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4" r:id="rId2"/>
    <p:sldId id="37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73EDFD"/>
    <a:srgbClr val="9CD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2" autoAdjust="0"/>
    <p:restoredTop sz="94660"/>
  </p:normalViewPr>
  <p:slideViewPr>
    <p:cSldViewPr>
      <p:cViewPr varScale="1">
        <p:scale>
          <a:sx n="69" d="100"/>
          <a:sy n="69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2B39-48B8-49CC-9065-3A2AA51B67EC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F418-6D7C-4BA4-8224-6F0D9375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75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2B39-48B8-49CC-9065-3A2AA51B67EC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F418-6D7C-4BA4-8224-6F0D9375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46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2B39-48B8-49CC-9065-3A2AA51B67EC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F418-6D7C-4BA4-8224-6F0D9375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2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2B39-48B8-49CC-9065-3A2AA51B67EC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F418-6D7C-4BA4-8224-6F0D9375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02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2B39-48B8-49CC-9065-3A2AA51B67EC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F418-6D7C-4BA4-8224-6F0D9375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2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2B39-48B8-49CC-9065-3A2AA51B67EC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F418-6D7C-4BA4-8224-6F0D9375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22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2B39-48B8-49CC-9065-3A2AA51B67EC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F418-6D7C-4BA4-8224-6F0D9375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53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2B39-48B8-49CC-9065-3A2AA51B67EC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F418-6D7C-4BA4-8224-6F0D9375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36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2B39-48B8-49CC-9065-3A2AA51B67EC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F418-6D7C-4BA4-8224-6F0D9375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33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2B39-48B8-49CC-9065-3A2AA51B67EC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F418-6D7C-4BA4-8224-6F0D9375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5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2B39-48B8-49CC-9065-3A2AA51B67EC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F418-6D7C-4BA4-8224-6F0D9375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65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32B39-48B8-49CC-9065-3A2AA51B67EC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4F418-6D7C-4BA4-8224-6F0D9375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51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80975" y="411163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z="6000" u="sng" dirty="0" smtClean="0"/>
              <a:t>El </a:t>
            </a:r>
            <a:r>
              <a:rPr lang="en-GB" altLang="en-US" sz="6000" u="sng" dirty="0" err="1" smtClean="0"/>
              <a:t>futuro</a:t>
            </a:r>
            <a:endParaRPr lang="en-GB" altLang="en-US" sz="6000" u="sng" dirty="0" smtClean="0"/>
          </a:p>
        </p:txBody>
      </p:sp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971550" y="2781300"/>
            <a:ext cx="2016125" cy="7080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r>
              <a:rPr lang="en-GB" altLang="en-US" sz="4000" dirty="0" smtClean="0"/>
              <a:t>What? </a:t>
            </a:r>
            <a:endParaRPr lang="en-GB" altLang="en-US" sz="4000" dirty="0"/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4643438" y="2830513"/>
            <a:ext cx="1728787" cy="647700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r>
              <a:rPr lang="en-GB" altLang="en-US" sz="3200" dirty="0"/>
              <a:t>How</a:t>
            </a:r>
            <a:r>
              <a:rPr lang="en-GB" altLang="en-US" sz="3600" dirty="0"/>
              <a:t>?</a:t>
            </a:r>
            <a:endParaRPr lang="en-GB" altLang="en-US" dirty="0"/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827088" y="4549775"/>
            <a:ext cx="2305050" cy="58578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r>
              <a:rPr lang="en-GB" altLang="en-US" sz="3200" dirty="0"/>
              <a:t>Examples</a:t>
            </a:r>
            <a:endParaRPr lang="en-GB" altLang="en-US" dirty="0"/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4859338" y="4611688"/>
            <a:ext cx="1944687" cy="523875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r>
              <a:rPr lang="en-GB" altLang="en-US" sz="2800" dirty="0" smtClean="0"/>
              <a:t>Practice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1195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Exercise 3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Translate into Spanish: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She will talk.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My children will 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 will prepare the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You will dance in the disco.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will write something.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 will receive the results tomorrow.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Your room will be ready in two 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children will run.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I'll send you a </a:t>
            </a:r>
            <a:r>
              <a:rPr lang="en-US" dirty="0" smtClean="0"/>
              <a:t>message.</a:t>
            </a:r>
            <a:endParaRPr lang="en-GB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020272" y="92076"/>
            <a:ext cx="1944687" cy="523875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r>
              <a:rPr lang="en-GB" altLang="en-US" sz="2800" dirty="0" smtClean="0"/>
              <a:t>Practice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2810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Exercise 3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Translate into Spanish: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Ella </a:t>
            </a:r>
            <a:r>
              <a:rPr lang="en-GB" dirty="0" err="1" smtClean="0"/>
              <a:t>hablará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Mis</a:t>
            </a:r>
            <a:r>
              <a:rPr lang="en-GB" dirty="0" smtClean="0"/>
              <a:t> </a:t>
            </a:r>
            <a:r>
              <a:rPr lang="en-GB" dirty="0" err="1" smtClean="0"/>
              <a:t>hijos</a:t>
            </a:r>
            <a:r>
              <a:rPr lang="en-GB" dirty="0" smtClean="0"/>
              <a:t> </a:t>
            </a:r>
            <a:r>
              <a:rPr lang="en-GB" dirty="0" err="1" smtClean="0"/>
              <a:t>comerán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Prepararemos</a:t>
            </a:r>
            <a:r>
              <a:rPr lang="en-GB" dirty="0" smtClean="0"/>
              <a:t> la comida. 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Bailarás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la </a:t>
            </a:r>
            <a:r>
              <a:rPr lang="en-GB" dirty="0" err="1" smtClean="0"/>
              <a:t>discoteca</a:t>
            </a:r>
            <a:r>
              <a:rPr lang="en-GB" dirty="0" smtClean="0"/>
              <a:t>. 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Escribirán</a:t>
            </a:r>
            <a:r>
              <a:rPr lang="en-GB" dirty="0" smtClean="0"/>
              <a:t> </a:t>
            </a:r>
            <a:r>
              <a:rPr lang="en-GB" dirty="0" err="1" smtClean="0"/>
              <a:t>algo</a:t>
            </a:r>
            <a:r>
              <a:rPr lang="en-GB" dirty="0" smtClean="0"/>
              <a:t>. 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Recibiremos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resultados</a:t>
            </a:r>
            <a:r>
              <a:rPr lang="en-GB" dirty="0" smtClean="0"/>
              <a:t> </a:t>
            </a:r>
            <a:r>
              <a:rPr lang="en-GB" dirty="0" err="1" smtClean="0"/>
              <a:t>mañana</a:t>
            </a:r>
            <a:r>
              <a:rPr lang="en-GB" dirty="0" smtClean="0"/>
              <a:t>. </a:t>
            </a:r>
          </a:p>
          <a:p>
            <a:pPr marL="514350" indent="-514350">
              <a:buAutoNum type="arabicPeriod"/>
            </a:pPr>
            <a:r>
              <a:rPr lang="en-GB" dirty="0" smtClean="0"/>
              <a:t>Su </a:t>
            </a:r>
            <a:r>
              <a:rPr lang="en-GB" dirty="0" err="1" smtClean="0"/>
              <a:t>habitación</a:t>
            </a:r>
            <a:r>
              <a:rPr lang="en-GB" dirty="0" smtClean="0"/>
              <a:t> </a:t>
            </a:r>
            <a:r>
              <a:rPr lang="en-GB" dirty="0" err="1" smtClean="0"/>
              <a:t>estará</a:t>
            </a:r>
            <a:r>
              <a:rPr lang="en-GB" dirty="0" smtClean="0"/>
              <a:t> </a:t>
            </a:r>
            <a:r>
              <a:rPr lang="en-GB" dirty="0" err="1" smtClean="0"/>
              <a:t>lista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dos horas. </a:t>
            </a:r>
          </a:p>
          <a:p>
            <a:pPr marL="514350" indent="-514350">
              <a:buAutoNum type="arabicPeriod"/>
            </a:pPr>
            <a:r>
              <a:rPr lang="en-GB" dirty="0" smtClean="0"/>
              <a:t>Los </a:t>
            </a:r>
            <a:r>
              <a:rPr lang="en-GB" dirty="0" err="1" smtClean="0"/>
              <a:t>niños</a:t>
            </a:r>
            <a:r>
              <a:rPr lang="en-GB" dirty="0" smtClean="0"/>
              <a:t> </a:t>
            </a:r>
            <a:r>
              <a:rPr lang="en-GB" dirty="0" err="1" smtClean="0"/>
              <a:t>correrán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mandaré</a:t>
            </a:r>
            <a:r>
              <a:rPr lang="en-GB" dirty="0" smtClean="0"/>
              <a:t> un </a:t>
            </a:r>
            <a:r>
              <a:rPr lang="en-GB" dirty="0" err="1" smtClean="0"/>
              <a:t>mensaje</a:t>
            </a:r>
            <a:r>
              <a:rPr lang="en-GB" dirty="0" smtClean="0"/>
              <a:t>.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546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b="1" dirty="0" smtClean="0"/>
              <a:t>The future tense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What will I find in this presentation?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What the future tense is. </a:t>
            </a:r>
          </a:p>
          <a:p>
            <a:pPr>
              <a:buFontTx/>
              <a:buChar char="-"/>
            </a:pPr>
            <a:r>
              <a:rPr lang="en-GB" dirty="0" smtClean="0"/>
              <a:t>When to use the future tense. </a:t>
            </a:r>
          </a:p>
          <a:p>
            <a:pPr>
              <a:buFontTx/>
              <a:buChar char="-"/>
            </a:pPr>
            <a:r>
              <a:rPr lang="en-GB" dirty="0" smtClean="0"/>
              <a:t>How to form the future tense of regular verbs. </a:t>
            </a:r>
          </a:p>
          <a:p>
            <a:pPr>
              <a:buFontTx/>
              <a:buChar char="-"/>
            </a:pPr>
            <a:r>
              <a:rPr lang="en-GB" dirty="0" smtClean="0"/>
              <a:t>How to form the future tense of irregular verbs. </a:t>
            </a:r>
          </a:p>
          <a:p>
            <a:pPr>
              <a:buFontTx/>
              <a:buChar char="-"/>
            </a:pPr>
            <a:r>
              <a:rPr lang="en-GB" dirty="0" smtClean="0"/>
              <a:t>Exercises to practise the future tense.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23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b="1" dirty="0" smtClean="0"/>
              <a:t>What is the future tense?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Future tense verbs describe an action that </a:t>
            </a:r>
            <a:r>
              <a:rPr lang="en-GB" b="1" u="sng" dirty="0" smtClean="0"/>
              <a:t>will</a:t>
            </a:r>
            <a:r>
              <a:rPr lang="en-GB" dirty="0" smtClean="0"/>
              <a:t> happen in the future.</a:t>
            </a:r>
          </a:p>
          <a:p>
            <a:endParaRPr lang="en-GB" dirty="0" smtClean="0"/>
          </a:p>
          <a:p>
            <a:r>
              <a:rPr lang="en-GB" dirty="0" smtClean="0"/>
              <a:t>Examples in English are: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I will run.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I will work.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They will visit Madrid</a:t>
            </a:r>
          </a:p>
          <a:p>
            <a:pPr marL="0" indent="0">
              <a:buNone/>
            </a:pPr>
            <a:r>
              <a:rPr lang="en-GB" dirty="0" smtClean="0"/>
              <a:t>	We will eat. 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endParaRPr lang="en-GB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6876256" y="255805"/>
            <a:ext cx="2016125" cy="7080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r>
              <a:rPr lang="en-GB" altLang="en-US" sz="4000" dirty="0" smtClean="0"/>
              <a:t>What? </a:t>
            </a:r>
            <a:endParaRPr lang="en-GB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98819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161"/>
            <a:ext cx="8229600" cy="1143000"/>
          </a:xfrm>
        </p:spPr>
        <p:txBody>
          <a:bodyPr/>
          <a:lstStyle/>
          <a:p>
            <a:pPr algn="l"/>
            <a:r>
              <a:rPr lang="en-GB" b="1" dirty="0" smtClean="0"/>
              <a:t>How do I form the future tense?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To form the future tense of most verbs, you take the infinitive of the verb and add the following endings (these are the same for </a:t>
            </a:r>
            <a:r>
              <a:rPr lang="en-GB" b="1" dirty="0" smtClean="0"/>
              <a:t>–</a:t>
            </a:r>
            <a:r>
              <a:rPr lang="en-GB" b="1" dirty="0" err="1" smtClean="0"/>
              <a:t>ar</a:t>
            </a:r>
            <a:r>
              <a:rPr lang="en-GB" dirty="0" smtClean="0"/>
              <a:t>, </a:t>
            </a:r>
            <a:r>
              <a:rPr lang="en-GB" b="1" dirty="0" smtClean="0"/>
              <a:t>-</a:t>
            </a:r>
            <a:r>
              <a:rPr lang="en-GB" b="1" dirty="0" err="1" smtClean="0"/>
              <a:t>er</a:t>
            </a:r>
            <a:r>
              <a:rPr lang="en-GB" dirty="0"/>
              <a:t> </a:t>
            </a:r>
            <a:r>
              <a:rPr lang="en-GB" dirty="0" smtClean="0"/>
              <a:t>and </a:t>
            </a:r>
            <a:r>
              <a:rPr lang="en-GB" b="1" dirty="0" smtClean="0"/>
              <a:t>–</a:t>
            </a:r>
            <a:r>
              <a:rPr lang="en-GB" b="1" dirty="0" err="1" smtClean="0"/>
              <a:t>ir</a:t>
            </a:r>
            <a:r>
              <a:rPr lang="en-GB" dirty="0" smtClean="0"/>
              <a:t> verbs):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404066"/>
              </p:ext>
            </p:extLst>
          </p:nvPr>
        </p:nvGraphicFramePr>
        <p:xfrm>
          <a:off x="1907704" y="3659014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9124775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8339047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Pronoun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Ending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50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Yo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ser</a:t>
                      </a:r>
                      <a:r>
                        <a:rPr lang="en-GB" b="1" dirty="0" err="1" smtClean="0"/>
                        <a:t>é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029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Tú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ser</a:t>
                      </a:r>
                      <a:r>
                        <a:rPr lang="en-GB" b="1" dirty="0" err="1" smtClean="0"/>
                        <a:t>ás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991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Él</a:t>
                      </a:r>
                      <a:r>
                        <a:rPr lang="en-GB" dirty="0" smtClean="0"/>
                        <a:t> / </a:t>
                      </a:r>
                      <a:r>
                        <a:rPr lang="en-GB" dirty="0" err="1" smtClean="0"/>
                        <a:t>ella</a:t>
                      </a:r>
                      <a:r>
                        <a:rPr lang="en-GB" baseline="0" dirty="0" smtClean="0"/>
                        <a:t> / </a:t>
                      </a:r>
                      <a:r>
                        <a:rPr lang="en-GB" baseline="0" dirty="0" err="1" smtClean="0"/>
                        <a:t>usted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ser</a:t>
                      </a:r>
                      <a:r>
                        <a:rPr lang="en-GB" b="1" dirty="0" err="1" smtClean="0"/>
                        <a:t>á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658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Nosotros</a:t>
                      </a:r>
                      <a:r>
                        <a:rPr lang="en-GB" baseline="0" dirty="0" smtClean="0"/>
                        <a:t> / 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ser</a:t>
                      </a:r>
                      <a:r>
                        <a:rPr lang="en-GB" b="1" dirty="0" err="1" smtClean="0"/>
                        <a:t>emos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00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Vosotros</a:t>
                      </a:r>
                      <a:r>
                        <a:rPr lang="en-GB" dirty="0" smtClean="0"/>
                        <a:t> / as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ser</a:t>
                      </a:r>
                      <a:r>
                        <a:rPr lang="en-GB" b="1" dirty="0" err="1" smtClean="0"/>
                        <a:t>éis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04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Ellos</a:t>
                      </a:r>
                      <a:r>
                        <a:rPr lang="en-GB" dirty="0" smtClean="0"/>
                        <a:t> / </a:t>
                      </a:r>
                      <a:r>
                        <a:rPr lang="en-GB" dirty="0" err="1" smtClean="0"/>
                        <a:t>ellas</a:t>
                      </a:r>
                      <a:r>
                        <a:rPr lang="en-GB" baseline="0" dirty="0" smtClean="0"/>
                        <a:t> / </a:t>
                      </a:r>
                      <a:r>
                        <a:rPr lang="en-GB" baseline="0" dirty="0" err="1" smtClean="0"/>
                        <a:t>ustededs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ser</a:t>
                      </a:r>
                      <a:r>
                        <a:rPr lang="en-GB" b="1" dirty="0" err="1" smtClean="0"/>
                        <a:t>án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634352"/>
                  </a:ext>
                </a:extLst>
              </a:tr>
            </a:tbl>
          </a:graphicData>
        </a:graphic>
      </p:graphicFrame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452320" y="77727"/>
            <a:ext cx="1584771" cy="646331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r>
              <a:rPr lang="en-GB" altLang="en-US" sz="3200" dirty="0"/>
              <a:t>How</a:t>
            </a:r>
            <a:r>
              <a:rPr lang="en-GB" altLang="en-US" sz="3600" dirty="0"/>
              <a:t>?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5246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What about irregular verbs?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Some verbs have irregular stems in the future tense. You need to use </a:t>
            </a:r>
            <a:r>
              <a:rPr lang="en-GB" dirty="0" err="1" smtClean="0"/>
              <a:t>thes</a:t>
            </a:r>
            <a:r>
              <a:rPr lang="en-GB" dirty="0" smtClean="0"/>
              <a:t> </a:t>
            </a:r>
            <a:r>
              <a:rPr lang="en-GB" b="1" dirty="0" smtClean="0"/>
              <a:t>stems</a:t>
            </a:r>
            <a:r>
              <a:rPr lang="en-GB" dirty="0" smtClean="0"/>
              <a:t> instead of the infinitive, but the endings are the same for regular verbs.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 err="1" smtClean="0"/>
              <a:t>Decir</a:t>
            </a:r>
            <a:r>
              <a:rPr lang="en-GB" dirty="0" smtClean="0"/>
              <a:t> (to say) – </a:t>
            </a:r>
            <a:r>
              <a:rPr lang="en-GB" b="1" dirty="0" err="1" smtClean="0"/>
              <a:t>dir</a:t>
            </a:r>
            <a:r>
              <a:rPr lang="en-GB" dirty="0" err="1"/>
              <a:t>é</a:t>
            </a:r>
            <a:r>
              <a:rPr lang="en-GB" dirty="0" smtClean="0"/>
              <a:t>, </a:t>
            </a:r>
            <a:r>
              <a:rPr lang="en-GB" b="1" dirty="0" err="1" smtClean="0"/>
              <a:t>dir</a:t>
            </a:r>
            <a:r>
              <a:rPr lang="en-GB" dirty="0" err="1" smtClean="0"/>
              <a:t>ás</a:t>
            </a:r>
            <a:r>
              <a:rPr lang="en-GB" dirty="0" smtClean="0"/>
              <a:t>…</a:t>
            </a:r>
          </a:p>
          <a:p>
            <a:pPr marL="0" indent="0">
              <a:buNone/>
            </a:pPr>
            <a:r>
              <a:rPr lang="en-GB" i="1" dirty="0" err="1" smtClean="0"/>
              <a:t>Hacer</a:t>
            </a:r>
            <a:r>
              <a:rPr lang="en-GB" dirty="0" smtClean="0"/>
              <a:t> (to do / to make) – </a:t>
            </a:r>
            <a:r>
              <a:rPr lang="en-GB" b="1" dirty="0" err="1" smtClean="0"/>
              <a:t>har</a:t>
            </a:r>
            <a:r>
              <a:rPr lang="en-GB" dirty="0" err="1"/>
              <a:t>é</a:t>
            </a:r>
            <a:r>
              <a:rPr lang="en-GB" dirty="0" smtClean="0"/>
              <a:t>, </a:t>
            </a:r>
            <a:r>
              <a:rPr lang="en-GB" b="1" dirty="0" err="1" smtClean="0"/>
              <a:t>har</a:t>
            </a:r>
            <a:r>
              <a:rPr lang="en-GB" dirty="0" err="1" smtClean="0"/>
              <a:t>ás</a:t>
            </a:r>
            <a:r>
              <a:rPr lang="en-GB" dirty="0" smtClean="0"/>
              <a:t>…</a:t>
            </a:r>
          </a:p>
          <a:p>
            <a:pPr marL="0" indent="0">
              <a:buNone/>
            </a:pPr>
            <a:r>
              <a:rPr lang="en-GB" i="1" dirty="0" err="1" smtClean="0"/>
              <a:t>Poder</a:t>
            </a:r>
            <a:r>
              <a:rPr lang="en-GB" dirty="0" smtClean="0"/>
              <a:t> (to be able to – </a:t>
            </a:r>
            <a:r>
              <a:rPr lang="en-GB" b="1" dirty="0" err="1" smtClean="0"/>
              <a:t>podr</a:t>
            </a:r>
            <a:r>
              <a:rPr lang="en-GB" dirty="0" err="1" smtClean="0"/>
              <a:t>é</a:t>
            </a:r>
            <a:r>
              <a:rPr lang="en-GB" dirty="0" smtClean="0"/>
              <a:t>, </a:t>
            </a:r>
            <a:r>
              <a:rPr lang="en-GB" b="1" dirty="0" err="1" smtClean="0"/>
              <a:t>podr</a:t>
            </a:r>
            <a:r>
              <a:rPr lang="en-GB" dirty="0" err="1" smtClean="0"/>
              <a:t>ás</a:t>
            </a:r>
            <a:r>
              <a:rPr lang="en-GB" dirty="0" smtClean="0"/>
              <a:t>…</a:t>
            </a:r>
          </a:p>
          <a:p>
            <a:pPr marL="0" indent="0">
              <a:buNone/>
            </a:pPr>
            <a:r>
              <a:rPr lang="en-GB" i="1" dirty="0" err="1" smtClean="0"/>
              <a:t>Poner</a:t>
            </a:r>
            <a:r>
              <a:rPr lang="en-GB" dirty="0" smtClean="0"/>
              <a:t> (to put) – </a:t>
            </a:r>
            <a:r>
              <a:rPr lang="en-GB" b="1" dirty="0" err="1" smtClean="0"/>
              <a:t>pondr</a:t>
            </a:r>
            <a:r>
              <a:rPr lang="en-GB" dirty="0" err="1" smtClean="0"/>
              <a:t>é</a:t>
            </a:r>
            <a:r>
              <a:rPr lang="en-GB" dirty="0" smtClean="0"/>
              <a:t>, </a:t>
            </a:r>
            <a:r>
              <a:rPr lang="en-GB" b="1" dirty="0" err="1" smtClean="0"/>
              <a:t>pondr</a:t>
            </a:r>
            <a:r>
              <a:rPr lang="en-GB" dirty="0" err="1" smtClean="0"/>
              <a:t>ás</a:t>
            </a:r>
            <a:r>
              <a:rPr lang="en-GB" dirty="0" smtClean="0"/>
              <a:t>…</a:t>
            </a:r>
          </a:p>
          <a:p>
            <a:pPr marL="0" indent="0">
              <a:buNone/>
            </a:pPr>
            <a:r>
              <a:rPr lang="en-GB" i="1" dirty="0" err="1" smtClean="0"/>
              <a:t>Salir</a:t>
            </a:r>
            <a:r>
              <a:rPr lang="en-GB" dirty="0" smtClean="0"/>
              <a:t> (to leave / go out) – </a:t>
            </a:r>
            <a:r>
              <a:rPr lang="en-GB" b="1" dirty="0" err="1" smtClean="0"/>
              <a:t>sald</a:t>
            </a:r>
            <a:r>
              <a:rPr lang="en-GB" dirty="0" err="1" smtClean="0"/>
              <a:t>ré</a:t>
            </a:r>
            <a:r>
              <a:rPr lang="en-GB" dirty="0" smtClean="0"/>
              <a:t>, </a:t>
            </a:r>
            <a:r>
              <a:rPr lang="en-GB" b="1" dirty="0" err="1" smtClean="0"/>
              <a:t>saldr</a:t>
            </a:r>
            <a:r>
              <a:rPr lang="en-GB" dirty="0" err="1" smtClean="0"/>
              <a:t>ás</a:t>
            </a:r>
            <a:r>
              <a:rPr lang="en-GB" dirty="0" smtClean="0"/>
              <a:t>…</a:t>
            </a:r>
          </a:p>
          <a:p>
            <a:pPr marL="0" indent="0">
              <a:buNone/>
            </a:pPr>
            <a:r>
              <a:rPr lang="en-GB" i="1" dirty="0" err="1" smtClean="0"/>
              <a:t>Tener</a:t>
            </a:r>
            <a:r>
              <a:rPr lang="en-GB" dirty="0" smtClean="0"/>
              <a:t> (to have) – </a:t>
            </a:r>
            <a:r>
              <a:rPr lang="en-GB" b="1" dirty="0" err="1" smtClean="0"/>
              <a:t>tendr</a:t>
            </a:r>
            <a:r>
              <a:rPr lang="en-GB" dirty="0" err="1" smtClean="0"/>
              <a:t>é</a:t>
            </a:r>
            <a:r>
              <a:rPr lang="en-GB" dirty="0" smtClean="0"/>
              <a:t>, </a:t>
            </a:r>
            <a:r>
              <a:rPr lang="en-GB" b="1" dirty="0" err="1" smtClean="0"/>
              <a:t>tendr</a:t>
            </a:r>
            <a:r>
              <a:rPr lang="en-GB" dirty="0" err="1" smtClean="0"/>
              <a:t>ás</a:t>
            </a:r>
            <a:r>
              <a:rPr lang="en-GB" dirty="0" smtClean="0"/>
              <a:t>…</a:t>
            </a:r>
          </a:p>
          <a:p>
            <a:pPr marL="0" indent="0">
              <a:buNone/>
            </a:pPr>
            <a:r>
              <a:rPr lang="en-GB" i="1" dirty="0" err="1" smtClean="0"/>
              <a:t>Venir</a:t>
            </a:r>
            <a:r>
              <a:rPr lang="en-GB" dirty="0" smtClean="0"/>
              <a:t> (to come) – </a:t>
            </a:r>
            <a:r>
              <a:rPr lang="en-GB" b="1" dirty="0" err="1" smtClean="0"/>
              <a:t>vendr</a:t>
            </a:r>
            <a:r>
              <a:rPr lang="en-GB" dirty="0" err="1" smtClean="0"/>
              <a:t>é</a:t>
            </a:r>
            <a:r>
              <a:rPr lang="en-GB" dirty="0" smtClean="0"/>
              <a:t>, </a:t>
            </a:r>
            <a:r>
              <a:rPr lang="en-GB" b="1" dirty="0" err="1" smtClean="0"/>
              <a:t>vendr</a:t>
            </a:r>
            <a:r>
              <a:rPr lang="en-GB" dirty="0" err="1" smtClean="0"/>
              <a:t>ás</a:t>
            </a:r>
            <a:r>
              <a:rPr lang="en-GB" dirty="0" smtClean="0"/>
              <a:t>…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future tense of </a:t>
            </a:r>
            <a:r>
              <a:rPr lang="en-GB" i="1" dirty="0" err="1" smtClean="0"/>
              <a:t>haber</a:t>
            </a:r>
            <a:r>
              <a:rPr lang="en-GB" dirty="0" smtClean="0"/>
              <a:t> is </a:t>
            </a:r>
            <a:r>
              <a:rPr lang="en-GB" b="1" i="1" dirty="0" err="1" smtClean="0"/>
              <a:t>habrá</a:t>
            </a:r>
            <a:r>
              <a:rPr lang="en-GB" b="1" i="1" dirty="0" smtClean="0"/>
              <a:t> </a:t>
            </a:r>
            <a:r>
              <a:rPr lang="en-GB" dirty="0" smtClean="0"/>
              <a:t>(there will be)</a:t>
            </a:r>
            <a:endParaRPr lang="en-GB" dirty="0"/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6822001" y="27982"/>
            <a:ext cx="2305050" cy="58578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r>
              <a:rPr lang="en-GB" altLang="en-US" sz="3200" dirty="0"/>
              <a:t>Examples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4654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Exercise 1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Look at Daniela’s plans for the week. For each day, write a sentence in the </a:t>
            </a:r>
            <a:r>
              <a:rPr lang="en-GB" b="1" dirty="0" err="1" smtClean="0"/>
              <a:t>yo</a:t>
            </a:r>
            <a:r>
              <a:rPr lang="en-GB" dirty="0" smtClean="0"/>
              <a:t> form of the future tense.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 smtClean="0"/>
              <a:t>Example: El lunes </a:t>
            </a:r>
            <a:r>
              <a:rPr lang="en-GB" b="1" i="1" dirty="0" smtClean="0"/>
              <a:t>hare vela. </a:t>
            </a:r>
          </a:p>
          <a:p>
            <a:pPr marL="0" indent="0">
              <a:buNone/>
            </a:pPr>
            <a:endParaRPr lang="en-GB" b="1" i="1" dirty="0"/>
          </a:p>
          <a:p>
            <a:pPr marL="0" indent="0">
              <a:buNone/>
            </a:pPr>
            <a:r>
              <a:rPr lang="en-GB" dirty="0" smtClean="0"/>
              <a:t>Lunes – </a:t>
            </a:r>
            <a:r>
              <a:rPr lang="en-GB" dirty="0" err="1" smtClean="0"/>
              <a:t>hacer</a:t>
            </a:r>
            <a:r>
              <a:rPr lang="en-GB" dirty="0" smtClean="0"/>
              <a:t> vela. </a:t>
            </a:r>
          </a:p>
          <a:p>
            <a:pPr marL="0" indent="0">
              <a:buNone/>
            </a:pPr>
            <a:r>
              <a:rPr lang="en-GB" dirty="0" err="1" smtClean="0"/>
              <a:t>Martes</a:t>
            </a:r>
            <a:r>
              <a:rPr lang="en-GB" dirty="0" smtClean="0"/>
              <a:t> – </a:t>
            </a:r>
            <a:r>
              <a:rPr lang="en-GB" dirty="0" err="1" smtClean="0"/>
              <a:t>ir</a:t>
            </a:r>
            <a:r>
              <a:rPr lang="en-GB" dirty="0" smtClean="0"/>
              <a:t> a la playa. </a:t>
            </a:r>
          </a:p>
          <a:p>
            <a:pPr marL="0" indent="0">
              <a:buNone/>
            </a:pPr>
            <a:r>
              <a:rPr lang="en-GB" dirty="0" err="1" smtClean="0"/>
              <a:t>Miércoles</a:t>
            </a:r>
            <a:r>
              <a:rPr lang="en-GB" dirty="0" smtClean="0"/>
              <a:t> – </a:t>
            </a:r>
            <a:r>
              <a:rPr lang="en-GB" dirty="0" err="1" smtClean="0"/>
              <a:t>salir</a:t>
            </a:r>
            <a:r>
              <a:rPr lang="en-GB" dirty="0" smtClean="0"/>
              <a:t> con amigos.</a:t>
            </a:r>
          </a:p>
          <a:p>
            <a:pPr marL="0" indent="0">
              <a:buNone/>
            </a:pPr>
            <a:r>
              <a:rPr lang="en-GB" dirty="0" err="1" smtClean="0"/>
              <a:t>Jueves</a:t>
            </a:r>
            <a:r>
              <a:rPr lang="en-GB" dirty="0" smtClean="0"/>
              <a:t> – </a:t>
            </a:r>
            <a:r>
              <a:rPr lang="en-GB" dirty="0" err="1" smtClean="0"/>
              <a:t>jugar</a:t>
            </a:r>
            <a:r>
              <a:rPr lang="en-GB" dirty="0" smtClean="0"/>
              <a:t> al </a:t>
            </a:r>
            <a:r>
              <a:rPr lang="en-GB" dirty="0" err="1" smtClean="0"/>
              <a:t>pádel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GB" dirty="0" smtClean="0"/>
              <a:t>Viernes – </a:t>
            </a:r>
            <a:r>
              <a:rPr lang="en-GB" dirty="0" err="1" smtClean="0"/>
              <a:t>tener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clase</a:t>
            </a:r>
            <a:r>
              <a:rPr lang="en-GB" dirty="0" smtClean="0"/>
              <a:t> de salsa. </a:t>
            </a:r>
          </a:p>
          <a:p>
            <a:pPr marL="0" indent="0">
              <a:buNone/>
            </a:pPr>
            <a:r>
              <a:rPr lang="en-GB" dirty="0" err="1" smtClean="0"/>
              <a:t>Sábado</a:t>
            </a:r>
            <a:r>
              <a:rPr lang="en-GB" dirty="0" smtClean="0"/>
              <a:t> - </a:t>
            </a:r>
            <a:r>
              <a:rPr lang="en-GB" dirty="0" err="1" smtClean="0"/>
              <a:t>descansar</a:t>
            </a:r>
            <a:endParaRPr lang="en-GB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6948264" y="274339"/>
            <a:ext cx="1944687" cy="523875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r>
              <a:rPr lang="en-GB" altLang="en-US" sz="2800" dirty="0" smtClean="0"/>
              <a:t>Practice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50745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Exercise 1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Look at Daniela’s plans for the week. For each day, write a sentence in the </a:t>
            </a:r>
            <a:r>
              <a:rPr lang="en-GB" b="1" dirty="0" err="1" smtClean="0"/>
              <a:t>yo</a:t>
            </a:r>
            <a:r>
              <a:rPr lang="en-GB" dirty="0" smtClean="0"/>
              <a:t> form of the future tense.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 smtClean="0"/>
              <a:t>Example:</a:t>
            </a:r>
            <a:endParaRPr lang="en-GB" b="1" i="1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El lunes </a:t>
            </a:r>
            <a:r>
              <a:rPr lang="en-GB" b="1" dirty="0" err="1" smtClean="0">
                <a:solidFill>
                  <a:srgbClr val="FF0000"/>
                </a:solidFill>
              </a:rPr>
              <a:t>haré</a:t>
            </a:r>
            <a:r>
              <a:rPr lang="en-GB" dirty="0" smtClean="0"/>
              <a:t> </a:t>
            </a:r>
            <a:r>
              <a:rPr lang="en-GB" dirty="0"/>
              <a:t>vela. </a:t>
            </a:r>
          </a:p>
          <a:p>
            <a:pPr marL="0" indent="0">
              <a:buNone/>
            </a:pPr>
            <a:r>
              <a:rPr lang="en-GB" dirty="0" smtClean="0"/>
              <a:t>El </a:t>
            </a:r>
            <a:r>
              <a:rPr lang="en-GB" dirty="0" err="1" smtClean="0"/>
              <a:t>martes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iré</a:t>
            </a:r>
            <a:r>
              <a:rPr lang="en-GB" dirty="0" smtClean="0"/>
              <a:t> a la playa.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El </a:t>
            </a:r>
            <a:r>
              <a:rPr lang="en-GB" dirty="0" err="1" smtClean="0"/>
              <a:t>miércoles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saldré</a:t>
            </a:r>
            <a:r>
              <a:rPr lang="en-GB" dirty="0" smtClean="0"/>
              <a:t> con amigos.</a:t>
            </a:r>
          </a:p>
          <a:p>
            <a:pPr marL="0" indent="0">
              <a:buNone/>
            </a:pPr>
            <a:r>
              <a:rPr lang="en-GB" dirty="0" smtClean="0"/>
              <a:t>El </a:t>
            </a:r>
            <a:r>
              <a:rPr lang="en-GB" dirty="0" err="1" smtClean="0"/>
              <a:t>jueves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jugaré</a:t>
            </a:r>
            <a:r>
              <a:rPr lang="en-GB" dirty="0" smtClean="0"/>
              <a:t> al </a:t>
            </a:r>
            <a:r>
              <a:rPr lang="en-GB" dirty="0" err="1" smtClean="0"/>
              <a:t>pádel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GB" dirty="0" smtClean="0"/>
              <a:t>El </a:t>
            </a:r>
            <a:r>
              <a:rPr lang="en-GB" dirty="0" err="1" smtClean="0"/>
              <a:t>viernes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tendré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clase</a:t>
            </a:r>
            <a:r>
              <a:rPr lang="en-GB" dirty="0" smtClean="0"/>
              <a:t> de salsa. </a:t>
            </a:r>
          </a:p>
          <a:p>
            <a:pPr marL="0" indent="0">
              <a:buNone/>
            </a:pPr>
            <a:r>
              <a:rPr lang="en-GB" dirty="0" smtClean="0"/>
              <a:t>El </a:t>
            </a:r>
            <a:r>
              <a:rPr lang="en-GB" dirty="0" err="1" smtClean="0"/>
              <a:t>sábado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descansaré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14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Exercise 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Choose the correct form of the future tense in each sentence below: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 smtClean="0"/>
              <a:t>¿A </a:t>
            </a:r>
            <a:r>
              <a:rPr lang="en-GB" dirty="0" err="1" smtClean="0"/>
              <a:t>qué</a:t>
            </a:r>
            <a:r>
              <a:rPr lang="en-GB" dirty="0" smtClean="0"/>
              <a:t> hora </a:t>
            </a:r>
            <a:r>
              <a:rPr lang="en-GB" dirty="0" err="1" smtClean="0"/>
              <a:t>llegarás</a:t>
            </a:r>
            <a:r>
              <a:rPr lang="en-GB" dirty="0" smtClean="0"/>
              <a:t> / </a:t>
            </a:r>
            <a:r>
              <a:rPr lang="en-GB" dirty="0" err="1" smtClean="0"/>
              <a:t>llegaréis</a:t>
            </a:r>
            <a:r>
              <a:rPr lang="en-GB" dirty="0" smtClean="0"/>
              <a:t> / </a:t>
            </a:r>
            <a:r>
              <a:rPr lang="en-GB" dirty="0" err="1" smtClean="0"/>
              <a:t>llegarán</a:t>
            </a:r>
            <a:r>
              <a:rPr lang="en-GB" dirty="0" smtClean="0"/>
              <a:t> </a:t>
            </a:r>
            <a:r>
              <a:rPr lang="en-GB" dirty="0" err="1" smtClean="0"/>
              <a:t>mañana</a:t>
            </a:r>
            <a:r>
              <a:rPr lang="en-GB" dirty="0" smtClean="0"/>
              <a:t>? (</a:t>
            </a:r>
            <a:r>
              <a:rPr lang="en-GB" dirty="0" err="1" smtClean="0"/>
              <a:t>tú</a:t>
            </a:r>
            <a:r>
              <a:rPr lang="en-GB" dirty="0" smtClean="0"/>
              <a:t>)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febrero</a:t>
            </a:r>
            <a:r>
              <a:rPr lang="en-GB" dirty="0" smtClean="0"/>
              <a:t> </a:t>
            </a:r>
            <a:r>
              <a:rPr lang="en-GB" dirty="0" err="1" smtClean="0"/>
              <a:t>haremos</a:t>
            </a:r>
            <a:r>
              <a:rPr lang="en-GB" dirty="0" smtClean="0"/>
              <a:t> / </a:t>
            </a:r>
            <a:r>
              <a:rPr lang="en-GB" dirty="0" err="1" smtClean="0"/>
              <a:t>haréis</a:t>
            </a:r>
            <a:r>
              <a:rPr lang="en-GB" dirty="0" smtClean="0"/>
              <a:t> / </a:t>
            </a:r>
            <a:r>
              <a:rPr lang="en-GB" dirty="0" err="1" smtClean="0"/>
              <a:t>hará</a:t>
            </a:r>
            <a:r>
              <a:rPr lang="en-GB" dirty="0" smtClean="0"/>
              <a:t> </a:t>
            </a:r>
            <a:r>
              <a:rPr lang="en-GB" dirty="0" err="1" smtClean="0"/>
              <a:t>esquí</a:t>
            </a:r>
            <a:r>
              <a:rPr lang="en-GB" dirty="0" smtClean="0"/>
              <a:t>. (</a:t>
            </a:r>
            <a:r>
              <a:rPr lang="en-GB" dirty="0" err="1" smtClean="0"/>
              <a:t>vosotros</a:t>
            </a:r>
            <a:r>
              <a:rPr lang="en-GB" dirty="0" smtClean="0"/>
              <a:t>)</a:t>
            </a:r>
          </a:p>
          <a:p>
            <a:pPr marL="514350" indent="-514350">
              <a:buAutoNum type="arabicPeriod"/>
            </a:pPr>
            <a:r>
              <a:rPr lang="en-GB" dirty="0" smtClean="0"/>
              <a:t>El Viernes </a:t>
            </a:r>
            <a:r>
              <a:rPr lang="en-GB" dirty="0" err="1" smtClean="0"/>
              <a:t>bailará</a:t>
            </a:r>
            <a:r>
              <a:rPr lang="en-GB" dirty="0" smtClean="0"/>
              <a:t> / </a:t>
            </a:r>
            <a:r>
              <a:rPr lang="en-GB" dirty="0" err="1" smtClean="0"/>
              <a:t>bailaré</a:t>
            </a:r>
            <a:r>
              <a:rPr lang="en-GB" dirty="0" smtClean="0"/>
              <a:t> / </a:t>
            </a:r>
            <a:r>
              <a:rPr lang="en-GB" dirty="0" err="1" smtClean="0"/>
              <a:t>bailaremos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la </a:t>
            </a:r>
            <a:r>
              <a:rPr lang="en-GB" dirty="0" err="1" smtClean="0"/>
              <a:t>discoteca</a:t>
            </a:r>
            <a:r>
              <a:rPr lang="en-GB" dirty="0" smtClean="0"/>
              <a:t>. (</a:t>
            </a:r>
            <a:r>
              <a:rPr lang="en-GB" dirty="0" err="1" smtClean="0"/>
              <a:t>nosotros</a:t>
            </a:r>
            <a:r>
              <a:rPr lang="en-GB" dirty="0" smtClean="0"/>
              <a:t>)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En</a:t>
            </a:r>
            <a:r>
              <a:rPr lang="en-GB" dirty="0" smtClean="0"/>
              <a:t> el </a:t>
            </a:r>
            <a:r>
              <a:rPr lang="en-GB" dirty="0" err="1" smtClean="0"/>
              <a:t>futuro</a:t>
            </a:r>
            <a:r>
              <a:rPr lang="en-GB" dirty="0" smtClean="0"/>
              <a:t> </a:t>
            </a:r>
            <a:r>
              <a:rPr lang="en-GB" dirty="0" err="1" smtClean="0"/>
              <a:t>tendrás</a:t>
            </a:r>
            <a:r>
              <a:rPr lang="en-GB" dirty="0" smtClean="0"/>
              <a:t> / </a:t>
            </a:r>
            <a:r>
              <a:rPr lang="en-GB" dirty="0" err="1" smtClean="0"/>
              <a:t>tendré</a:t>
            </a:r>
            <a:r>
              <a:rPr lang="en-GB" dirty="0" smtClean="0"/>
              <a:t> / </a:t>
            </a:r>
            <a:r>
              <a:rPr lang="en-GB" dirty="0" err="1" smtClean="0"/>
              <a:t>tendrán</a:t>
            </a:r>
            <a:r>
              <a:rPr lang="en-GB" dirty="0" smtClean="0"/>
              <a:t> </a:t>
            </a:r>
            <a:r>
              <a:rPr lang="en-GB" dirty="0" err="1" smtClean="0"/>
              <a:t>muchos</a:t>
            </a:r>
            <a:r>
              <a:rPr lang="en-GB" dirty="0" smtClean="0"/>
              <a:t> </a:t>
            </a:r>
            <a:r>
              <a:rPr lang="en-GB" dirty="0" err="1" smtClean="0"/>
              <a:t>hijos</a:t>
            </a:r>
            <a:r>
              <a:rPr lang="en-GB" dirty="0" smtClean="0"/>
              <a:t>. (</a:t>
            </a:r>
            <a:r>
              <a:rPr lang="en-GB" dirty="0" err="1" smtClean="0"/>
              <a:t>yo</a:t>
            </a:r>
            <a:r>
              <a:rPr lang="en-GB" dirty="0" smtClean="0"/>
              <a:t>)</a:t>
            </a:r>
          </a:p>
          <a:p>
            <a:pPr marL="514350" indent="-514350">
              <a:buAutoNum type="arabicPeriod"/>
            </a:pPr>
            <a:r>
              <a:rPr lang="en-GB" dirty="0" smtClean="0"/>
              <a:t>Los </a:t>
            </a:r>
            <a:r>
              <a:rPr lang="en-GB" dirty="0" err="1" smtClean="0"/>
              <a:t>alumnos</a:t>
            </a:r>
            <a:r>
              <a:rPr lang="en-GB" dirty="0" smtClean="0"/>
              <a:t> </a:t>
            </a:r>
            <a:r>
              <a:rPr lang="en-GB" dirty="0" err="1" smtClean="0"/>
              <a:t>podrán</a:t>
            </a:r>
            <a:r>
              <a:rPr lang="en-GB" dirty="0" smtClean="0"/>
              <a:t> / </a:t>
            </a:r>
            <a:r>
              <a:rPr lang="en-GB" dirty="0" err="1" smtClean="0"/>
              <a:t>podrá</a:t>
            </a:r>
            <a:r>
              <a:rPr lang="en-GB" dirty="0" smtClean="0"/>
              <a:t> / </a:t>
            </a:r>
            <a:r>
              <a:rPr lang="en-GB" dirty="0" err="1" smtClean="0"/>
              <a:t>podré</a:t>
            </a:r>
            <a:r>
              <a:rPr lang="en-GB" dirty="0" smtClean="0"/>
              <a:t> comer chicle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clase</a:t>
            </a:r>
            <a:r>
              <a:rPr lang="en-GB" dirty="0" smtClean="0"/>
              <a:t>. (</a:t>
            </a:r>
            <a:r>
              <a:rPr lang="en-GB" dirty="0" err="1" smtClean="0"/>
              <a:t>ellos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020272" y="246059"/>
            <a:ext cx="1944687" cy="523875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r>
              <a:rPr lang="en-GB" altLang="en-US" sz="2800" dirty="0" smtClean="0"/>
              <a:t>Practice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0623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Exercise 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Choose the correct form of the future tense in each sentence below: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 smtClean="0"/>
              <a:t>¿A </a:t>
            </a:r>
            <a:r>
              <a:rPr lang="en-GB" dirty="0" err="1" smtClean="0"/>
              <a:t>qué</a:t>
            </a:r>
            <a:r>
              <a:rPr lang="en-GB" dirty="0" smtClean="0"/>
              <a:t> hora </a:t>
            </a:r>
            <a:r>
              <a:rPr lang="en-GB" b="1" dirty="0" err="1" smtClean="0">
                <a:solidFill>
                  <a:srgbClr val="FF0000"/>
                </a:solidFill>
              </a:rPr>
              <a:t>llegarás</a:t>
            </a:r>
            <a:r>
              <a:rPr lang="en-GB" dirty="0" smtClean="0"/>
              <a:t> / </a:t>
            </a:r>
            <a:r>
              <a:rPr lang="en-GB" dirty="0" err="1" smtClean="0"/>
              <a:t>llegaréis</a:t>
            </a:r>
            <a:r>
              <a:rPr lang="en-GB" dirty="0" smtClean="0"/>
              <a:t> / </a:t>
            </a:r>
            <a:r>
              <a:rPr lang="en-GB" dirty="0" err="1" smtClean="0"/>
              <a:t>llegarán</a:t>
            </a:r>
            <a:r>
              <a:rPr lang="en-GB" dirty="0" smtClean="0"/>
              <a:t> </a:t>
            </a:r>
            <a:r>
              <a:rPr lang="en-GB" dirty="0" err="1" smtClean="0"/>
              <a:t>mañana</a:t>
            </a:r>
            <a:r>
              <a:rPr lang="en-GB" dirty="0" smtClean="0"/>
              <a:t>? (</a:t>
            </a:r>
            <a:r>
              <a:rPr lang="en-GB" dirty="0" err="1" smtClean="0"/>
              <a:t>tú</a:t>
            </a:r>
            <a:r>
              <a:rPr lang="en-GB" dirty="0" smtClean="0"/>
              <a:t>)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febrero</a:t>
            </a:r>
            <a:r>
              <a:rPr lang="en-GB" dirty="0" smtClean="0"/>
              <a:t> </a:t>
            </a:r>
            <a:r>
              <a:rPr lang="en-GB" dirty="0" err="1" smtClean="0"/>
              <a:t>haremos</a:t>
            </a:r>
            <a:r>
              <a:rPr lang="en-GB" dirty="0" smtClean="0"/>
              <a:t> / </a:t>
            </a:r>
            <a:r>
              <a:rPr lang="en-GB" b="1" dirty="0" err="1" smtClean="0">
                <a:solidFill>
                  <a:srgbClr val="FF0000"/>
                </a:solidFill>
              </a:rPr>
              <a:t>haréis</a:t>
            </a:r>
            <a:r>
              <a:rPr lang="en-GB" dirty="0" smtClean="0"/>
              <a:t> / </a:t>
            </a:r>
            <a:r>
              <a:rPr lang="en-GB" dirty="0" err="1" smtClean="0"/>
              <a:t>hará</a:t>
            </a:r>
            <a:r>
              <a:rPr lang="en-GB" dirty="0" smtClean="0"/>
              <a:t> </a:t>
            </a:r>
            <a:r>
              <a:rPr lang="en-GB" dirty="0" err="1" smtClean="0"/>
              <a:t>esquí</a:t>
            </a:r>
            <a:r>
              <a:rPr lang="en-GB" dirty="0" smtClean="0"/>
              <a:t>. (</a:t>
            </a:r>
            <a:r>
              <a:rPr lang="en-GB" dirty="0" err="1" smtClean="0"/>
              <a:t>vosotros</a:t>
            </a:r>
            <a:r>
              <a:rPr lang="en-GB" dirty="0" smtClean="0"/>
              <a:t>)</a:t>
            </a:r>
          </a:p>
          <a:p>
            <a:pPr marL="514350" indent="-514350">
              <a:buAutoNum type="arabicPeriod"/>
            </a:pPr>
            <a:r>
              <a:rPr lang="en-GB" dirty="0" smtClean="0"/>
              <a:t>El Viernes </a:t>
            </a:r>
            <a:r>
              <a:rPr lang="en-GB" dirty="0" err="1" smtClean="0"/>
              <a:t>bailará</a:t>
            </a:r>
            <a:r>
              <a:rPr lang="en-GB" dirty="0" smtClean="0"/>
              <a:t> / </a:t>
            </a:r>
            <a:r>
              <a:rPr lang="en-GB" dirty="0" err="1" smtClean="0"/>
              <a:t>bailaré</a:t>
            </a:r>
            <a:r>
              <a:rPr lang="en-GB" dirty="0" smtClean="0"/>
              <a:t> / </a:t>
            </a:r>
            <a:r>
              <a:rPr lang="en-GB" b="1" dirty="0" err="1" smtClean="0">
                <a:solidFill>
                  <a:srgbClr val="FF0000"/>
                </a:solidFill>
              </a:rPr>
              <a:t>bailaremos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la </a:t>
            </a:r>
            <a:r>
              <a:rPr lang="en-GB" dirty="0" err="1" smtClean="0"/>
              <a:t>discoteca</a:t>
            </a:r>
            <a:r>
              <a:rPr lang="en-GB" dirty="0" smtClean="0"/>
              <a:t>. (</a:t>
            </a:r>
            <a:r>
              <a:rPr lang="en-GB" dirty="0" err="1" smtClean="0"/>
              <a:t>nosotros</a:t>
            </a:r>
            <a:r>
              <a:rPr lang="en-GB" dirty="0" smtClean="0"/>
              <a:t>)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En</a:t>
            </a:r>
            <a:r>
              <a:rPr lang="en-GB" dirty="0" smtClean="0"/>
              <a:t> el </a:t>
            </a:r>
            <a:r>
              <a:rPr lang="en-GB" dirty="0" err="1" smtClean="0"/>
              <a:t>futuro</a:t>
            </a:r>
            <a:r>
              <a:rPr lang="en-GB" dirty="0" smtClean="0"/>
              <a:t> </a:t>
            </a:r>
            <a:r>
              <a:rPr lang="en-GB" dirty="0" err="1" smtClean="0"/>
              <a:t>tendrás</a:t>
            </a:r>
            <a:r>
              <a:rPr lang="en-GB" dirty="0" smtClean="0"/>
              <a:t> / </a:t>
            </a:r>
            <a:r>
              <a:rPr lang="en-GB" b="1" dirty="0" err="1" smtClean="0">
                <a:solidFill>
                  <a:srgbClr val="FF0000"/>
                </a:solidFill>
              </a:rPr>
              <a:t>tendré</a:t>
            </a:r>
            <a:r>
              <a:rPr lang="en-GB" dirty="0" smtClean="0"/>
              <a:t> / </a:t>
            </a:r>
            <a:r>
              <a:rPr lang="en-GB" dirty="0" err="1" smtClean="0"/>
              <a:t>tendrán</a:t>
            </a:r>
            <a:r>
              <a:rPr lang="en-GB" dirty="0" smtClean="0"/>
              <a:t> </a:t>
            </a:r>
            <a:r>
              <a:rPr lang="en-GB" dirty="0" err="1" smtClean="0"/>
              <a:t>muchos</a:t>
            </a:r>
            <a:r>
              <a:rPr lang="en-GB" dirty="0" smtClean="0"/>
              <a:t> </a:t>
            </a:r>
            <a:r>
              <a:rPr lang="en-GB" dirty="0" err="1" smtClean="0"/>
              <a:t>hijos</a:t>
            </a:r>
            <a:r>
              <a:rPr lang="en-GB" dirty="0" smtClean="0"/>
              <a:t>. (</a:t>
            </a:r>
            <a:r>
              <a:rPr lang="en-GB" dirty="0" err="1" smtClean="0"/>
              <a:t>yo</a:t>
            </a:r>
            <a:r>
              <a:rPr lang="en-GB" dirty="0" smtClean="0"/>
              <a:t>)</a:t>
            </a:r>
          </a:p>
          <a:p>
            <a:pPr marL="514350" indent="-514350">
              <a:buAutoNum type="arabicPeriod"/>
            </a:pPr>
            <a:r>
              <a:rPr lang="en-GB" dirty="0" smtClean="0"/>
              <a:t>Los </a:t>
            </a:r>
            <a:r>
              <a:rPr lang="en-GB" dirty="0" err="1" smtClean="0"/>
              <a:t>alumnos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podrán</a:t>
            </a:r>
            <a:r>
              <a:rPr lang="en-GB" dirty="0" smtClean="0"/>
              <a:t> / </a:t>
            </a:r>
            <a:r>
              <a:rPr lang="en-GB" dirty="0" err="1" smtClean="0"/>
              <a:t>podrá</a:t>
            </a:r>
            <a:r>
              <a:rPr lang="en-GB" dirty="0" smtClean="0"/>
              <a:t> / </a:t>
            </a:r>
            <a:r>
              <a:rPr lang="en-GB" dirty="0" err="1" smtClean="0"/>
              <a:t>podré</a:t>
            </a:r>
            <a:r>
              <a:rPr lang="en-GB" dirty="0" smtClean="0"/>
              <a:t> comer chicle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clase</a:t>
            </a:r>
            <a:r>
              <a:rPr lang="en-GB" dirty="0" smtClean="0"/>
              <a:t>. (</a:t>
            </a:r>
            <a:r>
              <a:rPr lang="en-GB" dirty="0" err="1" smtClean="0"/>
              <a:t>ellos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27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694</Words>
  <Application>Microsoft Office PowerPoint</Application>
  <PresentationFormat>On-screen Show (4:3)</PresentationFormat>
  <Paragraphs>118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Rounded MT Bold</vt:lpstr>
      <vt:lpstr>Calibri</vt:lpstr>
      <vt:lpstr>Office Theme</vt:lpstr>
      <vt:lpstr>El futuro</vt:lpstr>
      <vt:lpstr>The future tense</vt:lpstr>
      <vt:lpstr>What is the future tense?</vt:lpstr>
      <vt:lpstr>How do I form the future tense?</vt:lpstr>
      <vt:lpstr>What about irregular verbs?</vt:lpstr>
      <vt:lpstr>Exercise 1</vt:lpstr>
      <vt:lpstr>Exercise 1</vt:lpstr>
      <vt:lpstr>Exercise 2</vt:lpstr>
      <vt:lpstr>Exercise 2</vt:lpstr>
      <vt:lpstr>Exercise 3</vt:lpstr>
      <vt:lpstr>Exercise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or Present? How can you tell?</dc:title>
  <dc:creator>Darby, Robert (Staff)</dc:creator>
  <cp:lastModifiedBy>Vanessa Skinner</cp:lastModifiedBy>
  <cp:revision>53</cp:revision>
  <dcterms:created xsi:type="dcterms:W3CDTF">2011-11-30T13:41:45Z</dcterms:created>
  <dcterms:modified xsi:type="dcterms:W3CDTF">2018-02-06T09:19:25Z</dcterms:modified>
</cp:coreProperties>
</file>