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1" d="100"/>
          <a:sy n="81" d="100"/>
        </p:scale>
        <p:origin x="5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E77BD-51FA-413F-B571-4096E42E0F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F296FE-E716-4060-B565-EC42FDD05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09DB4-47DD-4AF7-B460-FD50D6CC9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FF354-39DC-484C-9A8E-13A2D432A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82E42-FE26-4F47-8C3D-A182080D5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49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80C8E-E419-40E7-81F9-8DB5A1B72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217CE-17B7-4377-91DD-C13EF9F9B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03B49-7BD6-479D-994A-1245ACB1F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433A2-4DC3-4A07-93BE-F20BF1DBC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514F3-652F-404A-807A-572B3D7FE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47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EAFA4A-B6D0-4A93-B2CE-5200CD9C02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F561B1-FC5D-4EA1-8874-0E2C54C82C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0DFBB-8F5E-4D58-8D7E-D0D89E283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F7924-E96D-4E11-86CD-FA6FFA214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9DE96-CA0B-4047-8191-CCBCC925D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18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CE034-6040-4890-8FC9-C31D5FD8E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49CDC-B164-4045-80B6-7AB41BB2C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A3EA0-7CDF-4333-BCA7-C71D4A20A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793AD-32AA-4406-BFFC-D4F84CDE7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DFE07-6292-475F-A327-8F7B3F83F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55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20B24-15E0-48E1-B200-C2BF7A2FC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AC3E4E-134E-456D-88FD-A134C8610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F2F2A-DCF0-4957-A59E-0BE0B1DB9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CE1BF-93E7-466B-93A1-1EDAFDEAC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DA5E9-1D8E-4EE1-933B-455EA226A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824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EFA7A-E6BC-44AC-A644-6F24A157C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7BD57-F44D-4A05-8BAF-89E340DEB8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FAF88-F10F-4763-8B9A-3CFFE438F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BD4A2-6B5A-45DC-86E5-F706DE79C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1CA68D-1A66-44BD-A2F9-61C4B4357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7EB377-0B39-453A-869E-2E5B8216E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20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78807-CAB4-4697-975C-F434F288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C5749-CFD2-471A-B591-4A5171D05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791EB0-3C07-4DD8-BB2D-0312CE5F7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73359C-68AF-41CA-9852-DA8882B1F3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EC89F1-B2CE-4944-8946-808BA0D65F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00EEFB-746D-4EFD-AE12-816D4BD2C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02384B-AA6F-477B-9531-548CF44B5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63B8A5-2EC1-49A0-8977-8E0DDA6F2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2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EDF06-DEC4-4741-A853-271EE91CA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06182C-C220-4442-BB5D-DE7E1CB04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CC7E61-057E-47D6-901C-E80EA801C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D327CA-71AF-4079-880F-939DE55BF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49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534BA5-875B-4AEA-BB32-EAD9A1B34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58E542-357E-4348-8F18-F7E0A522D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7874F8-1E6A-49AB-839B-F1C847BD0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29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A34A5-1BC8-4943-A5AE-39DE9D210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D9C47-D0EF-4ED9-8DC4-6E175EDE7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3FC5F2-442C-4F6A-A9BE-24894397D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C5C64-7C98-4E1B-9B51-258E639CF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22FF9A-07CB-4280-B95C-962CE8AAB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FD2083-EB7E-4412-B6AD-B107B80F0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693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6AA06-C53B-44E1-A0F8-F42DDE349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DA6486-901E-423F-AC1B-94BBD5FB5A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A86437-BB8B-48E0-8DEE-5B9A56B2D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D1034-10D2-4360-A6BB-41153E0C7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54E457-4EFC-4D2A-B292-6803ED7E6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79A56-3DD4-427A-B967-03F0B75F5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16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2A9DAA-35A3-47D7-AFB0-FC0687236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17810D-3576-40A3-8634-F2C623043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C4848-9C31-4E28-B5E5-42C433334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07077-EFA7-4DEA-8311-96CADCB0C599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15A68-C952-45B4-A584-E8EF2FEC3D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BD68D-2416-400B-8CF5-68E96DF2EE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06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FC6DA-FEC2-4F61-B335-13CAB2FE9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380" y="365125"/>
            <a:ext cx="10409420" cy="857317"/>
          </a:xfrm>
        </p:spPr>
        <p:txBody>
          <a:bodyPr/>
          <a:lstStyle/>
          <a:p>
            <a:pPr algn="ctr"/>
            <a:r>
              <a:rPr lang="en-GB" b="1" dirty="0">
                <a:latin typeface="Comic Sans MS"/>
                <a:cs typeface="Calibri Light"/>
              </a:rPr>
              <a:t>War of the Worlds</a:t>
            </a:r>
            <a:endParaRPr lang="en-GB" b="1" dirty="0">
              <a:latin typeface="Comic Sans M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47F7E4-A253-48AE-A9AA-B0399D1FD527}"/>
              </a:ext>
            </a:extLst>
          </p:cNvPr>
          <p:cNvSpPr txBox="1"/>
          <p:nvPr/>
        </p:nvSpPr>
        <p:spPr>
          <a:xfrm>
            <a:off x="303541" y="1222442"/>
            <a:ext cx="11584918" cy="50783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omic Sans MS"/>
                <a:cs typeface="Calibri"/>
              </a:rPr>
              <a:t>This is our fourth week of studying HG Wells’ great sci-fi novel War of the Worlds. We only have four days this week so no separate writing task.</a:t>
            </a:r>
          </a:p>
          <a:p>
            <a:endParaRPr lang="en-US" dirty="0">
              <a:latin typeface="Comic Sans MS"/>
              <a:cs typeface="Calibri"/>
            </a:endParaRPr>
          </a:p>
          <a:p>
            <a:r>
              <a:rPr lang="en-US" dirty="0">
                <a:latin typeface="Comic Sans MS"/>
                <a:cs typeface="Calibri"/>
              </a:rPr>
              <a:t>Just recapping  last week chapters 4, 5 and 6:</a:t>
            </a:r>
          </a:p>
          <a:p>
            <a:endParaRPr lang="en-US" dirty="0">
              <a:latin typeface="Comic Sans MS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mic Sans MS"/>
                <a:cs typeface="Calibri"/>
              </a:rPr>
              <a:t>The ‘Thing’ or ‘Things’ have emerged and are hideous in appearance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mic Sans MS"/>
                <a:cs typeface="Calibri"/>
              </a:rPr>
              <a:t>The ‘Things’ launched their heat-ray are burned the men with white flags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mic Sans MS"/>
                <a:cs typeface="Calibri"/>
              </a:rPr>
              <a:t>The ‘Things’ then began to set fire to the surrounding countryside and everyone fled in terror.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omic Sans MS"/>
              <a:cs typeface="Calibri"/>
            </a:endParaRPr>
          </a:p>
          <a:p>
            <a:r>
              <a:rPr lang="en-US" dirty="0">
                <a:latin typeface="Comic Sans MS"/>
                <a:cs typeface="Calibri"/>
              </a:rPr>
              <a:t>Chapter 7 continues the story so read on and enjoy. (3 slides)</a:t>
            </a:r>
          </a:p>
          <a:p>
            <a:endParaRPr lang="en-US" dirty="0">
              <a:latin typeface="Comic Sans MS"/>
              <a:cs typeface="Calibri"/>
            </a:endParaRPr>
          </a:p>
          <a:p>
            <a:r>
              <a:rPr lang="en-US" dirty="0">
                <a:latin typeface="Comic Sans MS"/>
                <a:cs typeface="Calibri"/>
              </a:rPr>
              <a:t>Remember the times in which the story was written and set: </a:t>
            </a:r>
          </a:p>
          <a:p>
            <a:endParaRPr lang="en-US" dirty="0">
              <a:latin typeface="Comic Sans MS"/>
              <a:cs typeface="Calibri"/>
            </a:endParaRPr>
          </a:p>
          <a:p>
            <a:r>
              <a:rPr lang="en-GB" dirty="0">
                <a:latin typeface="Comic Sans MS"/>
                <a:cs typeface="Calibri"/>
              </a:rPr>
              <a:t>Please also remember this is an hour's work so take your time to read the text and questions carefully and answer in full sentences. </a:t>
            </a:r>
          </a:p>
          <a:p>
            <a:endParaRPr lang="en-GB" dirty="0">
              <a:latin typeface="Comic Sans MS"/>
              <a:cs typeface="Calibri"/>
            </a:endParaRPr>
          </a:p>
          <a:p>
            <a:r>
              <a:rPr lang="en-GB" dirty="0">
                <a:latin typeface="Comic Sans MS"/>
                <a:cs typeface="Calibri"/>
              </a:rPr>
              <a:t>You do not need to understand every word and every last action – just try and make sure you have a good and clear overall understanding of who people are, where they are and what is happening.</a:t>
            </a:r>
          </a:p>
        </p:txBody>
      </p:sp>
    </p:spTree>
    <p:extLst>
      <p:ext uri="{BB962C8B-B14F-4D97-AF65-F5344CB8AC3E}">
        <p14:creationId xmlns:p14="http://schemas.microsoft.com/office/powerpoint/2010/main" val="3363686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4990BEC-9D24-4565-A27C-7BE264F1026E}"/>
              </a:ext>
            </a:extLst>
          </p:cNvPr>
          <p:cNvSpPr txBox="1"/>
          <p:nvPr/>
        </p:nvSpPr>
        <p:spPr>
          <a:xfrm>
            <a:off x="7184571" y="783771"/>
            <a:ext cx="4655128" cy="563231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Questions: all on this slide and in chronological order</a:t>
            </a:r>
          </a:p>
          <a:p>
            <a:endParaRPr lang="en-US" b="1" dirty="0">
              <a:latin typeface="Comic Sans MS" panose="030F0702030302020204" pitchFamily="66" charset="0"/>
            </a:endParaRPr>
          </a:p>
          <a:p>
            <a:pPr marL="342900" indent="-342900">
              <a:buAutoNum type="arabicParenR"/>
            </a:pPr>
            <a:r>
              <a:rPr lang="en-GB" dirty="0">
                <a:latin typeface="Comic Sans MS" panose="030F0702030302020204" pitchFamily="66" charset="0"/>
              </a:rPr>
              <a:t>What were the only things the narrator could remember?</a:t>
            </a:r>
          </a:p>
          <a:p>
            <a:pPr marL="342900" indent="-342900">
              <a:buAutoNum type="arabicParenR"/>
            </a:pPr>
            <a:endParaRPr lang="en-US" dirty="0">
              <a:latin typeface="Comic Sans MS" panose="030F0702030302020204" pitchFamily="66" charset="0"/>
            </a:endParaRPr>
          </a:p>
          <a:p>
            <a:pPr marL="342900" indent="-342900">
              <a:buAutoNum type="arabicParenR"/>
            </a:pPr>
            <a:r>
              <a:rPr lang="en-US" dirty="0">
                <a:latin typeface="Comic Sans MS" panose="030F0702030302020204" pitchFamily="66" charset="0"/>
              </a:rPr>
              <a:t>How did the narrator describe his nature?</a:t>
            </a:r>
          </a:p>
          <a:p>
            <a:pPr marL="342900" indent="-342900">
              <a:buAutoNum type="arabicParenR"/>
            </a:pPr>
            <a:endParaRPr lang="en-US" dirty="0">
              <a:latin typeface="Comic Sans MS" panose="030F0702030302020204" pitchFamily="66" charset="0"/>
            </a:endParaRPr>
          </a:p>
          <a:p>
            <a:pPr marL="342900" indent="-342900">
              <a:buAutoNum type="arabicParenR"/>
            </a:pPr>
            <a:r>
              <a:rPr lang="en-US" dirty="0">
                <a:latin typeface="Comic Sans MS" panose="030F0702030302020204" pitchFamily="66" charset="0"/>
              </a:rPr>
              <a:t>Why did he seem to be normal again, ‘decent and ordinary’. How did he explain what had happened?</a:t>
            </a:r>
          </a:p>
          <a:p>
            <a:pPr marL="342900" indent="-342900">
              <a:buAutoNum type="arabicParenR"/>
            </a:pPr>
            <a:endParaRPr lang="en-US" dirty="0">
              <a:latin typeface="Comic Sans MS" panose="030F0702030302020204" pitchFamily="66" charset="0"/>
            </a:endParaRPr>
          </a:p>
          <a:p>
            <a:pPr marL="342900" indent="-342900">
              <a:buAutoNum type="arabicParenR"/>
            </a:pPr>
            <a:r>
              <a:rPr lang="en-US" dirty="0">
                <a:latin typeface="Comic Sans MS" panose="030F0702030302020204" pitchFamily="66" charset="0"/>
              </a:rPr>
              <a:t>What two things di the narrator see and hear that made everything seem real and familiar?</a:t>
            </a:r>
            <a:endParaRPr lang="en-GB" dirty="0">
              <a:latin typeface="Comic Sans MS" panose="030F0702030302020204" pitchFamily="66" charset="0"/>
            </a:endParaRPr>
          </a:p>
          <a:p>
            <a:pPr marL="342900" indent="-342900">
              <a:buAutoNum type="arabicParenR"/>
            </a:pPr>
            <a:endParaRPr lang="en-US" dirty="0">
              <a:latin typeface="Comic Sans MS" panose="030F0702030302020204" pitchFamily="66" charset="0"/>
            </a:endParaRPr>
          </a:p>
          <a:p>
            <a:pPr marL="342900" indent="-342900">
              <a:buAutoNum type="arabicParenR"/>
            </a:pPr>
            <a:r>
              <a:rPr lang="en-US" dirty="0">
                <a:latin typeface="Comic Sans MS" panose="030F0702030302020204" pitchFamily="66" charset="0"/>
              </a:rPr>
              <a:t>How did he describe what was behind him?</a:t>
            </a:r>
            <a:endParaRPr lang="en-US" dirty="0">
              <a:latin typeface="Comic Sans MS" panose="030F0702030302020204" pitchFamily="66" charset="0"/>
              <a:cs typeface="Calibri"/>
            </a:endParaRPr>
          </a:p>
          <a:p>
            <a:pPr marL="342900" indent="-342900">
              <a:buAutoNum type="arabicPeriod"/>
            </a:pP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3EABCA7-439A-4920-9627-5D37E5E1D3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505" y="420337"/>
            <a:ext cx="6038850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469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4990BEC-9D24-4565-A27C-7BE264F1026E}"/>
              </a:ext>
            </a:extLst>
          </p:cNvPr>
          <p:cNvSpPr txBox="1"/>
          <p:nvPr/>
        </p:nvSpPr>
        <p:spPr>
          <a:xfrm>
            <a:off x="6849692" y="1475674"/>
            <a:ext cx="4936613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GB" b="1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97D4B5B-3C12-4B82-ADB1-08A99AFB0E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695" y="686170"/>
            <a:ext cx="5924550" cy="520065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F823C2A-C0C2-4974-8CB9-90B8767300E2}"/>
              </a:ext>
            </a:extLst>
          </p:cNvPr>
          <p:cNvSpPr/>
          <p:nvPr/>
        </p:nvSpPr>
        <p:spPr>
          <a:xfrm>
            <a:off x="6490607" y="686170"/>
            <a:ext cx="529569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Questions: all on this slide and in chronological order</a:t>
            </a:r>
          </a:p>
          <a:p>
            <a:endParaRPr lang="en-US" b="1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6) Why does the narrator think he may be different to others?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7) Who was at the gate where the narrator stopped?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8) What was the opinion of the woman at the gate about the Martians?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9) Why was the narrator’s wife startled by his arrival?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10) What was the narrator’s wife main worry about the Martians and how did the narrator try to comfort her?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132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4990BEC-9D24-4565-A27C-7BE264F1026E}"/>
              </a:ext>
            </a:extLst>
          </p:cNvPr>
          <p:cNvSpPr txBox="1"/>
          <p:nvPr/>
        </p:nvSpPr>
        <p:spPr>
          <a:xfrm>
            <a:off x="6557343" y="124603"/>
            <a:ext cx="5353608" cy="757130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cs typeface="Calibri"/>
              </a:rPr>
              <a:t>Questions: all on this slide and in chronological order</a:t>
            </a:r>
          </a:p>
          <a:p>
            <a:pPr marL="342900" indent="-342900">
              <a:buAutoNum type="arabicPeriod" startAt="7"/>
            </a:pPr>
            <a:endParaRPr lang="en-GB" b="1" dirty="0">
              <a:latin typeface="Comic Sans MS" panose="030F0702030302020204" pitchFamily="66" charset="0"/>
              <a:cs typeface="Calibri"/>
            </a:endParaRPr>
          </a:p>
          <a:p>
            <a:r>
              <a:rPr lang="en-US" dirty="0">
                <a:latin typeface="Comic Sans MS" panose="030F0702030302020204" pitchFamily="66" charset="0"/>
                <a:cs typeface="Calibri"/>
              </a:rPr>
              <a:t>11) What two things had the narrator and the two newspapers forgotten when considering the effect of gravity on the Martians?</a:t>
            </a:r>
          </a:p>
          <a:p>
            <a:endParaRPr lang="en-US" dirty="0">
              <a:latin typeface="Comic Sans MS" panose="030F0702030302020204" pitchFamily="66" charset="0"/>
              <a:cs typeface="Calibri"/>
            </a:endParaRPr>
          </a:p>
          <a:p>
            <a:r>
              <a:rPr lang="en-US" dirty="0">
                <a:latin typeface="Comic Sans MS" panose="030F0702030302020204" pitchFamily="66" charset="0"/>
                <a:cs typeface="Calibri"/>
              </a:rPr>
              <a:t>12) What does the narrator think will kill the Martians ‘if the worst comes to the worst’? </a:t>
            </a:r>
          </a:p>
          <a:p>
            <a:endParaRPr lang="en-US" dirty="0">
              <a:latin typeface="Comic Sans MS" panose="030F0702030302020204" pitchFamily="66" charset="0"/>
              <a:cs typeface="Calibri"/>
            </a:endParaRPr>
          </a:p>
          <a:p>
            <a:r>
              <a:rPr lang="en-US" dirty="0">
                <a:latin typeface="Comic Sans MS" panose="030F0702030302020204" pitchFamily="66" charset="0"/>
                <a:cs typeface="Calibri"/>
              </a:rPr>
              <a:t>13) What can the narrator see so clearly?</a:t>
            </a:r>
          </a:p>
          <a:p>
            <a:endParaRPr lang="en-US" dirty="0">
              <a:latin typeface="Comic Sans MS" panose="030F0702030302020204" pitchFamily="66" charset="0"/>
              <a:cs typeface="Calibri"/>
            </a:endParaRPr>
          </a:p>
          <a:p>
            <a:r>
              <a:rPr lang="en-US" dirty="0">
                <a:latin typeface="Comic Sans MS" panose="030F0702030302020204" pitchFamily="66" charset="0"/>
                <a:cs typeface="Calibri"/>
              </a:rPr>
              <a:t>14) Why do you think this is going to be the last civilized meal the narrator eats for some time?</a:t>
            </a:r>
          </a:p>
          <a:p>
            <a:endParaRPr lang="en-US" dirty="0">
              <a:latin typeface="Comic Sans MS" panose="030F0702030302020204" pitchFamily="66" charset="0"/>
              <a:cs typeface="Calibri"/>
            </a:endParaRPr>
          </a:p>
          <a:p>
            <a:r>
              <a:rPr lang="en-US" dirty="0">
                <a:latin typeface="Comic Sans MS" panose="030F0702030302020204" pitchFamily="66" charset="0"/>
                <a:cs typeface="Calibri"/>
              </a:rPr>
              <a:t>15) Use a dictionary or other device to look up the meaning of the following words:</a:t>
            </a:r>
          </a:p>
          <a:p>
            <a:r>
              <a:rPr lang="en-US" dirty="0">
                <a:latin typeface="Comic Sans MS" panose="030F0702030302020204" pitchFamily="66" charset="0"/>
                <a:cs typeface="Calibri"/>
              </a:rPr>
              <a:t>Invigorating</a:t>
            </a:r>
          </a:p>
          <a:p>
            <a:r>
              <a:rPr lang="en-US" dirty="0">
                <a:latin typeface="Comic Sans MS" panose="030F0702030302020204" pitchFamily="66" charset="0"/>
                <a:cs typeface="Calibri"/>
              </a:rPr>
              <a:t>Exertion</a:t>
            </a:r>
          </a:p>
          <a:p>
            <a:r>
              <a:rPr lang="en-US" dirty="0">
                <a:latin typeface="Comic Sans MS" panose="030F0702030302020204" pitchFamily="66" charset="0"/>
                <a:cs typeface="Calibri"/>
              </a:rPr>
              <a:t>Perceptive </a:t>
            </a:r>
          </a:p>
          <a:p>
            <a:r>
              <a:rPr lang="en-US" dirty="0">
                <a:latin typeface="Comic Sans MS" panose="030F0702030302020204" pitchFamily="66" charset="0"/>
                <a:cs typeface="Calibri"/>
              </a:rPr>
              <a:t>Write a sentence using each one showing you understand </a:t>
            </a:r>
            <a:r>
              <a:rPr lang="en-US">
                <a:latin typeface="Comic Sans MS" panose="030F0702030302020204" pitchFamily="66" charset="0"/>
                <a:cs typeface="Calibri"/>
              </a:rPr>
              <a:t>their meaning.</a:t>
            </a:r>
            <a:endParaRPr lang="en-US" dirty="0">
              <a:latin typeface="Comic Sans MS" panose="030F0702030302020204" pitchFamily="66" charset="0"/>
              <a:cs typeface="Calibri"/>
            </a:endParaRPr>
          </a:p>
          <a:p>
            <a:endParaRPr lang="en-GB" dirty="0">
              <a:latin typeface="Comic Sans MS" panose="030F0702030302020204" pitchFamily="66" charset="0"/>
              <a:cs typeface="Calibri"/>
            </a:endParaRPr>
          </a:p>
          <a:p>
            <a:endParaRPr lang="en-GB" dirty="0">
              <a:latin typeface="Comic Sans MS" panose="030F0702030302020204" pitchFamily="66" charset="0"/>
              <a:cs typeface="Calibri"/>
            </a:endParaRPr>
          </a:p>
          <a:p>
            <a:endParaRPr lang="en-GB" b="1" dirty="0">
              <a:latin typeface="Comic Sans MS" panose="030F0702030302020204" pitchFamily="66" charset="0"/>
              <a:cs typeface="Calibri"/>
            </a:endParaRPr>
          </a:p>
          <a:p>
            <a:endParaRPr lang="en-GB" b="1" dirty="0">
              <a:latin typeface="Comic Sans MS" panose="030F0702030302020204" pitchFamily="66" charset="0"/>
              <a:cs typeface="Calibri"/>
            </a:endParaRPr>
          </a:p>
          <a:p>
            <a:endParaRPr lang="en-GB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98EC5C-33CD-4606-B144-40923CEACE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268" y="460230"/>
            <a:ext cx="5934075" cy="543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134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465</Words>
  <Application>Microsoft Office PowerPoint</Application>
  <PresentationFormat>Widescreen</PresentationFormat>
  <Paragraphs>56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War of the Worlds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Stocking</dc:creator>
  <cp:lastModifiedBy>Julie Stocking</cp:lastModifiedBy>
  <cp:revision>143</cp:revision>
  <dcterms:created xsi:type="dcterms:W3CDTF">2020-03-26T11:18:03Z</dcterms:created>
  <dcterms:modified xsi:type="dcterms:W3CDTF">2020-04-27T12:20:26Z</dcterms:modified>
</cp:coreProperties>
</file>