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7" r:id="rId2"/>
    <p:sldId id="266" r:id="rId3"/>
    <p:sldId id="405" r:id="rId4"/>
    <p:sldId id="397" r:id="rId5"/>
    <p:sldId id="374" r:id="rId6"/>
    <p:sldId id="378" r:id="rId7"/>
    <p:sldId id="409" r:id="rId8"/>
    <p:sldId id="410" r:id="rId9"/>
  </p:sldIdLst>
  <p:sldSz cx="12801600" cy="9601200" type="A3"/>
  <p:notesSz cx="6797675" cy="9926638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13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62" autoAdjust="0"/>
    <p:restoredTop sz="94291" autoAdjust="0"/>
  </p:normalViewPr>
  <p:slideViewPr>
    <p:cSldViewPr>
      <p:cViewPr varScale="1">
        <p:scale>
          <a:sx n="70" d="100"/>
          <a:sy n="70" d="100"/>
        </p:scale>
        <p:origin x="78" y="16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9618AF-D199-4CC0-815B-7E1C9B3DFEAB}" type="doc">
      <dgm:prSet loTypeId="urn:microsoft.com/office/officeart/2005/8/layout/pyramid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B547132-3A6A-40D7-B290-945A72761243}">
      <dgm:prSet phldrT="[Text]"/>
      <dgm:spPr/>
      <dgm:t>
        <a:bodyPr/>
        <a:lstStyle/>
        <a:p>
          <a:r>
            <a:rPr lang="en-GB" dirty="0"/>
            <a:t>Emotional</a:t>
          </a:r>
        </a:p>
      </dgm:t>
    </dgm:pt>
    <dgm:pt modelId="{7D375B2A-DDD0-4DE1-BD7B-271C64FAC2A1}" type="parTrans" cxnId="{DB2AFD75-1DDB-45C6-BD89-948084AD301B}">
      <dgm:prSet/>
      <dgm:spPr/>
      <dgm:t>
        <a:bodyPr/>
        <a:lstStyle/>
        <a:p>
          <a:endParaRPr lang="en-GB"/>
        </a:p>
      </dgm:t>
    </dgm:pt>
    <dgm:pt modelId="{76CCC5F3-7EBC-4414-9B93-0F5DF1C8632D}" type="sibTrans" cxnId="{DB2AFD75-1DDB-45C6-BD89-948084AD301B}">
      <dgm:prSet/>
      <dgm:spPr/>
      <dgm:t>
        <a:bodyPr/>
        <a:lstStyle/>
        <a:p>
          <a:endParaRPr lang="en-GB"/>
        </a:p>
      </dgm:t>
    </dgm:pt>
    <dgm:pt modelId="{E891491D-7BB1-4732-889B-21E400FD7042}">
      <dgm:prSet phldrT="[Text]"/>
      <dgm:spPr/>
      <dgm:t>
        <a:bodyPr/>
        <a:lstStyle/>
        <a:p>
          <a:r>
            <a:rPr lang="en-GB" dirty="0"/>
            <a:t>Behavioural</a:t>
          </a:r>
        </a:p>
      </dgm:t>
    </dgm:pt>
    <dgm:pt modelId="{A337A4F9-DF27-44C7-B8B4-242910DE722C}" type="parTrans" cxnId="{854A0230-90D9-49CB-8E1B-4F31805C1E17}">
      <dgm:prSet/>
      <dgm:spPr/>
      <dgm:t>
        <a:bodyPr/>
        <a:lstStyle/>
        <a:p>
          <a:endParaRPr lang="en-GB"/>
        </a:p>
      </dgm:t>
    </dgm:pt>
    <dgm:pt modelId="{0C6DBB51-7F1E-4A8B-9631-EE3D2DBEAC56}" type="sibTrans" cxnId="{854A0230-90D9-49CB-8E1B-4F31805C1E17}">
      <dgm:prSet/>
      <dgm:spPr/>
      <dgm:t>
        <a:bodyPr/>
        <a:lstStyle/>
        <a:p>
          <a:endParaRPr lang="en-GB"/>
        </a:p>
      </dgm:t>
    </dgm:pt>
    <dgm:pt modelId="{06E5BA40-50F9-49D5-B9DF-DC33EF3279F9}">
      <dgm:prSet phldrT="[Text]"/>
      <dgm:spPr/>
      <dgm:t>
        <a:bodyPr/>
        <a:lstStyle/>
        <a:p>
          <a:r>
            <a:rPr lang="en-GB" dirty="0"/>
            <a:t>Characteristics of </a:t>
          </a:r>
          <a:r>
            <a:rPr lang="en-GB" dirty="0" smtClean="0"/>
            <a:t>OCD</a:t>
          </a:r>
          <a:endParaRPr lang="en-GB" dirty="0"/>
        </a:p>
      </dgm:t>
    </dgm:pt>
    <dgm:pt modelId="{CD7804CD-794F-48C5-A745-BDA9AA25AD8E}" type="parTrans" cxnId="{D4E579FC-2559-4471-85D9-DA3FD7B595FB}">
      <dgm:prSet/>
      <dgm:spPr/>
      <dgm:t>
        <a:bodyPr/>
        <a:lstStyle/>
        <a:p>
          <a:endParaRPr lang="en-GB"/>
        </a:p>
      </dgm:t>
    </dgm:pt>
    <dgm:pt modelId="{D1BCC9EA-2DA1-48BD-8025-318D5A28C276}" type="sibTrans" cxnId="{D4E579FC-2559-4471-85D9-DA3FD7B595FB}">
      <dgm:prSet/>
      <dgm:spPr/>
      <dgm:t>
        <a:bodyPr/>
        <a:lstStyle/>
        <a:p>
          <a:endParaRPr lang="en-GB"/>
        </a:p>
      </dgm:t>
    </dgm:pt>
    <dgm:pt modelId="{4B10F4BE-87D2-4090-8431-5AFCD8F1DDF5}">
      <dgm:prSet phldrT="[Text]"/>
      <dgm:spPr/>
      <dgm:t>
        <a:bodyPr/>
        <a:lstStyle/>
        <a:p>
          <a:r>
            <a:rPr lang="en-GB" dirty="0"/>
            <a:t>Cognitive</a:t>
          </a:r>
        </a:p>
      </dgm:t>
    </dgm:pt>
    <dgm:pt modelId="{075422B2-CE94-4878-92B9-C636CD80DAAC}" type="parTrans" cxnId="{7C62527C-1D7A-4B9F-BE63-8F4DABF3CD11}">
      <dgm:prSet/>
      <dgm:spPr/>
      <dgm:t>
        <a:bodyPr/>
        <a:lstStyle/>
        <a:p>
          <a:endParaRPr lang="en-GB"/>
        </a:p>
      </dgm:t>
    </dgm:pt>
    <dgm:pt modelId="{B23B4703-C1A8-4815-8E3B-6ABEC9B60CE4}" type="sibTrans" cxnId="{7C62527C-1D7A-4B9F-BE63-8F4DABF3CD11}">
      <dgm:prSet/>
      <dgm:spPr/>
      <dgm:t>
        <a:bodyPr/>
        <a:lstStyle/>
        <a:p>
          <a:endParaRPr lang="en-GB"/>
        </a:p>
      </dgm:t>
    </dgm:pt>
    <dgm:pt modelId="{AC155E98-3DA2-494A-B6DB-E5B0813B73BB}" type="pres">
      <dgm:prSet presAssocID="{F79618AF-D199-4CC0-815B-7E1C9B3DFEAB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E2BB2E-E9DF-4FDC-A5C2-9F0E1D9BE46C}" type="pres">
      <dgm:prSet presAssocID="{F79618AF-D199-4CC0-815B-7E1C9B3DFEAB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699725-769D-472F-89BD-7E3C06C45935}" type="pres">
      <dgm:prSet presAssocID="{F79618AF-D199-4CC0-815B-7E1C9B3DFEAB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4F316E-738D-48CE-81E9-55EC9FC262BF}" type="pres">
      <dgm:prSet presAssocID="{F79618AF-D199-4CC0-815B-7E1C9B3DFEAB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B4E488-2ED7-445B-8C2C-9639110F4670}" type="pres">
      <dgm:prSet presAssocID="{F79618AF-D199-4CC0-815B-7E1C9B3DFEAB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62527C-1D7A-4B9F-BE63-8F4DABF3CD11}" srcId="{F79618AF-D199-4CC0-815B-7E1C9B3DFEAB}" destId="{4B10F4BE-87D2-4090-8431-5AFCD8F1DDF5}" srcOrd="3" destOrd="0" parTransId="{075422B2-CE94-4878-92B9-C636CD80DAAC}" sibTransId="{B23B4703-C1A8-4815-8E3B-6ABEC9B60CE4}"/>
    <dgm:cxn modelId="{F9D4E6D8-37BB-44BF-AD48-D35F923BF215}" type="presOf" srcId="{E891491D-7BB1-4732-889B-21E400FD7042}" destId="{2E699725-769D-472F-89BD-7E3C06C45935}" srcOrd="0" destOrd="0" presId="urn:microsoft.com/office/officeart/2005/8/layout/pyramid4"/>
    <dgm:cxn modelId="{413C1EE7-450F-4891-9448-E6E793AC9453}" type="presOf" srcId="{F79618AF-D199-4CC0-815B-7E1C9B3DFEAB}" destId="{AC155E98-3DA2-494A-B6DB-E5B0813B73BB}" srcOrd="0" destOrd="0" presId="urn:microsoft.com/office/officeart/2005/8/layout/pyramid4"/>
    <dgm:cxn modelId="{D4E579FC-2559-4471-85D9-DA3FD7B595FB}" srcId="{F79618AF-D199-4CC0-815B-7E1C9B3DFEAB}" destId="{06E5BA40-50F9-49D5-B9DF-DC33EF3279F9}" srcOrd="2" destOrd="0" parTransId="{CD7804CD-794F-48C5-A745-BDA9AA25AD8E}" sibTransId="{D1BCC9EA-2DA1-48BD-8025-318D5A28C276}"/>
    <dgm:cxn modelId="{3D8A76FE-9CA6-4EEF-A913-CA3F13E5379D}" type="presOf" srcId="{4B10F4BE-87D2-4090-8431-5AFCD8F1DDF5}" destId="{0CB4E488-2ED7-445B-8C2C-9639110F4670}" srcOrd="0" destOrd="0" presId="urn:microsoft.com/office/officeart/2005/8/layout/pyramid4"/>
    <dgm:cxn modelId="{F02B3662-7CD5-4776-8AFE-08856DEF07C6}" type="presOf" srcId="{06E5BA40-50F9-49D5-B9DF-DC33EF3279F9}" destId="{C24F316E-738D-48CE-81E9-55EC9FC262BF}" srcOrd="0" destOrd="0" presId="urn:microsoft.com/office/officeart/2005/8/layout/pyramid4"/>
    <dgm:cxn modelId="{DB2AFD75-1DDB-45C6-BD89-948084AD301B}" srcId="{F79618AF-D199-4CC0-815B-7E1C9B3DFEAB}" destId="{9B547132-3A6A-40D7-B290-945A72761243}" srcOrd="0" destOrd="0" parTransId="{7D375B2A-DDD0-4DE1-BD7B-271C64FAC2A1}" sibTransId="{76CCC5F3-7EBC-4414-9B93-0F5DF1C8632D}"/>
    <dgm:cxn modelId="{854A0230-90D9-49CB-8E1B-4F31805C1E17}" srcId="{F79618AF-D199-4CC0-815B-7E1C9B3DFEAB}" destId="{E891491D-7BB1-4732-889B-21E400FD7042}" srcOrd="1" destOrd="0" parTransId="{A337A4F9-DF27-44C7-B8B4-242910DE722C}" sibTransId="{0C6DBB51-7F1E-4A8B-9631-EE3D2DBEAC56}"/>
    <dgm:cxn modelId="{7FFE7FF0-521B-4BAD-B34F-D793C1CB244B}" type="presOf" srcId="{9B547132-3A6A-40D7-B290-945A72761243}" destId="{E7E2BB2E-E9DF-4FDC-A5C2-9F0E1D9BE46C}" srcOrd="0" destOrd="0" presId="urn:microsoft.com/office/officeart/2005/8/layout/pyramid4"/>
    <dgm:cxn modelId="{C481DEAF-1D2C-4CE1-ACCA-9497A1C25FD9}" type="presParOf" srcId="{AC155E98-3DA2-494A-B6DB-E5B0813B73BB}" destId="{E7E2BB2E-E9DF-4FDC-A5C2-9F0E1D9BE46C}" srcOrd="0" destOrd="0" presId="urn:microsoft.com/office/officeart/2005/8/layout/pyramid4"/>
    <dgm:cxn modelId="{FD186095-67E7-4E0F-88F5-65E1FE006C79}" type="presParOf" srcId="{AC155E98-3DA2-494A-B6DB-E5B0813B73BB}" destId="{2E699725-769D-472F-89BD-7E3C06C45935}" srcOrd="1" destOrd="0" presId="urn:microsoft.com/office/officeart/2005/8/layout/pyramid4"/>
    <dgm:cxn modelId="{F7B982B5-8B58-4524-BD65-12539FCB3140}" type="presParOf" srcId="{AC155E98-3DA2-494A-B6DB-E5B0813B73BB}" destId="{C24F316E-738D-48CE-81E9-55EC9FC262BF}" srcOrd="2" destOrd="0" presId="urn:microsoft.com/office/officeart/2005/8/layout/pyramid4"/>
    <dgm:cxn modelId="{BBF888E9-31F0-4990-BAF7-0ADD9FE80CE3}" type="presParOf" srcId="{AC155E98-3DA2-494A-B6DB-E5B0813B73BB}" destId="{0CB4E488-2ED7-445B-8C2C-9639110F4670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E2BB2E-E9DF-4FDC-A5C2-9F0E1D9BE46C}">
      <dsp:nvSpPr>
        <dsp:cNvPr id="0" name=""/>
        <dsp:cNvSpPr/>
      </dsp:nvSpPr>
      <dsp:spPr>
        <a:xfrm>
          <a:off x="2844799" y="0"/>
          <a:ext cx="2844800" cy="28448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Emotional</a:t>
          </a:r>
        </a:p>
      </dsp:txBody>
      <dsp:txXfrm>
        <a:off x="3555999" y="1422400"/>
        <a:ext cx="1422400" cy="1422400"/>
      </dsp:txXfrm>
    </dsp:sp>
    <dsp:sp modelId="{2E699725-769D-472F-89BD-7E3C06C45935}">
      <dsp:nvSpPr>
        <dsp:cNvPr id="0" name=""/>
        <dsp:cNvSpPr/>
      </dsp:nvSpPr>
      <dsp:spPr>
        <a:xfrm>
          <a:off x="1422399" y="2844800"/>
          <a:ext cx="2844800" cy="28448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Behavioural</a:t>
          </a:r>
        </a:p>
      </dsp:txBody>
      <dsp:txXfrm>
        <a:off x="2133599" y="4267200"/>
        <a:ext cx="1422400" cy="1422400"/>
      </dsp:txXfrm>
    </dsp:sp>
    <dsp:sp modelId="{C24F316E-738D-48CE-81E9-55EC9FC262BF}">
      <dsp:nvSpPr>
        <dsp:cNvPr id="0" name=""/>
        <dsp:cNvSpPr/>
      </dsp:nvSpPr>
      <dsp:spPr>
        <a:xfrm rot="10800000">
          <a:off x="2844799" y="2844800"/>
          <a:ext cx="2844800" cy="28448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Characteristics of </a:t>
          </a:r>
          <a:r>
            <a:rPr lang="en-GB" sz="1700" kern="1200" dirty="0" smtClean="0"/>
            <a:t>OCD</a:t>
          </a:r>
          <a:endParaRPr lang="en-GB" sz="1700" kern="1200" dirty="0"/>
        </a:p>
      </dsp:txBody>
      <dsp:txXfrm rot="10800000">
        <a:off x="3555999" y="2844800"/>
        <a:ext cx="1422400" cy="1422400"/>
      </dsp:txXfrm>
    </dsp:sp>
    <dsp:sp modelId="{0CB4E488-2ED7-445B-8C2C-9639110F4670}">
      <dsp:nvSpPr>
        <dsp:cNvPr id="0" name=""/>
        <dsp:cNvSpPr/>
      </dsp:nvSpPr>
      <dsp:spPr>
        <a:xfrm>
          <a:off x="4267200" y="2844800"/>
          <a:ext cx="2844800" cy="28448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Cognitive</a:t>
          </a:r>
        </a:p>
      </dsp:txBody>
      <dsp:txXfrm>
        <a:off x="4978400" y="4267200"/>
        <a:ext cx="1422400" cy="1422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5551" tIns="47776" rIns="95551" bIns="4777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5551" tIns="47776" rIns="95551" bIns="47776" rtlCol="0"/>
          <a:lstStyle>
            <a:lvl1pPr algn="r">
              <a:defRPr sz="1200"/>
            </a:lvl1pPr>
          </a:lstStyle>
          <a:p>
            <a:fld id="{3F7C5628-6CF6-4BFB-8432-097F312EB430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51" tIns="47776" rIns="95551" bIns="4777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51" tIns="47776" rIns="95551" bIns="47776" rtlCol="0" anchor="b"/>
          <a:lstStyle>
            <a:lvl1pPr algn="r">
              <a:defRPr sz="1200"/>
            </a:lvl1pPr>
          </a:lstStyle>
          <a:p>
            <a:fld id="{5D9951DD-1F69-4F12-BE93-52D0865D3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268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5551" tIns="47776" rIns="95551" bIns="4777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5551" tIns="47776" rIns="95551" bIns="47776" rtlCol="0"/>
          <a:lstStyle>
            <a:lvl1pPr algn="r">
              <a:defRPr sz="1200"/>
            </a:lvl1pPr>
          </a:lstStyle>
          <a:p>
            <a:fld id="{980F7449-7A58-4D64-93E1-D4D405937550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1" tIns="47776" rIns="95551" bIns="4777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51" tIns="47776" rIns="95551" bIns="4777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51" tIns="47776" rIns="95551" bIns="4777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51" tIns="47776" rIns="95551" bIns="47776" rtlCol="0" anchor="b"/>
          <a:lstStyle>
            <a:lvl1pPr algn="r">
              <a:defRPr sz="1200"/>
            </a:lvl1pPr>
          </a:lstStyle>
          <a:p>
            <a:fld id="{BB2E5EB8-EAB6-4499-9B84-5F0CAC854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146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E3667-7E58-429B-A303-E9F64FB1ED8F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6277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E3667-7E58-429B-A303-E9F64FB1ED8F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6097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E3667-7E58-429B-A303-E9F64FB1ED8F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4893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E3667-7E58-429B-A303-E9F64FB1ED8F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0282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E3667-7E58-429B-A303-E9F64FB1ED8F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0353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E3667-7E58-429B-A303-E9F64FB1ED8F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00984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E3667-7E58-429B-A303-E9F64FB1ED8F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367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2983-5A8B-4DA1-AA4A-F55F54AA5AA2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28B7-9FDC-47F3-AEA5-6C5F531D1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080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2983-5A8B-4DA1-AA4A-F55F54AA5AA2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28B7-9FDC-47F3-AEA5-6C5F531D1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208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2983-5A8B-4DA1-AA4A-F55F54AA5AA2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28B7-9FDC-47F3-AEA5-6C5F531D1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593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2983-5A8B-4DA1-AA4A-F55F54AA5AA2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28B7-9FDC-47F3-AEA5-6C5F531D1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385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2983-5A8B-4DA1-AA4A-F55F54AA5AA2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28B7-9FDC-47F3-AEA5-6C5F531D1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212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2983-5A8B-4DA1-AA4A-F55F54AA5AA2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28B7-9FDC-47F3-AEA5-6C5F531D1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694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2983-5A8B-4DA1-AA4A-F55F54AA5AA2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28B7-9FDC-47F3-AEA5-6C5F531D1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111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2983-5A8B-4DA1-AA4A-F55F54AA5AA2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28B7-9FDC-47F3-AEA5-6C5F531D1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454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2983-5A8B-4DA1-AA4A-F55F54AA5AA2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28B7-9FDC-47F3-AEA5-6C5F531D1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504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2983-5A8B-4DA1-AA4A-F55F54AA5AA2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28B7-9FDC-47F3-AEA5-6C5F531D1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56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2983-5A8B-4DA1-AA4A-F55F54AA5AA2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28B7-9FDC-47F3-AEA5-6C5F531D1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395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02983-5A8B-4DA1-AA4A-F55F54AA5AA2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328B7-9FDC-47F3-AEA5-6C5F531D1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609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mplypsychology.org/experimental-method.html" TargetMode="External"/><Relationship Id="rId2" Type="http://schemas.openxmlformats.org/officeDocument/2006/relationships/hyperlink" Target="https://www.illuminate.digital/aqapsych1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implypsychology.org/reliability.html" TargetMode="External"/><Relationship Id="rId4" Type="http://schemas.openxmlformats.org/officeDocument/2006/relationships/hyperlink" Target="https://www.simplypsychology.org/validity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uk/url?sa=i&amp;rct=j&amp;q=&amp;esrc=s&amp;source=images&amp;cd=&amp;cad=rja&amp;uact=8&amp;ved=2ahUKEwjWldmV9evkAhWwxYUKHRHZAVAQjRx6BAgBEAQ&amp;url=https%3A%2F%2Fwww.pinterest.com%2Fpin%2F308567011940451189%2F&amp;psig=AOvVaw2QG6FNfUSS5DFBoPoY93UC&amp;ust=156949886611172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Oami82xKe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4076" y="195085"/>
            <a:ext cx="11521440" cy="792088"/>
          </a:xfrm>
        </p:spPr>
        <p:txBody>
          <a:bodyPr>
            <a:normAutofit fontScale="90000"/>
          </a:bodyPr>
          <a:lstStyle/>
          <a:p>
            <a:r>
              <a:rPr lang="en-GB" dirty="0"/>
              <a:t>Teacher notes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08112" y="768152"/>
            <a:ext cx="12313368" cy="88330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b="1" dirty="0"/>
              <a:t>Pre-requisite reading:</a:t>
            </a:r>
          </a:p>
          <a:p>
            <a:pPr marL="0" indent="0">
              <a:buNone/>
            </a:pPr>
            <a:r>
              <a:rPr lang="en-GB" sz="2000" dirty="0" err="1"/>
              <a:t>Flannagan</a:t>
            </a:r>
            <a:r>
              <a:rPr lang="en-GB" sz="2000" dirty="0"/>
              <a:t>, C., Berry, D, Jarvis, M. &amp; Liddle, R. (2015) </a:t>
            </a:r>
            <a:r>
              <a:rPr lang="en-GB" sz="2000" u="sng" dirty="0" err="1"/>
              <a:t>AQA</a:t>
            </a:r>
            <a:r>
              <a:rPr lang="en-GB" sz="2000" u="sng" dirty="0"/>
              <a:t> Psychology</a:t>
            </a:r>
            <a:r>
              <a:rPr lang="en-GB" sz="2000" dirty="0"/>
              <a:t>. Cheltenham: Illuminate Publishing.  (p.172-173)</a:t>
            </a:r>
          </a:p>
          <a:p>
            <a:pPr marL="0" indent="0">
              <a:buNone/>
            </a:pPr>
            <a:r>
              <a:rPr lang="en-GB" sz="1800" dirty="0">
                <a:hlinkClick r:id="rId2"/>
              </a:rPr>
              <a:t>https://www.illuminate.digital/aqapsych1/</a:t>
            </a:r>
            <a:endParaRPr lang="en-GB" sz="1800" dirty="0"/>
          </a:p>
          <a:p>
            <a:pPr marL="0" indent="0">
              <a:buNone/>
            </a:pPr>
            <a:r>
              <a:rPr lang="en-GB" sz="1800" dirty="0">
                <a:hlinkClick r:id="rId3"/>
              </a:rPr>
              <a:t>https://www.simplypsychology.org/experimental-method.html</a:t>
            </a:r>
            <a:r>
              <a:rPr lang="en-GB" sz="1800" dirty="0"/>
              <a:t>; </a:t>
            </a:r>
            <a:r>
              <a:rPr lang="en-GB" sz="1800" dirty="0">
                <a:hlinkClick r:id="rId4"/>
              </a:rPr>
              <a:t>https://www.simplypsychology.org/validity.html</a:t>
            </a:r>
            <a:r>
              <a:rPr lang="en-GB" sz="1800" dirty="0"/>
              <a:t>; </a:t>
            </a:r>
            <a:r>
              <a:rPr lang="en-GB" sz="1800" dirty="0">
                <a:hlinkClick r:id="rId5"/>
              </a:rPr>
              <a:t>https://www.simplypsychology.org/reliability.html</a:t>
            </a:r>
            <a:endParaRPr lang="en-GB" sz="1800" dirty="0"/>
          </a:p>
          <a:p>
            <a:pPr marL="0" indent="0">
              <a:buNone/>
            </a:pPr>
            <a:r>
              <a:rPr lang="en-GB" sz="2400" b="1" dirty="0"/>
              <a:t>Prior Learning:</a:t>
            </a:r>
          </a:p>
          <a:p>
            <a:pPr marL="0" indent="0">
              <a:buNone/>
            </a:pPr>
            <a:r>
              <a:rPr lang="en-GB" sz="2000" dirty="0"/>
              <a:t>Lesson 1,2 &amp; 3 covering experimental methods, control of variables &amp; experimental design</a:t>
            </a:r>
          </a:p>
          <a:p>
            <a:pPr marL="0" indent="0">
              <a:buNone/>
            </a:pPr>
            <a:r>
              <a:rPr lang="en-GB" sz="2400" b="1" dirty="0"/>
              <a:t>WALT, Outcomes &amp; PLC ref.</a:t>
            </a:r>
            <a:r>
              <a:rPr lang="en-GB" sz="3200" b="1" dirty="0"/>
              <a:t>:</a:t>
            </a:r>
          </a:p>
          <a:p>
            <a:pPr marL="0" indent="0">
              <a:buNone/>
            </a:pPr>
            <a:r>
              <a:rPr lang="en-GB" sz="1800" b="1" u="sng" dirty="0"/>
              <a:t>WALT:</a:t>
            </a:r>
            <a:r>
              <a:rPr lang="en-GB" sz="1800" dirty="0"/>
              <a:t> Understand the importance of choosing the most appropriate type of experiment for psychological research. </a:t>
            </a:r>
            <a:r>
              <a:rPr lang="en-GB" sz="1800" b="1" u="sng" dirty="0"/>
              <a:t>Outcomes:</a:t>
            </a:r>
            <a:r>
              <a:rPr lang="en-GB" sz="1800" dirty="0"/>
              <a:t> Describe the difference between validity and reliability; Explain different types of experimental research method; Evaluate different types of experimental research method in terms of validity and reliability.  </a:t>
            </a:r>
            <a:r>
              <a:rPr lang="en-GB" sz="1800" b="1" u="sng" dirty="0"/>
              <a:t>PLC ref.:</a:t>
            </a:r>
            <a:r>
              <a:rPr lang="en-GB" sz="1800" dirty="0"/>
              <a:t> AQA Paper 2 –3.2.3 (a); 3.2.3.1 (</a:t>
            </a:r>
            <a:r>
              <a:rPr lang="en-GB" sz="1800" dirty="0" err="1"/>
              <a:t>m,n</a:t>
            </a:r>
            <a:r>
              <a:rPr lang="en-GB" sz="1800" dirty="0"/>
              <a:t>)</a:t>
            </a:r>
            <a:endParaRPr lang="en-GB" sz="2400" b="1" dirty="0"/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r>
              <a:rPr lang="en-GB" sz="2400" b="1" dirty="0"/>
              <a:t>Starter:</a:t>
            </a:r>
          </a:p>
          <a:p>
            <a:pPr marL="0" indent="0">
              <a:buNone/>
            </a:pPr>
            <a:r>
              <a:rPr lang="en-GB" sz="1800" dirty="0"/>
              <a:t>Complete exam questions – feedback on both correct answers &amp; exam technique</a:t>
            </a:r>
            <a:endParaRPr lang="en-GB" sz="2800" dirty="0"/>
          </a:p>
          <a:p>
            <a:pPr marL="0" indent="0">
              <a:buNone/>
            </a:pPr>
            <a:r>
              <a:rPr lang="en-GB" sz="2400" b="1" dirty="0"/>
              <a:t>Main Activities:</a:t>
            </a:r>
          </a:p>
          <a:p>
            <a:pPr marL="0" indent="0">
              <a:buNone/>
            </a:pPr>
            <a:r>
              <a:rPr lang="en-GB" sz="1800" dirty="0"/>
              <a:t>Watch the 2 videos on Reliability &amp; Validity and complete notes in study booklet</a:t>
            </a:r>
          </a:p>
          <a:p>
            <a:pPr marL="0" indent="0">
              <a:buNone/>
            </a:pPr>
            <a:r>
              <a:rPr lang="en-GB" sz="1800" dirty="0"/>
              <a:t>Write notes on different types of experimental research method &amp; strengths and limitations</a:t>
            </a:r>
          </a:p>
          <a:p>
            <a:pPr marL="0" indent="0">
              <a:buNone/>
            </a:pPr>
            <a:r>
              <a:rPr lang="en-GB" sz="1800" dirty="0"/>
              <a:t>Complete Apply it Concepts activity on P.172, ensuring each choice is justified appropriately</a:t>
            </a:r>
          </a:p>
          <a:p>
            <a:pPr marL="0" indent="0">
              <a:buNone/>
            </a:pPr>
            <a:r>
              <a:rPr lang="en-GB" sz="2400" b="1" dirty="0"/>
              <a:t>Plenary:</a:t>
            </a:r>
          </a:p>
          <a:p>
            <a:pPr marL="0" indent="0">
              <a:buNone/>
            </a:pPr>
            <a:r>
              <a:rPr lang="en-GB" sz="2000" dirty="0"/>
              <a:t>Choose plenary activity</a:t>
            </a:r>
          </a:p>
          <a:p>
            <a:pPr marL="0" indent="0">
              <a:buNone/>
            </a:pPr>
            <a:r>
              <a:rPr lang="en-GB" sz="2400" b="1" dirty="0"/>
              <a:t>Assessment:</a:t>
            </a:r>
          </a:p>
          <a:p>
            <a:pPr marL="0" indent="0">
              <a:buNone/>
            </a:pPr>
            <a:r>
              <a:rPr lang="en-GB" sz="2000" dirty="0"/>
              <a:t>Assessment to be carried out at each activity and appropriate feedback given</a:t>
            </a:r>
          </a:p>
          <a:p>
            <a:pPr marL="0" indent="0">
              <a:buNone/>
            </a:pPr>
            <a:r>
              <a:rPr lang="en-GB" sz="2400" b="1" dirty="0"/>
              <a:t>Differentiation:</a:t>
            </a:r>
          </a:p>
          <a:p>
            <a:pPr marL="0" indent="0">
              <a:buNone/>
            </a:pPr>
            <a:r>
              <a:rPr lang="en-GB" sz="2000" dirty="0"/>
              <a:t>Challenge activities to stretch Higher Ability students; choice of </a:t>
            </a:r>
            <a:r>
              <a:rPr lang="en-GB" sz="2000"/>
              <a:t>plenary activity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4999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http://cdn.shopify.com/s/files/1/0212/5596/products/mapping_journey_image_1024x1024.jpg?v=139291348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56"/>
          <a:stretch/>
        </p:blipFill>
        <p:spPr bwMode="auto">
          <a:xfrm>
            <a:off x="0" y="1099189"/>
            <a:ext cx="12801600" cy="7964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475782" y="8296929"/>
            <a:ext cx="10325818" cy="1354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1) </a:t>
            </a:r>
            <a:r>
              <a:rPr lang="en-GB" sz="3200" b="1" u="sng" dirty="0"/>
              <a:t>Describe</a:t>
            </a:r>
            <a:r>
              <a:rPr lang="en-GB" sz="3200" dirty="0"/>
              <a:t> the Behavioural, Emotional and Cognitive characteristics of </a:t>
            </a:r>
            <a:r>
              <a:rPr lang="en-GB" sz="3200" dirty="0" smtClean="0"/>
              <a:t>OCD</a:t>
            </a:r>
            <a:endParaRPr lang="en-GB" sz="3200" dirty="0"/>
          </a:p>
        </p:txBody>
      </p:sp>
      <p:sp>
        <p:nvSpPr>
          <p:cNvPr id="6" name="Rectangle 5"/>
          <p:cNvSpPr/>
          <p:nvPr/>
        </p:nvSpPr>
        <p:spPr>
          <a:xfrm>
            <a:off x="3678898" y="6688257"/>
            <a:ext cx="9122702" cy="1193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2) </a:t>
            </a:r>
            <a:r>
              <a:rPr lang="en-GB" sz="3200" b="1" u="sng" dirty="0"/>
              <a:t>Explain</a:t>
            </a:r>
            <a:r>
              <a:rPr lang="en-GB" sz="3200" b="1" dirty="0"/>
              <a:t> </a:t>
            </a:r>
            <a:r>
              <a:rPr lang="en-GB" sz="3200" dirty="0"/>
              <a:t>how the DSM-5 categorises </a:t>
            </a:r>
            <a:r>
              <a:rPr lang="en-GB" sz="3200" dirty="0" smtClean="0"/>
              <a:t>OCD</a:t>
            </a:r>
            <a:endParaRPr lang="en-GB" sz="3200" dirty="0"/>
          </a:p>
        </p:txBody>
      </p:sp>
      <p:sp>
        <p:nvSpPr>
          <p:cNvPr id="8" name="Rectangle 7"/>
          <p:cNvSpPr/>
          <p:nvPr/>
        </p:nvSpPr>
        <p:spPr>
          <a:xfrm>
            <a:off x="5090254" y="4926723"/>
            <a:ext cx="7711346" cy="159828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360" dirty="0"/>
              <a:t>3) </a:t>
            </a:r>
            <a:r>
              <a:rPr lang="en-GB" sz="3360" b="1" u="sng" dirty="0"/>
              <a:t>Apply</a:t>
            </a:r>
            <a:r>
              <a:rPr lang="en-GB" sz="3360" dirty="0"/>
              <a:t> </a:t>
            </a:r>
            <a:r>
              <a:rPr lang="en-GB" sz="3200" dirty="0"/>
              <a:t>knowledge of the characteristics of </a:t>
            </a:r>
            <a:r>
              <a:rPr lang="en-GB" sz="3200" dirty="0" smtClean="0"/>
              <a:t>OCD and </a:t>
            </a:r>
            <a:r>
              <a:rPr lang="en-GB" sz="3200" dirty="0"/>
              <a:t>their categorisation to scenarios</a:t>
            </a:r>
            <a:endParaRPr lang="en-GB" sz="3360" dirty="0"/>
          </a:p>
        </p:txBody>
      </p:sp>
      <p:pic>
        <p:nvPicPr>
          <p:cNvPr id="5" name="Picture 2" descr="http://www.acmpglobal.org/resource/resmgr/we-are-here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>
                  <a:alpha val="29020"/>
                </a:srgbClr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99465">
            <a:off x="341289" y="7918887"/>
            <a:ext cx="907897" cy="1786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-1" y="-5008"/>
            <a:ext cx="128016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u="sng" dirty="0"/>
              <a:t>A Level Psychology Year 1  –  Paper 1: Psychopathology – </a:t>
            </a:r>
            <a:r>
              <a:rPr lang="en-GB" sz="3600" b="1" u="sng" dirty="0" smtClean="0"/>
              <a:t>OCD (Clinical </a:t>
            </a:r>
            <a:r>
              <a:rPr lang="en-GB" sz="3600" b="1" u="sng" dirty="0"/>
              <a:t>Characteristics)</a:t>
            </a:r>
            <a:endParaRPr lang="en-GB" sz="1800" b="1" u="sng" dirty="0"/>
          </a:p>
        </p:txBody>
      </p:sp>
      <p:sp>
        <p:nvSpPr>
          <p:cNvPr id="9" name="Rectangle 8"/>
          <p:cNvSpPr/>
          <p:nvPr/>
        </p:nvSpPr>
        <p:spPr>
          <a:xfrm>
            <a:off x="147361" y="3576464"/>
            <a:ext cx="12647621" cy="109051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920" b="1" u="sng" dirty="0"/>
              <a:t>WALT: </a:t>
            </a:r>
            <a:r>
              <a:rPr lang="en-GB" sz="3600" b="1" dirty="0"/>
              <a:t>Understand the clinical characteristics of </a:t>
            </a:r>
            <a:r>
              <a:rPr lang="en-GB" sz="3600" b="1" dirty="0" smtClean="0"/>
              <a:t>OCD </a:t>
            </a:r>
            <a:r>
              <a:rPr lang="en-GB" sz="3600" b="1" dirty="0"/>
              <a:t>and how they are diagnosed.</a:t>
            </a:r>
            <a:endParaRPr lang="en-GB" sz="3920" dirty="0"/>
          </a:p>
        </p:txBody>
      </p:sp>
    </p:spTree>
    <p:extLst>
      <p:ext uri="{BB962C8B-B14F-4D97-AF65-F5344CB8AC3E}">
        <p14:creationId xmlns:p14="http://schemas.microsoft.com/office/powerpoint/2010/main" val="208671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504" y="1344217"/>
            <a:ext cx="12442983" cy="10801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b="1" dirty="0" smtClean="0"/>
              <a:t>Concept Map</a:t>
            </a:r>
            <a:endParaRPr lang="en-GB" sz="4000" dirty="0"/>
          </a:p>
          <a:p>
            <a:pPr>
              <a:buFont typeface="+mj-lt"/>
              <a:buAutoNum type="arabicPeriod"/>
            </a:pPr>
            <a:endParaRPr lang="en-GB" sz="2240" dirty="0"/>
          </a:p>
          <a:p>
            <a:pPr>
              <a:buFont typeface="+mj-lt"/>
              <a:buAutoNum type="arabicPeriod"/>
            </a:pPr>
            <a:endParaRPr lang="en-GB" sz="224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DB3865-856D-4B78-9173-D702015B6349}"/>
              </a:ext>
            </a:extLst>
          </p:cNvPr>
          <p:cNvSpPr txBox="1"/>
          <p:nvPr/>
        </p:nvSpPr>
        <p:spPr>
          <a:xfrm>
            <a:off x="233895" y="1979432"/>
            <a:ext cx="12442983" cy="68480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Using the space below, produce a concept map recapping the main points for this Unit.  Try not to use any books / class notes to help you.</a:t>
            </a:r>
          </a:p>
          <a:p>
            <a:endParaRPr lang="en-GB" sz="3200" dirty="0"/>
          </a:p>
          <a:p>
            <a:endParaRPr lang="en-GB" sz="32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C60819-28A1-4EE6-B568-7F602FB34B86}"/>
              </a:ext>
            </a:extLst>
          </p:cNvPr>
          <p:cNvSpPr/>
          <p:nvPr/>
        </p:nvSpPr>
        <p:spPr>
          <a:xfrm>
            <a:off x="0" y="120080"/>
            <a:ext cx="12801600" cy="1276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b="1" u="sng" dirty="0"/>
              <a:t>Describe</a:t>
            </a:r>
            <a:r>
              <a:rPr lang="en-GB" sz="2000" dirty="0"/>
              <a:t> the Behavioural, Emotional and Cognitive characteristics of </a:t>
            </a:r>
            <a:r>
              <a:rPr lang="en-GB" sz="2000" dirty="0" smtClean="0"/>
              <a:t>OCD</a:t>
            </a:r>
            <a:endParaRPr lang="en-GB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b="1" u="sng" dirty="0"/>
              <a:t>Explain</a:t>
            </a:r>
            <a:r>
              <a:rPr lang="en-GB" sz="2000" b="1" dirty="0"/>
              <a:t> </a:t>
            </a:r>
            <a:r>
              <a:rPr lang="en-GB" sz="2000" dirty="0"/>
              <a:t>how the DSM-5 categorises </a:t>
            </a:r>
            <a:r>
              <a:rPr lang="en-GB" sz="2000" dirty="0" smtClean="0"/>
              <a:t>OCD</a:t>
            </a:r>
            <a:endParaRPr lang="en-GB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b="1" u="sng" dirty="0"/>
              <a:t>Apply</a:t>
            </a:r>
            <a:r>
              <a:rPr lang="en-GB" sz="2000" dirty="0"/>
              <a:t> </a:t>
            </a:r>
            <a:r>
              <a:rPr lang="en-GB" sz="1800" dirty="0"/>
              <a:t>knowledge of the characteristics of </a:t>
            </a:r>
            <a:r>
              <a:rPr lang="en-GB" sz="1800" dirty="0" smtClean="0"/>
              <a:t>OCD </a:t>
            </a:r>
            <a:r>
              <a:rPr lang="en-GB" sz="1800" dirty="0"/>
              <a:t>and their categorisation to scenarios</a:t>
            </a:r>
            <a:endParaRPr lang="en-GB" sz="2000" dirty="0"/>
          </a:p>
        </p:txBody>
      </p:sp>
      <p:pic>
        <p:nvPicPr>
          <p:cNvPr id="18" name="Picture 17" descr="C:\Users\mib\AppData\Local\Microsoft\Windows\INetCache\Content.MSO\39E32348.tmp">
            <a:hlinkClick r:id="rId3" tgtFrame="_blank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480" y="3144416"/>
            <a:ext cx="4896544" cy="51915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54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504" y="1344217"/>
            <a:ext cx="12442983" cy="10801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200" b="1" dirty="0"/>
              <a:t>Activity 1: Think, pair, share..</a:t>
            </a:r>
            <a:endParaRPr lang="en-GB" sz="1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DB3865-856D-4B78-9173-D702015B6349}"/>
              </a:ext>
            </a:extLst>
          </p:cNvPr>
          <p:cNvSpPr txBox="1"/>
          <p:nvPr/>
        </p:nvSpPr>
        <p:spPr>
          <a:xfrm>
            <a:off x="179307" y="1884276"/>
            <a:ext cx="12414179" cy="23698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GB" sz="3600" dirty="0"/>
              <a:t>Individually, jot down any ideas what you think a </a:t>
            </a:r>
            <a:r>
              <a:rPr lang="en-GB" sz="3600" dirty="0" smtClean="0"/>
              <a:t>OCD </a:t>
            </a:r>
            <a:r>
              <a:rPr lang="en-GB" sz="3600" dirty="0"/>
              <a:t>is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600" dirty="0"/>
              <a:t>In pairs, discuss and add any additional ideas to your notes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600" dirty="0"/>
              <a:t>Be ready to share your ideas with the rest of the class.</a:t>
            </a:r>
            <a:endParaRPr lang="en-GB" sz="4000" b="1" dirty="0"/>
          </a:p>
          <a:p>
            <a:endParaRPr lang="en-GB" sz="4000" b="1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4DF2661-F55A-4CAA-88C3-014E6303D538}"/>
              </a:ext>
            </a:extLst>
          </p:cNvPr>
          <p:cNvGrpSpPr/>
          <p:nvPr/>
        </p:nvGrpSpPr>
        <p:grpSpPr>
          <a:xfrm>
            <a:off x="131665" y="4287037"/>
            <a:ext cx="12538270" cy="4728356"/>
            <a:chOff x="131665" y="4287037"/>
            <a:chExt cx="12538270" cy="4728356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C988239-E868-4755-B778-9F1AD5C4A3EE}"/>
                </a:ext>
              </a:extLst>
            </p:cNvPr>
            <p:cNvSpPr txBox="1"/>
            <p:nvPr/>
          </p:nvSpPr>
          <p:spPr>
            <a:xfrm>
              <a:off x="131665" y="5414407"/>
              <a:ext cx="12270164" cy="36009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b="1" u="sng" dirty="0"/>
                <a:t>Definition of a </a:t>
              </a:r>
              <a:r>
                <a:rPr lang="en-GB" sz="3200" b="1" u="sng" dirty="0" smtClean="0"/>
                <a:t>OCD</a:t>
              </a:r>
              <a:endParaRPr lang="en-GB" sz="3200" b="1" u="sng" dirty="0"/>
            </a:p>
            <a:p>
              <a:r>
                <a:rPr lang="en-GB" sz="3200" b="1" dirty="0" smtClean="0"/>
                <a:t>Obsessive </a:t>
              </a:r>
              <a:r>
                <a:rPr lang="en-GB" sz="3200" b="1" dirty="0"/>
                <a:t>compulsive disorder (OCD) is a common mental health condition in which a person has obsessive thoughts and compulsive behaviours</a:t>
              </a:r>
              <a:r>
                <a:rPr lang="en-GB" sz="3200" b="1" dirty="0" smtClean="0"/>
                <a:t>.</a:t>
              </a:r>
            </a:p>
            <a:p>
              <a:endParaRPr lang="en-GB" sz="3200" b="1" dirty="0"/>
            </a:p>
            <a:p>
              <a:r>
                <a:rPr lang="en-GB" sz="3200" dirty="0">
                  <a:hlinkClick r:id="rId3"/>
                </a:rPr>
                <a:t>https://</a:t>
              </a:r>
              <a:r>
                <a:rPr lang="en-GB" sz="3200" dirty="0" smtClean="0">
                  <a:hlinkClick r:id="rId3"/>
                </a:rPr>
                <a:t>www.youtube.com/watch?v=KOami82xKec</a:t>
              </a:r>
              <a:endParaRPr lang="en-GB" sz="3200" dirty="0"/>
            </a:p>
            <a:p>
              <a:endParaRPr lang="en-GB" sz="3600" dirty="0"/>
            </a:p>
          </p:txBody>
        </p:sp>
        <p:pic>
          <p:nvPicPr>
            <p:cNvPr id="16" name="Picture 2" descr="Image result for note taking">
              <a:extLst>
                <a:ext uri="{FF2B5EF4-FFF2-40B4-BE49-F238E27FC236}">
                  <a16:creationId xmlns:a16="http://schemas.microsoft.com/office/drawing/2014/main" id="{9D078BB4-6A99-4EC4-8128-A2E90C4CF5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7323" y="4287037"/>
              <a:ext cx="1922612" cy="17821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FAC60819-28A1-4EE6-B568-7F602FB34B86}"/>
              </a:ext>
            </a:extLst>
          </p:cNvPr>
          <p:cNvSpPr/>
          <p:nvPr/>
        </p:nvSpPr>
        <p:spPr>
          <a:xfrm>
            <a:off x="0" y="120080"/>
            <a:ext cx="12801600" cy="1276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b="1" u="sng" dirty="0"/>
              <a:t>Describe</a:t>
            </a:r>
            <a:r>
              <a:rPr lang="en-GB" sz="2000" dirty="0"/>
              <a:t> the Behavioural, Emotional and Cognitive characteristics of </a:t>
            </a:r>
            <a:r>
              <a:rPr lang="en-GB" sz="2000" dirty="0" smtClean="0"/>
              <a:t>OCD</a:t>
            </a:r>
            <a:endParaRPr lang="en-GB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b="1" u="sng" dirty="0"/>
              <a:t>Explain</a:t>
            </a:r>
            <a:r>
              <a:rPr lang="en-GB" sz="2000" b="1" dirty="0"/>
              <a:t> </a:t>
            </a:r>
            <a:r>
              <a:rPr lang="en-GB" sz="2000" dirty="0"/>
              <a:t>how the DSM-5 categorises </a:t>
            </a:r>
            <a:r>
              <a:rPr lang="en-GB" sz="2000" dirty="0" smtClean="0"/>
              <a:t>OCD</a:t>
            </a:r>
            <a:endParaRPr lang="en-GB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b="1" u="sng" dirty="0"/>
              <a:t>Apply</a:t>
            </a:r>
            <a:r>
              <a:rPr lang="en-GB" sz="2000" dirty="0"/>
              <a:t> </a:t>
            </a:r>
            <a:r>
              <a:rPr lang="en-GB" sz="1800" dirty="0"/>
              <a:t>knowledge of the characteristics of </a:t>
            </a:r>
            <a:r>
              <a:rPr lang="en-GB" sz="1800" dirty="0" smtClean="0"/>
              <a:t>OCD </a:t>
            </a:r>
            <a:r>
              <a:rPr lang="en-GB" sz="1800" dirty="0"/>
              <a:t>and their categorisation to scenarios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932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8DB3865-856D-4B78-9173-D702015B6349}"/>
              </a:ext>
            </a:extLst>
          </p:cNvPr>
          <p:cNvSpPr txBox="1"/>
          <p:nvPr/>
        </p:nvSpPr>
        <p:spPr>
          <a:xfrm>
            <a:off x="203953" y="1704256"/>
            <a:ext cx="5836807" cy="723274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sz="3200" b="1" u="sng" dirty="0"/>
              <a:t>Activity 2: Characteristics of Phobias</a:t>
            </a:r>
          </a:p>
          <a:p>
            <a:r>
              <a:rPr lang="en-GB" sz="4000" dirty="0"/>
              <a:t>Use p.142-143 of the textbook to annotate the diagram showing Behavioural, Emotional and Cognitive Characteristics of OCD.  Your notes should include:</a:t>
            </a:r>
          </a:p>
          <a:p>
            <a:pPr lvl="0"/>
            <a:r>
              <a:rPr lang="en-GB" sz="4000" dirty="0"/>
              <a:t>Key elements of each characteristic</a:t>
            </a:r>
          </a:p>
          <a:p>
            <a:pPr lvl="0"/>
            <a:r>
              <a:rPr lang="en-GB" sz="4000" dirty="0"/>
              <a:t>Examples for each element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DC8219C0-0488-4F55-93C3-D9C7DE9267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0544531"/>
              </p:ext>
            </p:extLst>
          </p:nvPr>
        </p:nvGraphicFramePr>
        <p:xfrm>
          <a:off x="5176664" y="2182092"/>
          <a:ext cx="8534400" cy="568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FAC60819-28A1-4EE6-B568-7F602FB34B86}"/>
              </a:ext>
            </a:extLst>
          </p:cNvPr>
          <p:cNvSpPr/>
          <p:nvPr/>
        </p:nvSpPr>
        <p:spPr>
          <a:xfrm>
            <a:off x="0" y="120080"/>
            <a:ext cx="12801600" cy="1276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b="1" u="sng" dirty="0"/>
              <a:t>Describe</a:t>
            </a:r>
            <a:r>
              <a:rPr lang="en-GB" sz="2000" dirty="0"/>
              <a:t> the Behavioural, Emotional and Cognitive characteristics of </a:t>
            </a:r>
            <a:r>
              <a:rPr lang="en-GB" sz="2000" dirty="0" smtClean="0"/>
              <a:t>OCD</a:t>
            </a:r>
            <a:endParaRPr lang="en-GB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b="1" u="sng" dirty="0"/>
              <a:t>Explain</a:t>
            </a:r>
            <a:r>
              <a:rPr lang="en-GB" sz="2000" b="1" dirty="0"/>
              <a:t> </a:t>
            </a:r>
            <a:r>
              <a:rPr lang="en-GB" sz="2000" dirty="0"/>
              <a:t>how the DSM-5 categorises </a:t>
            </a:r>
            <a:r>
              <a:rPr lang="en-GB" sz="2000" dirty="0" smtClean="0"/>
              <a:t>OCD</a:t>
            </a:r>
            <a:endParaRPr lang="en-GB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b="1" u="sng" dirty="0"/>
              <a:t>Apply</a:t>
            </a:r>
            <a:r>
              <a:rPr lang="en-GB" sz="2000" dirty="0"/>
              <a:t> </a:t>
            </a:r>
            <a:r>
              <a:rPr lang="en-GB" sz="1800" dirty="0"/>
              <a:t>knowledge of the characteristics of </a:t>
            </a:r>
            <a:r>
              <a:rPr lang="en-GB" sz="1800" dirty="0" smtClean="0"/>
              <a:t>OCD </a:t>
            </a:r>
            <a:r>
              <a:rPr lang="en-GB" sz="1800" dirty="0"/>
              <a:t>and their categorisation to scenarios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5687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504" y="1344217"/>
            <a:ext cx="12442983" cy="10801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200" b="1" dirty="0"/>
              <a:t>Activity 3 – </a:t>
            </a:r>
            <a:r>
              <a:rPr lang="en-GB" sz="3200" b="1" dirty="0" smtClean="0"/>
              <a:t>The OCD Cycle</a:t>
            </a:r>
            <a:endParaRPr lang="en-GB" sz="1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DB3865-856D-4B78-9173-D702015B6349}"/>
              </a:ext>
            </a:extLst>
          </p:cNvPr>
          <p:cNvSpPr txBox="1"/>
          <p:nvPr/>
        </p:nvSpPr>
        <p:spPr>
          <a:xfrm>
            <a:off x="179309" y="1884276"/>
            <a:ext cx="12414178" cy="10926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Read the case study below and answer the </a:t>
            </a:r>
            <a:r>
              <a:rPr lang="en-GB" dirty="0" smtClean="0"/>
              <a:t>questions in your study booklet</a:t>
            </a:r>
            <a:endParaRPr lang="en-GB" dirty="0"/>
          </a:p>
          <a:p>
            <a:endParaRPr lang="en-GB" sz="4000" i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AC60819-28A1-4EE6-B568-7F602FB34B86}"/>
              </a:ext>
            </a:extLst>
          </p:cNvPr>
          <p:cNvSpPr/>
          <p:nvPr/>
        </p:nvSpPr>
        <p:spPr>
          <a:xfrm>
            <a:off x="0" y="120080"/>
            <a:ext cx="12801600" cy="1276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b="1" u="sng" dirty="0"/>
              <a:t>Describe</a:t>
            </a:r>
            <a:r>
              <a:rPr lang="en-GB" sz="2000" dirty="0"/>
              <a:t> the Behavioural, Emotional and Cognitive characteristics of </a:t>
            </a:r>
            <a:r>
              <a:rPr lang="en-GB" sz="2000" dirty="0" smtClean="0"/>
              <a:t>OCD</a:t>
            </a:r>
            <a:endParaRPr lang="en-GB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b="1" u="sng" dirty="0"/>
              <a:t>Explain</a:t>
            </a:r>
            <a:r>
              <a:rPr lang="en-GB" sz="2000" b="1" dirty="0"/>
              <a:t> </a:t>
            </a:r>
            <a:r>
              <a:rPr lang="en-GB" sz="2000" dirty="0"/>
              <a:t>how the DSM-5 categorises </a:t>
            </a:r>
            <a:r>
              <a:rPr lang="en-GB" sz="2000" dirty="0" smtClean="0"/>
              <a:t>OCD</a:t>
            </a:r>
            <a:endParaRPr lang="en-GB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b="1" u="sng" dirty="0"/>
              <a:t>Apply</a:t>
            </a:r>
            <a:r>
              <a:rPr lang="en-GB" sz="2000" dirty="0"/>
              <a:t> </a:t>
            </a:r>
            <a:r>
              <a:rPr lang="en-GB" sz="1800" dirty="0"/>
              <a:t>knowledge of the characteristics of </a:t>
            </a:r>
            <a:r>
              <a:rPr lang="en-GB" sz="1800" dirty="0" smtClean="0"/>
              <a:t>OCD </a:t>
            </a:r>
            <a:r>
              <a:rPr lang="en-GB" sz="1800" dirty="0"/>
              <a:t>and their categorisation to scenarios</a:t>
            </a:r>
            <a:endParaRPr lang="en-GB" sz="2000" dirty="0"/>
          </a:p>
        </p:txBody>
      </p:sp>
      <p:pic>
        <p:nvPicPr>
          <p:cNvPr id="10" name="Picture 9" descr="OCD-cycl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392" y="4080520"/>
            <a:ext cx="6645910" cy="46475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421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504" y="1344217"/>
            <a:ext cx="12442983" cy="10801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200" b="1" dirty="0"/>
              <a:t>Activity 4 – Exam </a:t>
            </a:r>
            <a:r>
              <a:rPr lang="en-GB" sz="3200" b="1" dirty="0" smtClean="0"/>
              <a:t>Question</a:t>
            </a:r>
            <a:endParaRPr lang="en-GB" sz="1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DB3865-856D-4B78-9173-D702015B6349}"/>
              </a:ext>
            </a:extLst>
          </p:cNvPr>
          <p:cNvSpPr txBox="1"/>
          <p:nvPr/>
        </p:nvSpPr>
        <p:spPr>
          <a:xfrm>
            <a:off x="179308" y="1884276"/>
            <a:ext cx="12471788" cy="747897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GB" sz="4000" dirty="0"/>
          </a:p>
          <a:p>
            <a:endParaRPr lang="en-GB" sz="4000" dirty="0"/>
          </a:p>
          <a:p>
            <a:endParaRPr lang="en-GB" sz="4000" dirty="0"/>
          </a:p>
          <a:p>
            <a:endParaRPr lang="en-GB" sz="4000" dirty="0"/>
          </a:p>
          <a:p>
            <a:endParaRPr lang="en-GB" sz="4000" dirty="0"/>
          </a:p>
          <a:p>
            <a:endParaRPr lang="en-GB" sz="4000" dirty="0"/>
          </a:p>
          <a:p>
            <a:endParaRPr lang="en-GB" sz="4000" dirty="0"/>
          </a:p>
          <a:p>
            <a:endParaRPr lang="en-GB" sz="4000" dirty="0"/>
          </a:p>
          <a:p>
            <a:endParaRPr lang="en-GB" sz="4000" dirty="0"/>
          </a:p>
          <a:p>
            <a:endParaRPr lang="en-GB" sz="4000" dirty="0"/>
          </a:p>
          <a:p>
            <a:endParaRPr lang="en-GB" sz="4000" dirty="0"/>
          </a:p>
          <a:p>
            <a:endParaRPr lang="en-GB" sz="4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C60819-28A1-4EE6-B568-7F602FB34B86}"/>
              </a:ext>
            </a:extLst>
          </p:cNvPr>
          <p:cNvSpPr/>
          <p:nvPr/>
        </p:nvSpPr>
        <p:spPr>
          <a:xfrm>
            <a:off x="0" y="120080"/>
            <a:ext cx="12801600" cy="1276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b="1" u="sng" dirty="0"/>
              <a:t>Describe</a:t>
            </a:r>
            <a:r>
              <a:rPr lang="en-GB" sz="2000" dirty="0"/>
              <a:t> the Behavioural, Emotional and Cognitive characteristics of </a:t>
            </a:r>
            <a:r>
              <a:rPr lang="en-GB" sz="2000" dirty="0" smtClean="0"/>
              <a:t>OCD</a:t>
            </a:r>
            <a:endParaRPr lang="en-GB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b="1" u="sng" dirty="0"/>
              <a:t>Explain</a:t>
            </a:r>
            <a:r>
              <a:rPr lang="en-GB" sz="2000" b="1" dirty="0"/>
              <a:t> </a:t>
            </a:r>
            <a:r>
              <a:rPr lang="en-GB" sz="2000" dirty="0"/>
              <a:t>how the DSM-5 categorises </a:t>
            </a:r>
            <a:r>
              <a:rPr lang="en-GB" sz="2000" dirty="0" smtClean="0"/>
              <a:t>OCD</a:t>
            </a:r>
            <a:endParaRPr lang="en-GB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b="1" u="sng" dirty="0"/>
              <a:t>Apply</a:t>
            </a:r>
            <a:r>
              <a:rPr lang="en-GB" sz="2000" dirty="0"/>
              <a:t> </a:t>
            </a:r>
            <a:r>
              <a:rPr lang="en-GB" sz="1800" dirty="0"/>
              <a:t>knowledge of the characteristics of </a:t>
            </a:r>
            <a:r>
              <a:rPr lang="en-GB" sz="1800" dirty="0" smtClean="0"/>
              <a:t>OCD </a:t>
            </a:r>
            <a:r>
              <a:rPr lang="en-GB" sz="1800" dirty="0"/>
              <a:t>and their categorisation to scenarios</a:t>
            </a:r>
            <a:endParaRPr lang="en-GB" sz="2000" dirty="0"/>
          </a:p>
        </p:txBody>
      </p:sp>
      <p:pic>
        <p:nvPicPr>
          <p:cNvPr id="12" name="Picture 11"/>
          <p:cNvPicPr/>
          <p:nvPr/>
        </p:nvPicPr>
        <p:blipFill rotWithShape="1">
          <a:blip r:embed="rId3"/>
          <a:srcRect l="38642" t="23255" r="7934" b="35725"/>
          <a:stretch/>
        </p:blipFill>
        <p:spPr bwMode="auto">
          <a:xfrm>
            <a:off x="2670481" y="2600873"/>
            <a:ext cx="7489442" cy="60457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4"/>
          <p:cNvSpPr/>
          <p:nvPr/>
        </p:nvSpPr>
        <p:spPr>
          <a:xfrm>
            <a:off x="2087519" y="2376717"/>
            <a:ext cx="8568952" cy="649408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b="1" dirty="0"/>
              <a:t>(</a:t>
            </a:r>
            <a:r>
              <a:rPr lang="en-GB" sz="3200" b="1" dirty="0"/>
              <a:t>a)     [AO1 = 2 AO2 = 2]</a:t>
            </a:r>
          </a:p>
          <a:p>
            <a:r>
              <a:rPr lang="en-GB" sz="3200" b="1" dirty="0"/>
              <a:t>1 mark for a definition of obsessions – obsessions are intrusive/recurring/unwanted thoughts</a:t>
            </a:r>
          </a:p>
          <a:p>
            <a:r>
              <a:rPr lang="en-GB" sz="3200" b="1" dirty="0"/>
              <a:t>1 mark for a definition of compulsions – compulsions are repetitive behaviours/acts.</a:t>
            </a:r>
          </a:p>
          <a:p>
            <a:r>
              <a:rPr lang="en-GB" sz="3200" b="1" dirty="0"/>
              <a:t>1 mark for application of knowledge of obsessions to the scenario – Bob is overwhelmed by fear that his family will be in danger due to him.</a:t>
            </a:r>
          </a:p>
          <a:p>
            <a:r>
              <a:rPr lang="en-GB" sz="3200" b="1" dirty="0"/>
              <a:t>1 mark for application of knowledge of compulsions to the scenario – Bob checks that doors are locked or plug sockets switched off before he can leave the house.</a:t>
            </a:r>
            <a:endParaRPr lang="en-GB" sz="32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4237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http://cdn.shopify.com/s/files/1/0212/5596/products/mapping_journey_image_1024x1024.jpg?v=139291348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56"/>
          <a:stretch/>
        </p:blipFill>
        <p:spPr bwMode="auto">
          <a:xfrm>
            <a:off x="0" y="1099189"/>
            <a:ext cx="12801600" cy="7964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475782" y="8296929"/>
            <a:ext cx="10325818" cy="1354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1) </a:t>
            </a:r>
            <a:r>
              <a:rPr lang="en-GB" sz="3200" b="1" u="sng" dirty="0"/>
              <a:t>Describe</a:t>
            </a:r>
            <a:r>
              <a:rPr lang="en-GB" sz="3200" dirty="0"/>
              <a:t> the Behavioural, Emotional and Cognitive characteristics of </a:t>
            </a:r>
            <a:r>
              <a:rPr lang="en-GB" sz="3200" dirty="0" smtClean="0"/>
              <a:t>OCD</a:t>
            </a:r>
            <a:endParaRPr lang="en-GB" sz="3200" dirty="0"/>
          </a:p>
        </p:txBody>
      </p:sp>
      <p:sp>
        <p:nvSpPr>
          <p:cNvPr id="6" name="Rectangle 5"/>
          <p:cNvSpPr/>
          <p:nvPr/>
        </p:nvSpPr>
        <p:spPr>
          <a:xfrm>
            <a:off x="3678898" y="6688257"/>
            <a:ext cx="9122702" cy="1193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2) </a:t>
            </a:r>
            <a:r>
              <a:rPr lang="en-GB" sz="3200" b="1" u="sng" dirty="0"/>
              <a:t>Explain</a:t>
            </a:r>
            <a:r>
              <a:rPr lang="en-GB" sz="3200" b="1" dirty="0"/>
              <a:t> </a:t>
            </a:r>
            <a:r>
              <a:rPr lang="en-GB" sz="3200" dirty="0"/>
              <a:t>how the DSM-5 categorises </a:t>
            </a:r>
            <a:r>
              <a:rPr lang="en-GB" sz="3200" dirty="0" smtClean="0"/>
              <a:t>OCD</a:t>
            </a:r>
            <a:endParaRPr lang="en-GB" sz="3200" dirty="0"/>
          </a:p>
        </p:txBody>
      </p:sp>
      <p:sp>
        <p:nvSpPr>
          <p:cNvPr id="8" name="Rectangle 7"/>
          <p:cNvSpPr/>
          <p:nvPr/>
        </p:nvSpPr>
        <p:spPr>
          <a:xfrm>
            <a:off x="5090254" y="4926723"/>
            <a:ext cx="7711346" cy="159828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360" dirty="0"/>
              <a:t>3) </a:t>
            </a:r>
            <a:r>
              <a:rPr lang="en-GB" sz="3360" b="1" u="sng" dirty="0"/>
              <a:t>Apply</a:t>
            </a:r>
            <a:r>
              <a:rPr lang="en-GB" sz="3360" dirty="0"/>
              <a:t> </a:t>
            </a:r>
            <a:r>
              <a:rPr lang="en-GB" sz="3200" dirty="0"/>
              <a:t>knowledge of the characteristics of </a:t>
            </a:r>
            <a:r>
              <a:rPr lang="en-GB" sz="3200" dirty="0" smtClean="0"/>
              <a:t>OCD and </a:t>
            </a:r>
            <a:r>
              <a:rPr lang="en-GB" sz="3200" dirty="0"/>
              <a:t>their categorisation to scenarios</a:t>
            </a:r>
            <a:endParaRPr lang="en-GB" sz="3360" dirty="0"/>
          </a:p>
        </p:txBody>
      </p:sp>
      <p:pic>
        <p:nvPicPr>
          <p:cNvPr id="5" name="Picture 2" descr="http://www.acmpglobal.org/resource/resmgr/we-are-here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>
                  <a:alpha val="29020"/>
                </a:srgbClr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99465">
            <a:off x="341289" y="7918887"/>
            <a:ext cx="907897" cy="1786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-1" y="-5008"/>
            <a:ext cx="128016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u="sng" dirty="0"/>
              <a:t>A Level Psychology Year 1  –  Paper 1: Psychopathology – </a:t>
            </a:r>
            <a:r>
              <a:rPr lang="en-GB" sz="3600" b="1" u="sng" dirty="0" smtClean="0"/>
              <a:t>OCD (Clinical </a:t>
            </a:r>
            <a:r>
              <a:rPr lang="en-GB" sz="3600" b="1" u="sng" dirty="0"/>
              <a:t>Characteristics)</a:t>
            </a:r>
            <a:endParaRPr lang="en-GB" sz="1800" b="1" u="sng" dirty="0"/>
          </a:p>
        </p:txBody>
      </p:sp>
      <p:sp>
        <p:nvSpPr>
          <p:cNvPr id="9" name="Rectangle 8"/>
          <p:cNvSpPr/>
          <p:nvPr/>
        </p:nvSpPr>
        <p:spPr>
          <a:xfrm>
            <a:off x="147361" y="3576464"/>
            <a:ext cx="12647621" cy="109051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920" b="1" u="sng" dirty="0"/>
              <a:t>WALT: </a:t>
            </a:r>
            <a:r>
              <a:rPr lang="en-GB" sz="3600" b="1" dirty="0"/>
              <a:t>Understand the clinical characteristics of </a:t>
            </a:r>
            <a:r>
              <a:rPr lang="en-GB" sz="3600" b="1" dirty="0" smtClean="0"/>
              <a:t>OCD </a:t>
            </a:r>
            <a:r>
              <a:rPr lang="en-GB" sz="3600" b="1" dirty="0"/>
              <a:t>and how they are diagnosed.</a:t>
            </a:r>
            <a:endParaRPr lang="en-GB" sz="3920" dirty="0"/>
          </a:p>
        </p:txBody>
      </p:sp>
    </p:spTree>
    <p:extLst>
      <p:ext uri="{BB962C8B-B14F-4D97-AF65-F5344CB8AC3E}">
        <p14:creationId xmlns:p14="http://schemas.microsoft.com/office/powerpoint/2010/main" val="319689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22428</TotalTime>
  <Words>673</Words>
  <Application>Microsoft Office PowerPoint</Application>
  <PresentationFormat>A3 Paper (297x420 mm)</PresentationFormat>
  <Paragraphs>103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Teacher notes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Charlotte</dc:creator>
  <cp:lastModifiedBy>Michael Bullock</cp:lastModifiedBy>
  <cp:revision>538</cp:revision>
  <cp:lastPrinted>2018-05-21T08:59:44Z</cp:lastPrinted>
  <dcterms:created xsi:type="dcterms:W3CDTF">2016-05-18T16:02:07Z</dcterms:created>
  <dcterms:modified xsi:type="dcterms:W3CDTF">2019-09-26T16:51:55Z</dcterms:modified>
</cp:coreProperties>
</file>