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52" r:id="rId2"/>
    <p:sldId id="356" r:id="rId3"/>
    <p:sldId id="295" r:id="rId4"/>
    <p:sldId id="306" r:id="rId5"/>
    <p:sldId id="307" r:id="rId6"/>
    <p:sldId id="310" r:id="rId7"/>
    <p:sldId id="276" r:id="rId8"/>
    <p:sldId id="267" r:id="rId9"/>
    <p:sldId id="273" r:id="rId10"/>
    <p:sldId id="274" r:id="rId11"/>
    <p:sldId id="308" r:id="rId12"/>
    <p:sldId id="25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Baxter" initials="CB" lastIdx="1" clrIdx="0">
    <p:extLst>
      <p:ext uri="{19B8F6BF-5375-455C-9EA6-DF929625EA0E}">
        <p15:presenceInfo xmlns:p15="http://schemas.microsoft.com/office/powerpoint/2012/main" userId="S-1-5-21-1088892031-4059999884-1739656150-717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75" autoAdjust="0"/>
    <p:restoredTop sz="94660"/>
  </p:normalViewPr>
  <p:slideViewPr>
    <p:cSldViewPr snapToGrid="0">
      <p:cViewPr varScale="1">
        <p:scale>
          <a:sx n="54" d="100"/>
          <a:sy n="54" d="100"/>
        </p:scale>
        <p:origin x="8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0T12:35:16.95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1B7D7-4582-4E94-9E76-D2B1562F73E8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327-BE57-4FE2-AB4E-8F14A2DDB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066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5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3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97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2FAA2-6A97-4063-99A4-9E9DC43F75A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831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20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042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50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03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757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62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219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5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A09C2-0FC0-4148-85B6-CFF417E10A81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C4286-FD2C-4053-A4EA-F38680D7C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08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75B6A-36DB-4B4D-9DD4-8436355E5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64" y="1094138"/>
            <a:ext cx="5181600" cy="1166779"/>
          </a:xfrm>
        </p:spPr>
        <p:txBody>
          <a:bodyPr>
            <a:normAutofit fontScale="90000"/>
          </a:bodyPr>
          <a:lstStyle/>
          <a:p>
            <a:r>
              <a:rPr lang="en-GB" sz="4000" dirty="0"/>
              <a:t>Mis </a:t>
            </a:r>
            <a:r>
              <a:rPr lang="en-GB" sz="4000" dirty="0" err="1"/>
              <a:t>Vacaciones</a:t>
            </a:r>
            <a:br>
              <a:rPr lang="en-GB" sz="4000" dirty="0"/>
            </a:br>
            <a:r>
              <a:rPr lang="en-GB" sz="4000" dirty="0"/>
              <a:t>Talking about holidays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47B77-7A3D-4A7F-8EF8-E921CF0D2E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894" y="435747"/>
            <a:ext cx="4985770" cy="976493"/>
          </a:xfrm>
        </p:spPr>
        <p:txBody>
          <a:bodyPr>
            <a:normAutofit fontScale="92500"/>
          </a:bodyPr>
          <a:lstStyle/>
          <a:p>
            <a:r>
              <a:rPr lang="en-GB" sz="5400" dirty="0"/>
              <a:t>Module 1 Revision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F46F715-71A9-48EA-B7F9-8F021CD1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4" y="2426231"/>
            <a:ext cx="4467610" cy="403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4F41BD5-DA55-425A-B76F-D91F7992D79E}"/>
              </a:ext>
            </a:extLst>
          </p:cNvPr>
          <p:cNvSpPr/>
          <p:nvPr/>
        </p:nvSpPr>
        <p:spPr>
          <a:xfrm>
            <a:off x="5638800" y="822960"/>
            <a:ext cx="6421120" cy="4267200"/>
          </a:xfrm>
          <a:prstGeom prst="wedgeRoundRectCallout">
            <a:avLst>
              <a:gd name="adj1" fmla="val -81610"/>
              <a:gd name="adj2" fmla="val 380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GB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</a:t>
            </a:r>
          </a:p>
          <a:p>
            <a:pPr algn="ctr">
              <a:defRPr/>
            </a:pPr>
            <a:endParaRPr lang="en-GB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12 slides to follow. The slides are there to help you revise the key vocabulary and grammar you have learnt this academic year.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Print the </a:t>
            </a:r>
            <a:r>
              <a:rPr lang="en-GB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Resumen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slide 2. This is a summary of all the key topics we have covered in this module. You can use this as a check list as you move through the slides.</a:t>
            </a: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slides, test yourself, check the answers and then  make independent study notes for each task.</a:t>
            </a:r>
          </a:p>
          <a:p>
            <a:pPr>
              <a:defRPr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12  is the knowledge organiser which you can use to learn key vocabulary and refer to for support.</a:t>
            </a:r>
          </a:p>
          <a:p>
            <a:pPr marL="342900" indent="-342900" algn="ctr">
              <a:buAutoNum type="arabicPeriod"/>
              <a:defRPr/>
            </a:pP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alt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8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90090" y="555288"/>
            <a:ext cx="3862354" cy="5715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>
                <a:latin typeface="+mn-lt"/>
                <a:ea typeface="+mn-ea"/>
                <a:cs typeface="+mn-cs"/>
              </a:rPr>
              <a:t>¿</a:t>
            </a:r>
            <a:r>
              <a:rPr lang="en-US" sz="3600" dirty="0" err="1">
                <a:latin typeface="+mn-lt"/>
                <a:ea typeface="+mn-ea"/>
                <a:cs typeface="+mn-cs"/>
              </a:rPr>
              <a:t>Cuándo</a:t>
            </a:r>
            <a:r>
              <a:rPr lang="en-US" sz="3600" dirty="0">
                <a:latin typeface="+mn-lt"/>
                <a:ea typeface="+mn-ea"/>
                <a:cs typeface="+mn-cs"/>
              </a:rPr>
              <a:t> </a:t>
            </a:r>
            <a:r>
              <a:rPr lang="en-US" sz="3600" dirty="0" err="1">
                <a:latin typeface="+mn-lt"/>
                <a:ea typeface="+mn-ea"/>
                <a:cs typeface="+mn-cs"/>
              </a:rPr>
              <a:t>fuiste</a:t>
            </a:r>
            <a:r>
              <a:rPr lang="en-US" sz="3600" dirty="0"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728344" y="1736725"/>
            <a:ext cx="60499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6000" dirty="0">
                <a:solidFill>
                  <a:srgbClr val="660066"/>
                </a:solidFill>
              </a:rPr>
              <a:t> </a:t>
            </a:r>
            <a:r>
              <a:rPr lang="en-GB" sz="6000" dirty="0" err="1">
                <a:solidFill>
                  <a:srgbClr val="660066"/>
                </a:solidFill>
              </a:rPr>
              <a:t>fui</a:t>
            </a:r>
            <a:r>
              <a:rPr lang="en-GB" sz="6000" dirty="0">
                <a:solidFill>
                  <a:srgbClr val="660066"/>
                </a:solidFill>
              </a:rPr>
              <a:t> </a:t>
            </a:r>
            <a:r>
              <a:rPr lang="en-GB" sz="6000" dirty="0" err="1">
                <a:solidFill>
                  <a:srgbClr val="660066"/>
                </a:solidFill>
              </a:rPr>
              <a:t>en</a:t>
            </a:r>
            <a:r>
              <a:rPr lang="en-GB" sz="6000" dirty="0">
                <a:solidFill>
                  <a:srgbClr val="660066"/>
                </a:solidFill>
              </a:rPr>
              <a:t> .........</a:t>
            </a:r>
            <a:endParaRPr lang="en-US" sz="6000" dirty="0">
              <a:solidFill>
                <a:srgbClr val="660066"/>
              </a:solidFill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2424114" y="4581525"/>
            <a:ext cx="287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verano</a:t>
            </a:r>
            <a:endParaRPr lang="en-US" sz="2400"/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863975" y="5876925"/>
            <a:ext cx="3240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julio</a:t>
            </a:r>
            <a:endParaRPr lang="en-US" sz="2400"/>
          </a:p>
        </p:txBody>
      </p:sp>
      <p:sp>
        <p:nvSpPr>
          <p:cNvPr id="97286" name="Text Box 6"/>
          <p:cNvSpPr txBox="1">
            <a:spLocks noChangeArrowheads="1"/>
          </p:cNvSpPr>
          <p:nvPr/>
        </p:nvSpPr>
        <p:spPr bwMode="auto">
          <a:xfrm>
            <a:off x="4943475" y="3933825"/>
            <a:ext cx="316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 primavera</a:t>
            </a:r>
            <a:endParaRPr lang="en-US" sz="2400"/>
          </a:p>
        </p:txBody>
      </p:sp>
      <p:sp>
        <p:nvSpPr>
          <p:cNvPr id="97287" name="Text Box 7"/>
          <p:cNvSpPr txBox="1">
            <a:spLocks noChangeArrowheads="1"/>
          </p:cNvSpPr>
          <p:nvPr/>
        </p:nvSpPr>
        <p:spPr bwMode="auto">
          <a:xfrm>
            <a:off x="5519738" y="5084763"/>
            <a:ext cx="266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 oto</a:t>
            </a:r>
            <a:r>
              <a:rPr lang="en-US" sz="2400"/>
              <a:t>ño</a:t>
            </a:r>
          </a:p>
        </p:txBody>
      </p: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8148638" y="4292600"/>
            <a:ext cx="2519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agosto</a:t>
            </a:r>
            <a:endParaRPr lang="en-US" sz="2400"/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6743700" y="6021388"/>
            <a:ext cx="3455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 invierno</a:t>
            </a:r>
            <a:endParaRPr lang="en-US" sz="2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157AD6-5C25-4D48-BF1C-93E95CF1C9B1}"/>
              </a:ext>
            </a:extLst>
          </p:cNvPr>
          <p:cNvSpPr txBox="1"/>
          <p:nvPr/>
        </p:nvSpPr>
        <p:spPr>
          <a:xfrm>
            <a:off x="744339" y="579428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EE4743-82E4-4261-863C-F84A5E2B6149}"/>
              </a:ext>
            </a:extLst>
          </p:cNvPr>
          <p:cNvSpPr txBox="1"/>
          <p:nvPr/>
        </p:nvSpPr>
        <p:spPr>
          <a:xfrm>
            <a:off x="9691955" y="4003219"/>
            <a:ext cx="195209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/>
              <a:t>Spring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Summer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August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Autumn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July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/>
              <a:t>winter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C55289-7E06-41F5-9EAE-68A632A6D5C1}"/>
              </a:ext>
            </a:extLst>
          </p:cNvPr>
          <p:cNvSpPr txBox="1"/>
          <p:nvPr/>
        </p:nvSpPr>
        <p:spPr>
          <a:xfrm>
            <a:off x="6984002" y="499675"/>
            <a:ext cx="3923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French Script MT" panose="03020402040607040605" pitchFamily="66" charset="0"/>
              </a:rPr>
              <a:t>When did you go?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97138A-E6C5-4349-955C-6338FD6E2132}"/>
              </a:ext>
            </a:extLst>
          </p:cNvPr>
          <p:cNvSpPr txBox="1"/>
          <p:nvPr/>
        </p:nvSpPr>
        <p:spPr>
          <a:xfrm>
            <a:off x="6984002" y="1974124"/>
            <a:ext cx="1898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French Script MT" panose="03020402040607040605" pitchFamily="66" charset="0"/>
              </a:rPr>
              <a:t>I went in..</a:t>
            </a:r>
          </a:p>
        </p:txBody>
      </p:sp>
    </p:spTree>
    <p:extLst>
      <p:ext uri="{BB962C8B-B14F-4D97-AF65-F5344CB8AC3E}">
        <p14:creationId xmlns:p14="http://schemas.microsoft.com/office/powerpoint/2010/main" val="33463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/>
      <p:bldP spid="97284" grpId="0"/>
      <p:bldP spid="97285" grpId="0"/>
      <p:bldP spid="97286" grpId="0"/>
      <p:bldP spid="97287" grpId="0"/>
      <p:bldP spid="97288" grpId="0"/>
      <p:bldP spid="97289" grpId="0"/>
      <p:bldP spid="2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09720" y="2857496"/>
            <a:ext cx="1571636" cy="7858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b="1">
                <a:latin typeface="Hobo Std" pitchFamily="50" charset="0"/>
              </a:rPr>
              <a:t>Fue...</a:t>
            </a:r>
            <a:endParaRPr lang="en-GB" sz="3600" b="1" dirty="0">
              <a:latin typeface="Hobo Std" pitchFamily="50" charset="0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3167042" y="714356"/>
            <a:ext cx="428628" cy="50720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>
              <a:latin typeface="Hobo Std" pitchFamily="50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667108" y="714356"/>
            <a:ext cx="6545590" cy="785818"/>
            <a:chOff x="2143108" y="714356"/>
            <a:chExt cx="6545590" cy="785818"/>
          </a:xfrm>
        </p:grpSpPr>
        <p:sp>
          <p:nvSpPr>
            <p:cNvPr id="2" name="Rounded Rectangle 1"/>
            <p:cNvSpPr/>
            <p:nvPr/>
          </p:nvSpPr>
          <p:spPr>
            <a:xfrm>
              <a:off x="2143108" y="714356"/>
              <a:ext cx="2928958" cy="7858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err="1">
                  <a:latin typeface="Hobo Std" pitchFamily="50" charset="0"/>
                </a:rPr>
                <a:t>estupendo</a:t>
              </a:r>
              <a:endParaRPr lang="en-GB" sz="2800" b="1" dirty="0">
                <a:latin typeface="Hobo Std" pitchFamily="50" charset="0"/>
              </a:endParaRPr>
            </a:p>
          </p:txBody>
        </p:sp>
        <p:pic>
          <p:nvPicPr>
            <p:cNvPr id="1028" name="Picture 4" descr="C:\Users\Staff\Pictures\Microsoft Clip Organizer\j0424466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6380" y="785794"/>
              <a:ext cx="830550" cy="714380"/>
            </a:xfrm>
            <a:prstGeom prst="rect">
              <a:avLst/>
            </a:prstGeom>
            <a:noFill/>
          </p:spPr>
        </p:pic>
        <p:pic>
          <p:nvPicPr>
            <p:cNvPr id="1029" name="Picture 5" descr="C:\Users\Staff\Pictures\Microsoft Clip Organizer\j0424466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43636" y="785794"/>
              <a:ext cx="830550" cy="714380"/>
            </a:xfrm>
            <a:prstGeom prst="rect">
              <a:avLst/>
            </a:prstGeom>
            <a:noFill/>
          </p:spPr>
        </p:pic>
        <p:pic>
          <p:nvPicPr>
            <p:cNvPr id="15" name="Picture 4" descr="C:\Users\Staff\Pictures\Microsoft Clip Organizer\j0424466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00892" y="785794"/>
              <a:ext cx="830550" cy="714380"/>
            </a:xfrm>
            <a:prstGeom prst="rect">
              <a:avLst/>
            </a:prstGeom>
            <a:noFill/>
          </p:spPr>
        </p:pic>
        <p:pic>
          <p:nvPicPr>
            <p:cNvPr id="16" name="Picture 5" descr="C:\Users\Staff\Pictures\Microsoft Clip Organizer\j0424466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48" y="785794"/>
              <a:ext cx="830550" cy="714380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>
            <a:off x="3667108" y="1571612"/>
            <a:ext cx="5688334" cy="785818"/>
            <a:chOff x="2143108" y="1571612"/>
            <a:chExt cx="5688334" cy="785818"/>
          </a:xfrm>
        </p:grpSpPr>
        <p:sp>
          <p:nvSpPr>
            <p:cNvPr id="3" name="Rounded Rectangle 2"/>
            <p:cNvSpPr/>
            <p:nvPr/>
          </p:nvSpPr>
          <p:spPr>
            <a:xfrm>
              <a:off x="2143108" y="1571612"/>
              <a:ext cx="2928958" cy="7858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Hobo Std" pitchFamily="50" charset="0"/>
                </a:rPr>
                <a:t>genial</a:t>
              </a:r>
            </a:p>
          </p:txBody>
        </p:sp>
        <p:pic>
          <p:nvPicPr>
            <p:cNvPr id="17" name="Picture 4" descr="C:\Users\Staff\Pictures\Microsoft Clip Organizer\j0424466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6380" y="1643050"/>
              <a:ext cx="830550" cy="714380"/>
            </a:xfrm>
            <a:prstGeom prst="rect">
              <a:avLst/>
            </a:prstGeom>
            <a:noFill/>
          </p:spPr>
        </p:pic>
        <p:pic>
          <p:nvPicPr>
            <p:cNvPr id="18" name="Picture 5" descr="C:\Users\Staff\Pictures\Microsoft Clip Organizer\j0424466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43636" y="1643050"/>
              <a:ext cx="830550" cy="714380"/>
            </a:xfrm>
            <a:prstGeom prst="rect">
              <a:avLst/>
            </a:prstGeom>
            <a:noFill/>
          </p:spPr>
        </p:pic>
        <p:pic>
          <p:nvPicPr>
            <p:cNvPr id="19" name="Picture 4" descr="C:\Users\Staff\Pictures\Microsoft Clip Organizer\j0424466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00892" y="1643050"/>
              <a:ext cx="830550" cy="714380"/>
            </a:xfrm>
            <a:prstGeom prst="rect">
              <a:avLst/>
            </a:prstGeom>
            <a:noFill/>
          </p:spPr>
        </p:pic>
      </p:grpSp>
      <p:grpSp>
        <p:nvGrpSpPr>
          <p:cNvPr id="33" name="Group 32"/>
          <p:cNvGrpSpPr/>
          <p:nvPr/>
        </p:nvGrpSpPr>
        <p:grpSpPr>
          <a:xfrm>
            <a:off x="3667108" y="2428868"/>
            <a:ext cx="4831078" cy="785818"/>
            <a:chOff x="2143108" y="2428868"/>
            <a:chExt cx="4831078" cy="785818"/>
          </a:xfrm>
        </p:grpSpPr>
        <p:sp>
          <p:nvSpPr>
            <p:cNvPr id="4" name="Rounded Rectangle 3"/>
            <p:cNvSpPr/>
            <p:nvPr/>
          </p:nvSpPr>
          <p:spPr>
            <a:xfrm>
              <a:off x="2143108" y="2428868"/>
              <a:ext cx="2928958" cy="7858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err="1">
                  <a:latin typeface="Hobo Std" pitchFamily="50" charset="0"/>
                </a:rPr>
                <a:t>guay</a:t>
              </a:r>
              <a:endParaRPr lang="en-GB" sz="2800" b="1" dirty="0">
                <a:latin typeface="Hobo Std" pitchFamily="50" charset="0"/>
              </a:endParaRPr>
            </a:p>
          </p:txBody>
        </p:sp>
        <p:pic>
          <p:nvPicPr>
            <p:cNvPr id="22" name="Picture 4" descr="C:\Users\Staff\Pictures\Microsoft Clip Organizer\j0424466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86380" y="2500306"/>
              <a:ext cx="830550" cy="714380"/>
            </a:xfrm>
            <a:prstGeom prst="rect">
              <a:avLst/>
            </a:prstGeom>
            <a:noFill/>
          </p:spPr>
        </p:pic>
        <p:pic>
          <p:nvPicPr>
            <p:cNvPr id="23" name="Picture 5" descr="C:\Users\Staff\Pictures\Microsoft Clip Organizer\j0424466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43636" y="2500306"/>
              <a:ext cx="830550" cy="714380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3667108" y="3286125"/>
            <a:ext cx="4643470" cy="810661"/>
            <a:chOff x="2143108" y="3286124"/>
            <a:chExt cx="4643470" cy="810661"/>
          </a:xfrm>
        </p:grpSpPr>
        <p:sp>
          <p:nvSpPr>
            <p:cNvPr id="5" name="Rounded Rectangle 4"/>
            <p:cNvSpPr/>
            <p:nvPr/>
          </p:nvSpPr>
          <p:spPr>
            <a:xfrm>
              <a:off x="2143108" y="3286124"/>
              <a:ext cx="2928958" cy="7858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 err="1">
                  <a:latin typeface="Hobo Std" pitchFamily="50" charset="0"/>
                </a:rPr>
                <a:t>aburrido</a:t>
              </a:r>
              <a:endParaRPr lang="en-GB" sz="2800" b="1" dirty="0">
                <a:latin typeface="Hobo Std" pitchFamily="50" charset="0"/>
              </a:endParaRPr>
            </a:p>
          </p:txBody>
        </p:sp>
        <p:pic>
          <p:nvPicPr>
            <p:cNvPr id="1030" name="Picture 6" descr="C:\Users\Staff\Pictures\Microsoft Clip Organizer\j0424468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3357562"/>
              <a:ext cx="785818" cy="739223"/>
            </a:xfrm>
            <a:prstGeom prst="rect">
              <a:avLst/>
            </a:prstGeom>
            <a:noFill/>
          </p:spPr>
        </p:pic>
        <p:pic>
          <p:nvPicPr>
            <p:cNvPr id="1031" name="Picture 7" descr="C:\Users\Staff\Pictures\Microsoft Clip Organizer\j0423816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43636" y="3329126"/>
              <a:ext cx="642942" cy="742816"/>
            </a:xfrm>
            <a:prstGeom prst="rect">
              <a:avLst/>
            </a:prstGeom>
            <a:noFill/>
          </p:spPr>
        </p:pic>
      </p:grpSp>
      <p:grpSp>
        <p:nvGrpSpPr>
          <p:cNvPr id="35" name="Group 34"/>
          <p:cNvGrpSpPr/>
          <p:nvPr/>
        </p:nvGrpSpPr>
        <p:grpSpPr>
          <a:xfrm>
            <a:off x="3667108" y="4143381"/>
            <a:ext cx="4643470" cy="810661"/>
            <a:chOff x="2143108" y="4143380"/>
            <a:chExt cx="4643470" cy="810661"/>
          </a:xfrm>
        </p:grpSpPr>
        <p:sp>
          <p:nvSpPr>
            <p:cNvPr id="6" name="Rounded Rectangle 5"/>
            <p:cNvSpPr/>
            <p:nvPr/>
          </p:nvSpPr>
          <p:spPr>
            <a:xfrm>
              <a:off x="2143108" y="4143380"/>
              <a:ext cx="2928958" cy="7858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Hobo Std" pitchFamily="50" charset="0"/>
                </a:rPr>
                <a:t>horrible</a:t>
              </a:r>
            </a:p>
          </p:txBody>
        </p:sp>
        <p:pic>
          <p:nvPicPr>
            <p:cNvPr id="26" name="Picture 6" descr="C:\Users\Staff\Pictures\Microsoft Clip Organizer\j0424468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4214818"/>
              <a:ext cx="785818" cy="739223"/>
            </a:xfrm>
            <a:prstGeom prst="rect">
              <a:avLst/>
            </a:prstGeom>
            <a:noFill/>
          </p:spPr>
        </p:pic>
        <p:pic>
          <p:nvPicPr>
            <p:cNvPr id="27" name="Picture 6" descr="C:\Users\Staff\Pictures\Microsoft Clip Organizer\j0424468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0760" y="4214818"/>
              <a:ext cx="785818" cy="739223"/>
            </a:xfrm>
            <a:prstGeom prst="rect">
              <a:avLst/>
            </a:prstGeom>
            <a:noFill/>
          </p:spPr>
        </p:pic>
      </p:grpSp>
      <p:grpSp>
        <p:nvGrpSpPr>
          <p:cNvPr id="36" name="Group 35"/>
          <p:cNvGrpSpPr/>
          <p:nvPr/>
        </p:nvGrpSpPr>
        <p:grpSpPr>
          <a:xfrm>
            <a:off x="3667108" y="5000637"/>
            <a:ext cx="5500726" cy="810661"/>
            <a:chOff x="2143108" y="5000636"/>
            <a:chExt cx="5500726" cy="810661"/>
          </a:xfrm>
        </p:grpSpPr>
        <p:sp>
          <p:nvSpPr>
            <p:cNvPr id="7" name="Rounded Rectangle 6"/>
            <p:cNvSpPr/>
            <p:nvPr/>
          </p:nvSpPr>
          <p:spPr>
            <a:xfrm>
              <a:off x="2143108" y="5000636"/>
              <a:ext cx="2928958" cy="785818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latin typeface="Hobo Std" pitchFamily="50" charset="0"/>
                </a:rPr>
                <a:t>un </a:t>
              </a:r>
              <a:r>
                <a:rPr lang="en-GB" sz="2800" b="1" dirty="0" err="1">
                  <a:latin typeface="Hobo Std" pitchFamily="50" charset="0"/>
                </a:rPr>
                <a:t>desastre</a:t>
              </a:r>
              <a:endParaRPr lang="en-GB" sz="2800" b="1" dirty="0">
                <a:latin typeface="Hobo Std" pitchFamily="50" charset="0"/>
              </a:endParaRPr>
            </a:p>
          </p:txBody>
        </p:sp>
        <p:pic>
          <p:nvPicPr>
            <p:cNvPr id="28" name="Picture 6" descr="C:\Users\Staff\Pictures\Microsoft Clip Organizer\j0424468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5072074"/>
              <a:ext cx="785818" cy="739223"/>
            </a:xfrm>
            <a:prstGeom prst="rect">
              <a:avLst/>
            </a:prstGeom>
            <a:noFill/>
          </p:spPr>
        </p:pic>
        <p:pic>
          <p:nvPicPr>
            <p:cNvPr id="29" name="Picture 6" descr="C:\Users\Staff\Pictures\Microsoft Clip Organizer\j0424468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00760" y="5072074"/>
              <a:ext cx="785818" cy="739223"/>
            </a:xfrm>
            <a:prstGeom prst="rect">
              <a:avLst/>
            </a:prstGeom>
            <a:noFill/>
          </p:spPr>
        </p:pic>
        <p:pic>
          <p:nvPicPr>
            <p:cNvPr id="30" name="Picture 6" descr="C:\Users\Staff\Pictures\Microsoft Clip Organizer\j0424468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16" y="5072074"/>
              <a:ext cx="785818" cy="739223"/>
            </a:xfrm>
            <a:prstGeom prst="rect">
              <a:avLst/>
            </a:prstGeom>
            <a:noFill/>
          </p:spPr>
        </p:pic>
      </p:grpSp>
      <p:sp>
        <p:nvSpPr>
          <p:cNvPr id="9" name="TextBox 8"/>
          <p:cNvSpPr txBox="1"/>
          <p:nvPr/>
        </p:nvSpPr>
        <p:spPr>
          <a:xfrm>
            <a:off x="3191278" y="201019"/>
            <a:ext cx="2893910" cy="58477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200" dirty="0"/>
              <a:t>¿</a:t>
            </a:r>
            <a:r>
              <a:rPr lang="en-GB" sz="3200" dirty="0" err="1"/>
              <a:t>Cómo</a:t>
            </a:r>
            <a:r>
              <a:rPr lang="en-GB" sz="3200" dirty="0"/>
              <a:t> </a:t>
            </a:r>
            <a:r>
              <a:rPr lang="en-GB" sz="3200" dirty="0" err="1"/>
              <a:t>fue</a:t>
            </a:r>
            <a:r>
              <a:rPr lang="en-GB" sz="3200" dirty="0"/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1B351C-6E60-48FB-96A2-FB7C11D58325}"/>
              </a:ext>
            </a:extLst>
          </p:cNvPr>
          <p:cNvSpPr txBox="1"/>
          <p:nvPr/>
        </p:nvSpPr>
        <p:spPr>
          <a:xfrm>
            <a:off x="460023" y="262574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5D838-F71A-419E-96E3-A877D0F30230}"/>
              </a:ext>
            </a:extLst>
          </p:cNvPr>
          <p:cNvSpPr txBox="1"/>
          <p:nvPr/>
        </p:nvSpPr>
        <p:spPr>
          <a:xfrm>
            <a:off x="6167865" y="17849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French Script MT" panose="03020402040607040605" pitchFamily="66" charset="0"/>
              </a:rPr>
              <a:t>How was it?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CAC41-B349-464F-ABF4-F29C049AFB4B}"/>
              </a:ext>
            </a:extLst>
          </p:cNvPr>
          <p:cNvSpPr txBox="1"/>
          <p:nvPr/>
        </p:nvSpPr>
        <p:spPr>
          <a:xfrm>
            <a:off x="1388088" y="355860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French Script MT" panose="03020402040607040605" pitchFamily="66" charset="0"/>
              </a:rPr>
              <a:t>It was…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C51820-F98B-4919-B891-27A0A965F2ED}"/>
              </a:ext>
            </a:extLst>
          </p:cNvPr>
          <p:cNvSpPr txBox="1"/>
          <p:nvPr/>
        </p:nvSpPr>
        <p:spPr>
          <a:xfrm>
            <a:off x="9667900" y="2942624"/>
            <a:ext cx="2006930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brilliant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great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Cool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Boring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Horrible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A disaster</a:t>
            </a:r>
          </a:p>
        </p:txBody>
      </p:sp>
    </p:spTree>
    <p:extLst>
      <p:ext uri="{BB962C8B-B14F-4D97-AF65-F5344CB8AC3E}">
        <p14:creationId xmlns:p14="http://schemas.microsoft.com/office/powerpoint/2010/main" val="90162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1"/>
          <a:ext cx="3548016" cy="68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4008">
                  <a:extLst>
                    <a:ext uri="{9D8B030D-6E8A-4147-A177-3AD203B41FA5}">
                      <a16:colId xmlns:a16="http://schemas.microsoft.com/office/drawing/2014/main" val="4003988542"/>
                    </a:ext>
                  </a:extLst>
                </a:gridCol>
                <a:gridCol w="1774008">
                  <a:extLst>
                    <a:ext uri="{9D8B030D-6E8A-4147-A177-3AD203B41FA5}">
                      <a16:colId xmlns:a16="http://schemas.microsoft.com/office/drawing/2014/main" val="341174333"/>
                    </a:ext>
                  </a:extLst>
                </a:gridCol>
              </a:tblGrid>
              <a:tr h="258939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u="none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Viva 2: Module 1: Mi</a:t>
                      </a:r>
                      <a:r>
                        <a:rPr lang="en-GB" sz="1050" u="none" baseline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s </a:t>
                      </a:r>
                      <a:r>
                        <a:rPr lang="en-GB" sz="1050" u="none" baseline="0" dirty="0" err="1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Vacaciones</a:t>
                      </a:r>
                      <a:r>
                        <a:rPr lang="en-GB" sz="1050" u="none" baseline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  Vocabulary</a:t>
                      </a:r>
                      <a:endParaRPr lang="en-GB" sz="1050" u="none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029939"/>
                  </a:ext>
                </a:extLst>
              </a:tr>
              <a:tr h="6599057">
                <a:tc>
                  <a:txBody>
                    <a:bodyPr/>
                    <a:lstStyle/>
                    <a:p>
                      <a:pPr algn="ctr"/>
                      <a:r>
                        <a:rPr lang="en-GB" sz="90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 </a:t>
                      </a:r>
                      <a:r>
                        <a:rPr lang="en-GB" sz="900" b="1" u="sng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vacaciones</a:t>
                      </a:r>
                      <a:r>
                        <a:rPr lang="en-GB" sz="900" b="1" u="none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b="1" i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 holiday</a:t>
                      </a:r>
                      <a:endParaRPr lang="en-GB" sz="900" u="sng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Adónde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fuiste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vacaciones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Where did you go on holiday?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año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pasado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last year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verano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pasado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last summer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Fui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a...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went to...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Escocia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Scotland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España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Spain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Francia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France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Gales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Wales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Grecia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Greece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Inglaterra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England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Irlanda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Ireland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Italia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Italy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¿Con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quién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fuiste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Who did you go with?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Fui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con...            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went with...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mis amigos/as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my friends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clase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my class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familia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my family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mis padres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my parents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Cómo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fuiste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did you get there?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Fui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Fuimos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...</a:t>
                      </a: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went by, We went by...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autocar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coach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avión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plane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barco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boat, ferry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coche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car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tren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train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fui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vacaciones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didn't go on holiday.</a:t>
                      </a:r>
                    </a:p>
                    <a:p>
                      <a:endParaRPr lang="en-GB" sz="300" i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¡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bien!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great!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¡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bonito!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nice!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¡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divertido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!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fun! 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¡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guay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!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cool!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¡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rico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!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tasty!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¡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suerte!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lucky!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¡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aburrido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!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boring!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¡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horror!    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dreadful!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¡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lástima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!</a:t>
                      </a:r>
                      <a:b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a shame!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¡Que mal!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bad!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¡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rollo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!     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How annoying!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900" b="1" u="sng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u="sng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hiciste</a:t>
                      </a:r>
                      <a:r>
                        <a:rPr lang="en-GB" sz="900" b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 </a:t>
                      </a:r>
                    </a:p>
                    <a:p>
                      <a:pPr algn="ctr"/>
                      <a:r>
                        <a:rPr lang="en-GB" sz="900" b="1" i="1" u="sng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did you do?</a:t>
                      </a:r>
                      <a:endParaRPr lang="en-GB" sz="900" u="sng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hiciste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tus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vacaciones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verano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did you do on your summer holiday?</a:t>
                      </a:r>
                      <a:b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Bailé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danced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Compré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una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camiseta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bought a T-shirt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Descansé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la playa</a:t>
                      </a: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relaxed on the beach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Mandé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SMS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sent texts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Monté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bicicleta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rode my bike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Nadé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el mar</a:t>
                      </a: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swam in the sea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fotos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took photos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Tomé el sol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sunbathed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Visité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monumentos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visited monuments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No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nadé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el mar</a:t>
                      </a: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didn't swim in the sea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último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día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tus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vacaciones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¿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qué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hiciste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What did you do on the last day of your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holiday?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Bebí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una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limonada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drank a lemonade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Comí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paella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ate paella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Conocí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 un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guapo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met a cute boy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Conocí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 una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chica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guapa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met a cute girl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Escribí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SMS          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wrote texts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Salí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con mi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hermano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/a</a:t>
                      </a: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went out with my brother/sister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Vi un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castillo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interesante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 saw an interesting castle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luego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then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más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tarde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later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después</a:t>
                      </a:r>
                      <a:r>
                        <a:rPr lang="en-GB" sz="9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	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afterwards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 primer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día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 the first day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el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último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día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on the last day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por la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mañana</a:t>
                      </a:r>
                      <a:endParaRPr lang="en-GB" sz="900" b="1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 the morning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por la </a:t>
                      </a:r>
                      <a:r>
                        <a:rPr lang="en-GB" sz="900" b="1" kern="1200" dirty="0" err="1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tarde</a:t>
                      </a:r>
                      <a:r>
                        <a:rPr lang="en-GB" sz="900" b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900" i="1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 the afternoon</a:t>
                      </a:r>
                      <a:endParaRPr lang="en-GB" sz="900" kern="1200" dirty="0">
                        <a:solidFill>
                          <a:schemeClr val="dk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0699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409480"/>
              </p:ext>
            </p:extLst>
          </p:nvPr>
        </p:nvGraphicFramePr>
        <p:xfrm>
          <a:off x="4691016" y="-2"/>
          <a:ext cx="6789785" cy="5052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027">
                  <a:extLst>
                    <a:ext uri="{9D8B030D-6E8A-4147-A177-3AD203B41FA5}">
                      <a16:colId xmlns:a16="http://schemas.microsoft.com/office/drawing/2014/main" val="4003988542"/>
                    </a:ext>
                  </a:extLst>
                </a:gridCol>
                <a:gridCol w="3180410">
                  <a:extLst>
                    <a:ext uri="{9D8B030D-6E8A-4147-A177-3AD203B41FA5}">
                      <a16:colId xmlns:a16="http://schemas.microsoft.com/office/drawing/2014/main" val="1323049717"/>
                    </a:ext>
                  </a:extLst>
                </a:gridCol>
                <a:gridCol w="3275348">
                  <a:extLst>
                    <a:ext uri="{9D8B030D-6E8A-4147-A177-3AD203B41FA5}">
                      <a16:colId xmlns:a16="http://schemas.microsoft.com/office/drawing/2014/main" val="341174333"/>
                    </a:ext>
                  </a:extLst>
                </a:gridCol>
              </a:tblGrid>
              <a:tr h="259080">
                <a:tc gridSpan="3"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Exemplar</a:t>
                      </a:r>
                      <a:r>
                        <a:rPr lang="en-GB" sz="1100" baseline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sentences</a:t>
                      </a:r>
                      <a:endParaRPr lang="en-GB" sz="11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84817"/>
                  </a:ext>
                </a:extLst>
              </a:tr>
              <a:tr h="25146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Spanish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029939"/>
                  </a:ext>
                </a:extLst>
              </a:tr>
              <a:tr h="396240">
                <a:tc gridSpan="2"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1) El año pasado </a:t>
                      </a:r>
                      <a:r>
                        <a:rPr lang="es-ES" sz="1000" b="1" noProof="0" dirty="0">
                          <a:highlight>
                            <a:srgbClr val="FFFF00"/>
                          </a:highlight>
                          <a:latin typeface="Ink Free" panose="03080402000500000000" pitchFamily="66" charset="0"/>
                        </a:rPr>
                        <a:t>fui</a:t>
                      </a: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 a Gales con mi familia. </a:t>
                      </a:r>
                      <a:r>
                        <a:rPr lang="es-ES" sz="1000" b="1" noProof="0" dirty="0">
                          <a:highlight>
                            <a:srgbClr val="FFFF00"/>
                          </a:highlight>
                          <a:latin typeface="Ink Free" panose="03080402000500000000" pitchFamily="66" charset="0"/>
                        </a:rPr>
                        <a:t>Fuimos</a:t>
                      </a: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 en coche. ¡</a:t>
                      </a:r>
                      <a:r>
                        <a:rPr lang="es-ES" sz="1000" b="1" noProof="0" dirty="0">
                          <a:highlight>
                            <a:srgbClr val="00FFFF"/>
                          </a:highlight>
                          <a:latin typeface="Ink Free" panose="03080402000500000000" pitchFamily="66" charset="0"/>
                        </a:rPr>
                        <a:t>Qué </a:t>
                      </a:r>
                      <a:r>
                        <a:rPr lang="es-ES" sz="1000" b="1" u="sng" noProof="0" dirty="0">
                          <a:highlight>
                            <a:srgbClr val="00FFFF"/>
                          </a:highlight>
                          <a:latin typeface="Ink Free" panose="03080402000500000000" pitchFamily="66" charset="0"/>
                        </a:rPr>
                        <a:t>aburrido</a:t>
                      </a: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i="1" u="none" dirty="0">
                          <a:latin typeface="Ink Free" panose="03080402000500000000" pitchFamily="66" charset="0"/>
                        </a:rPr>
                        <a:t>Last year </a:t>
                      </a:r>
                      <a:r>
                        <a:rPr lang="en-GB" sz="1000" i="1" u="none" dirty="0">
                          <a:highlight>
                            <a:srgbClr val="FFFF00"/>
                          </a:highlight>
                          <a:latin typeface="Ink Free" panose="03080402000500000000" pitchFamily="66" charset="0"/>
                        </a:rPr>
                        <a:t>I went </a:t>
                      </a:r>
                      <a:r>
                        <a:rPr lang="en-GB" sz="1000" i="1" u="none" dirty="0">
                          <a:latin typeface="Ink Free" panose="03080402000500000000" pitchFamily="66" charset="0"/>
                        </a:rPr>
                        <a:t>to Wales with my family. </a:t>
                      </a:r>
                      <a:r>
                        <a:rPr lang="en-GB" sz="1000" i="1" u="none" dirty="0">
                          <a:highlight>
                            <a:srgbClr val="FFFF00"/>
                          </a:highlight>
                          <a:latin typeface="Ink Free" panose="03080402000500000000" pitchFamily="66" charset="0"/>
                        </a:rPr>
                        <a:t>We went </a:t>
                      </a:r>
                      <a:r>
                        <a:rPr lang="en-GB" sz="1000" i="1" u="none" dirty="0">
                          <a:latin typeface="Ink Free" panose="03080402000500000000" pitchFamily="66" charset="0"/>
                        </a:rPr>
                        <a:t>by car. </a:t>
                      </a:r>
                      <a:r>
                        <a:rPr lang="en-GB" sz="1000" i="1" u="none" dirty="0">
                          <a:highlight>
                            <a:srgbClr val="00FFFF"/>
                          </a:highlight>
                          <a:latin typeface="Ink Free" panose="03080402000500000000" pitchFamily="66" charset="0"/>
                        </a:rPr>
                        <a:t>How </a:t>
                      </a:r>
                      <a:r>
                        <a:rPr lang="en-GB" sz="1000" i="1" u="sng" dirty="0">
                          <a:highlight>
                            <a:srgbClr val="00FFFF"/>
                          </a:highlight>
                          <a:latin typeface="Ink Free" panose="03080402000500000000" pitchFamily="66" charset="0"/>
                        </a:rPr>
                        <a:t>boring</a:t>
                      </a:r>
                      <a:r>
                        <a:rPr lang="en-GB" sz="1000" i="1" u="none" dirty="0">
                          <a:latin typeface="Ink Free" panose="03080402000500000000" pitchFamily="66" charset="0"/>
                        </a:rPr>
                        <a:t>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06994"/>
                  </a:ext>
                </a:extLst>
              </a:tr>
              <a:tr h="548641">
                <a:tc gridSpan="2"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2) </a:t>
                      </a:r>
                      <a:r>
                        <a:rPr lang="es-ES" sz="1000" b="1" noProof="0" dirty="0">
                          <a:highlight>
                            <a:srgbClr val="FFFF00"/>
                          </a:highlight>
                          <a:latin typeface="Ink Free" panose="03080402000500000000" pitchFamily="66" charset="0"/>
                        </a:rPr>
                        <a:t>Fui</a:t>
                      </a: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 a Irlanda con mis amigos en avión </a:t>
                      </a:r>
                      <a:r>
                        <a:rPr lang="es-ES" sz="1000" b="1" noProof="0" dirty="0">
                          <a:highlight>
                            <a:srgbClr val="00FF00"/>
                          </a:highlight>
                          <a:latin typeface="Ink Free" panose="03080402000500000000" pitchFamily="66" charset="0"/>
                        </a:rPr>
                        <a:t>y</a:t>
                      </a: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 coche. </a:t>
                      </a:r>
                      <a:r>
                        <a:rPr lang="es-ES" sz="1000" b="1" noProof="0" dirty="0">
                          <a:highlight>
                            <a:srgbClr val="FFFF00"/>
                          </a:highlight>
                          <a:latin typeface="Ink Free" panose="03080402000500000000" pitchFamily="66" charset="0"/>
                        </a:rPr>
                        <a:t>Fue</a:t>
                      </a: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 divertido </a:t>
                      </a:r>
                      <a:r>
                        <a:rPr lang="es-ES" sz="1000" b="1" noProof="0" dirty="0">
                          <a:highlight>
                            <a:srgbClr val="00FF00"/>
                          </a:highlight>
                          <a:latin typeface="Ink Free" panose="03080402000500000000" pitchFamily="66" charset="0"/>
                        </a:rPr>
                        <a:t>porque</a:t>
                      </a: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 </a:t>
                      </a:r>
                      <a:r>
                        <a:rPr lang="es-ES" sz="1000" b="1" noProof="0" dirty="0">
                          <a:highlight>
                            <a:srgbClr val="FFFF00"/>
                          </a:highlight>
                          <a:latin typeface="Ink Free" panose="03080402000500000000" pitchFamily="66" charset="0"/>
                        </a:rPr>
                        <a:t>monté</a:t>
                      </a: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 en bicicleta </a:t>
                      </a:r>
                      <a:r>
                        <a:rPr lang="es-ES" sz="1000" b="1" noProof="0" dirty="0">
                          <a:highlight>
                            <a:srgbClr val="00FF00"/>
                          </a:highlight>
                          <a:latin typeface="Ink Free" panose="03080402000500000000" pitchFamily="66" charset="0"/>
                        </a:rPr>
                        <a:t>y</a:t>
                      </a: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 </a:t>
                      </a:r>
                      <a:r>
                        <a:rPr lang="es-ES" sz="1000" b="1" noProof="0" dirty="0">
                          <a:highlight>
                            <a:srgbClr val="FFFF00"/>
                          </a:highlight>
                          <a:latin typeface="Ink Free" panose="03080402000500000000" pitchFamily="66" charset="0"/>
                        </a:rPr>
                        <a:t>saqué</a:t>
                      </a: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 muchas fotos. ¡Qué chulo!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i="1" dirty="0">
                          <a:highlight>
                            <a:srgbClr val="FFFF00"/>
                          </a:highlight>
                          <a:latin typeface="Ink Free" panose="03080402000500000000" pitchFamily="66" charset="0"/>
                        </a:rPr>
                        <a:t>I went</a:t>
                      </a:r>
                      <a:r>
                        <a:rPr lang="en-GB" sz="1000" i="1" dirty="0">
                          <a:latin typeface="Ink Free" panose="03080402000500000000" pitchFamily="66" charset="0"/>
                        </a:rPr>
                        <a:t> to Ireland with my friends by plane </a:t>
                      </a:r>
                      <a:r>
                        <a:rPr lang="en-GB" sz="1000" i="1" dirty="0">
                          <a:highlight>
                            <a:srgbClr val="00FF00"/>
                          </a:highlight>
                          <a:latin typeface="Ink Free" panose="03080402000500000000" pitchFamily="66" charset="0"/>
                        </a:rPr>
                        <a:t>and</a:t>
                      </a:r>
                      <a:r>
                        <a:rPr lang="en-GB" sz="1000" i="1" dirty="0">
                          <a:latin typeface="Ink Free" panose="03080402000500000000" pitchFamily="66" charset="0"/>
                        </a:rPr>
                        <a:t> car. </a:t>
                      </a:r>
                      <a:r>
                        <a:rPr lang="en-GB" sz="1000" i="1" dirty="0">
                          <a:highlight>
                            <a:srgbClr val="FFFF00"/>
                          </a:highlight>
                          <a:latin typeface="Ink Free" panose="03080402000500000000" pitchFamily="66" charset="0"/>
                        </a:rPr>
                        <a:t>It was</a:t>
                      </a:r>
                      <a:r>
                        <a:rPr lang="en-GB" sz="1000" i="1" dirty="0">
                          <a:latin typeface="Ink Free" panose="03080402000500000000" pitchFamily="66" charset="0"/>
                        </a:rPr>
                        <a:t> fun </a:t>
                      </a:r>
                      <a:r>
                        <a:rPr lang="en-GB" sz="1000" i="1" dirty="0">
                          <a:highlight>
                            <a:srgbClr val="00FF00"/>
                          </a:highlight>
                          <a:latin typeface="Ink Free" panose="03080402000500000000" pitchFamily="66" charset="0"/>
                        </a:rPr>
                        <a:t>because</a:t>
                      </a:r>
                      <a:r>
                        <a:rPr lang="en-GB" sz="1000" i="1" dirty="0">
                          <a:latin typeface="Ink Free" panose="03080402000500000000" pitchFamily="66" charset="0"/>
                        </a:rPr>
                        <a:t> </a:t>
                      </a:r>
                      <a:r>
                        <a:rPr lang="en-GB" sz="1000" i="1" dirty="0">
                          <a:highlight>
                            <a:srgbClr val="FFFF00"/>
                          </a:highlight>
                          <a:latin typeface="Ink Free" panose="03080402000500000000" pitchFamily="66" charset="0"/>
                        </a:rPr>
                        <a:t>I rode</a:t>
                      </a:r>
                      <a:r>
                        <a:rPr lang="en-GB" sz="1000" i="1" dirty="0">
                          <a:latin typeface="Ink Free" panose="03080402000500000000" pitchFamily="66" charset="0"/>
                        </a:rPr>
                        <a:t> a bike </a:t>
                      </a:r>
                      <a:r>
                        <a:rPr lang="en-GB" sz="1000" i="1" dirty="0">
                          <a:highlight>
                            <a:srgbClr val="00FF00"/>
                          </a:highlight>
                          <a:latin typeface="Ink Free" panose="03080402000500000000" pitchFamily="66" charset="0"/>
                        </a:rPr>
                        <a:t>and</a:t>
                      </a:r>
                      <a:r>
                        <a:rPr lang="en-GB" sz="1000" i="1" dirty="0">
                          <a:latin typeface="Ink Free" panose="03080402000500000000" pitchFamily="66" charset="0"/>
                        </a:rPr>
                        <a:t> </a:t>
                      </a:r>
                      <a:r>
                        <a:rPr lang="en-GB" sz="1000" i="1" dirty="0">
                          <a:highlight>
                            <a:srgbClr val="FFFF00"/>
                          </a:highlight>
                          <a:latin typeface="Ink Free" panose="03080402000500000000" pitchFamily="66" charset="0"/>
                        </a:rPr>
                        <a:t>took</a:t>
                      </a:r>
                      <a:r>
                        <a:rPr lang="en-GB" sz="1000" i="1" dirty="0">
                          <a:latin typeface="Ink Free" panose="03080402000500000000" pitchFamily="66" charset="0"/>
                        </a:rPr>
                        <a:t> lots of photos. How cool!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622930"/>
                  </a:ext>
                </a:extLst>
              </a:tr>
              <a:tr h="701041">
                <a:tc gridSpan="2"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3) El verano pasado fui a Italia con mis padres y mi hermana. Fuimos en avión, fue fenomenal ya que descansé en la playa con mi madre y tomé sol. Pero no nadé en el mar. ¡Qué lastima!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i="1" dirty="0">
                          <a:latin typeface="Ink Free" panose="03080402000500000000" pitchFamily="66" charset="0"/>
                        </a:rPr>
                        <a:t>Last summer I went to Italy with my parents and my </a:t>
                      </a:r>
                      <a:r>
                        <a:rPr lang="en-GB" sz="1000" i="1" dirty="0" err="1">
                          <a:latin typeface="Ink Free" panose="03080402000500000000" pitchFamily="66" charset="0"/>
                        </a:rPr>
                        <a:t>sister.We</a:t>
                      </a:r>
                      <a:r>
                        <a:rPr lang="en-GB" sz="1000" i="1" dirty="0">
                          <a:latin typeface="Ink Free" panose="03080402000500000000" pitchFamily="66" charset="0"/>
                        </a:rPr>
                        <a:t> went by plane, it was fantastic because I relaxed on the beach with my mum and sunbathed. But I didn’t swim in the sea. What a shame!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186185"/>
                  </a:ext>
                </a:extLst>
              </a:tr>
              <a:tr h="548641">
                <a:tc gridSpan="2"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4) Primero visité monumentos y saqué muchos fotos. Vi un castillo interesante. ¡Qué guay! Aunque más tarde comí algo mal y vomité. ¡Qué desastre!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i="1" dirty="0">
                          <a:latin typeface="Ink Free" panose="03080402000500000000" pitchFamily="66" charset="0"/>
                        </a:rPr>
                        <a:t>First I visited monuments and took lots of photos. I saw an interesting castle. How cool! Although later I ate something bad and I was sick. What a disaster!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069294"/>
                  </a:ext>
                </a:extLst>
              </a:tr>
              <a:tr h="548641">
                <a:tc gridSpan="2"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5) El último día de mis vacaciones salí con mi hermano porque hizo calor y hizo sol. Fuimos de compras y compré una camiseta blanca. ¡Qué suerte!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i="1" dirty="0">
                          <a:latin typeface="Ink Free" panose="03080402000500000000" pitchFamily="66" charset="0"/>
                        </a:rPr>
                        <a:t>The last day of my holidays I went out with my brother because it was hot and sunny. We went shopping and I bought a white t-shirt. How lucky!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258092"/>
                  </a:ext>
                </a:extLst>
              </a:tr>
              <a:tr h="548641">
                <a:tc gridSpan="2"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6) El primer día, fui a la playa con mi hermano y tomé el sol, pero no nadé en el mar ya que lo odio, hizo mucho frío. ¡Qué rollo!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i="1" dirty="0">
                          <a:latin typeface="Ink Free" panose="03080402000500000000" pitchFamily="66" charset="0"/>
                        </a:rPr>
                        <a:t>On the first day, I went to the beach with my brother and I sunbathed, but I didn’t swim in the sea because I hate it, it was very cold. How annoying!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269152"/>
                  </a:ext>
                </a:extLst>
              </a:tr>
              <a:tr h="70104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ES" sz="800" b="1" noProof="0" dirty="0">
                          <a:latin typeface="Century Gothic" panose="020B0502020202020204" pitchFamily="34" charset="0"/>
                        </a:rPr>
                        <a:t>CHALLENGE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7) Fue un desastre ya que perdí mi móvil. Más tarde fue interesante porque aprendí a hacer vela y comí muchos helados. Al día siguiente nadé en el mar y tomé el sol con mi madre. ¡Qué divertido!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i="1" dirty="0">
                          <a:latin typeface="Ink Free" panose="03080402000500000000" pitchFamily="66" charset="0"/>
                        </a:rPr>
                        <a:t>It was a disaster because I lost my phone. Later it was interesting because I learnt to sail and I ate lots of ice cream. The following day I swam in the sea and sunbathed with my mum. How fun!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366666"/>
                  </a:ext>
                </a:extLst>
              </a:tr>
              <a:tr h="548641">
                <a:tc>
                  <a:txBody>
                    <a:bodyPr/>
                    <a:lstStyle/>
                    <a:p>
                      <a:pPr marL="0" indent="0" algn="ctr">
                        <a:buFont typeface="+mj-lt"/>
                        <a:buNone/>
                      </a:pPr>
                      <a:r>
                        <a:rPr lang="es-ES" sz="900" b="1" noProof="0" dirty="0">
                          <a:latin typeface="Century Gothic" panose="020B0502020202020204" pitchFamily="34" charset="0"/>
                        </a:rPr>
                        <a:t>GENIUS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Font typeface="+mj-lt"/>
                        <a:buNone/>
                      </a:pPr>
                      <a:r>
                        <a:rPr lang="es-ES" sz="1000" b="1" noProof="0" dirty="0">
                          <a:latin typeface="Ink Free" panose="03080402000500000000" pitchFamily="66" charset="0"/>
                        </a:rPr>
                        <a:t>8) El verano pasado, mis amigos y yo fuimos a Grecia de vacaciones. Fue inolvidable ya que monté a caballo con mi mejor amiga. ¡Qué suerte!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000" i="1" dirty="0">
                          <a:latin typeface="Ink Free" panose="03080402000500000000" pitchFamily="66" charset="0"/>
                        </a:rPr>
                        <a:t>Last summer, my friends and I went to Greece on holiday. It was unforgettable because I rode a horse with my best friend. How lucky!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8636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72435"/>
              </p:ext>
            </p:extLst>
          </p:nvPr>
        </p:nvGraphicFramePr>
        <p:xfrm>
          <a:off x="4691015" y="5052065"/>
          <a:ext cx="6789785" cy="180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89785">
                  <a:extLst>
                    <a:ext uri="{9D8B030D-6E8A-4147-A177-3AD203B41FA5}">
                      <a16:colId xmlns:a16="http://schemas.microsoft.com/office/drawing/2014/main" val="4003988542"/>
                    </a:ext>
                  </a:extLst>
                </a:gridCol>
              </a:tblGrid>
              <a:tr h="252471">
                <a:tc>
                  <a:txBody>
                    <a:bodyPr/>
                    <a:lstStyle/>
                    <a:p>
                      <a:pPr algn="ctr"/>
                      <a:r>
                        <a:rPr lang="en-GB" sz="105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What does a ‘good’ paragraph look</a:t>
                      </a:r>
                      <a:r>
                        <a:rPr lang="en-GB" sz="1050" baseline="0" dirty="0">
                          <a:solidFill>
                            <a:sysClr val="windowText" lastClr="000000"/>
                          </a:solidFill>
                          <a:latin typeface="Century Gothic" panose="020B0502020202020204" pitchFamily="34" charset="0"/>
                        </a:rPr>
                        <a:t> like?</a:t>
                      </a:r>
                      <a:endParaRPr lang="en-GB" sz="105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029939"/>
                  </a:ext>
                </a:extLst>
              </a:tr>
              <a:tr h="155346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" sz="1100" b="1" noProof="0" dirty="0">
                          <a:effectLst/>
                          <a:latin typeface="Ink Free" panose="03080402000500000000" pitchFamily="66" charset="0"/>
                        </a:rPr>
                        <a:t>El julio pasado fui al sur de Francia con mi familia; mi madre, mi padre y mi hermana menor. Fuimos en coche y barco y fue aburrido. El primer día visité monumentos con mi padre, saqué fotos y vi un castillo interesante. ¡Qué guay! Por la tarde, fuimos al restaurante. Comí paella y bebí una limonada.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" sz="1100" b="1" noProof="0" dirty="0">
                          <a:effectLst/>
                          <a:latin typeface="Ink Free" panose="03080402000500000000" pitchFamily="66" charset="0"/>
                        </a:rPr>
                        <a:t>El día siguiente, fue un desastre. Primero, compré recuerdos y perdí mi móvil. ¡Qué horror! Luego, comí muchos helados y vomité. ¡Qué lastima! Finalmente fuimos a un restaurante italiano y perdí mi pasaporte. Fue un horroroso. 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s-ES" sz="1100" b="1" noProof="0" dirty="0">
                          <a:effectLst/>
                          <a:latin typeface="Ink Free" panose="03080402000500000000" pitchFamily="66" charset="0"/>
                        </a:rPr>
                        <a:t>El último día salí con mi hermana y fuimos a la playa, tomé el sol y descansé, pero no nadé en el mar porque hubo tormentas, y fuimos al hotel.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30699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0D6E069-70A6-4D7B-BF13-40A332B27900}"/>
              </a:ext>
            </a:extLst>
          </p:cNvPr>
          <p:cNvSpPr txBox="1"/>
          <p:nvPr/>
        </p:nvSpPr>
        <p:spPr>
          <a:xfrm>
            <a:off x="114419" y="0"/>
            <a:ext cx="102858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TASK 10</a:t>
            </a:r>
          </a:p>
        </p:txBody>
      </p:sp>
    </p:spTree>
    <p:extLst>
      <p:ext uri="{BB962C8B-B14F-4D97-AF65-F5344CB8AC3E}">
        <p14:creationId xmlns:p14="http://schemas.microsoft.com/office/powerpoint/2010/main" val="2894134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E5357872-6CDF-4302-A1C5-13134DDC5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490" y="102924"/>
            <a:ext cx="6714390" cy="66839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48A89B-F380-4DAF-BD6D-25B6DB513481}"/>
              </a:ext>
            </a:extLst>
          </p:cNvPr>
          <p:cNvSpPr txBox="1"/>
          <p:nvPr/>
        </p:nvSpPr>
        <p:spPr>
          <a:xfrm>
            <a:off x="256854" y="349322"/>
            <a:ext cx="19741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>
                <a:highlight>
                  <a:srgbClr val="FFFF00"/>
                </a:highlight>
              </a:rPr>
              <a:t>MY CHECKLIST</a:t>
            </a:r>
          </a:p>
        </p:txBody>
      </p:sp>
    </p:spTree>
    <p:extLst>
      <p:ext uri="{BB962C8B-B14F-4D97-AF65-F5344CB8AC3E}">
        <p14:creationId xmlns:p14="http://schemas.microsoft.com/office/powerpoint/2010/main" val="394768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EDF7B-8602-4B9E-B52D-87A4182C3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0240" y="274637"/>
            <a:ext cx="8392160" cy="78500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u="sng" dirty="0">
                <a:uFill>
                  <a:solidFill>
                    <a:srgbClr val="FF0000"/>
                  </a:solidFill>
                </a:uFill>
              </a:rPr>
              <a:t>Revision of the </a:t>
            </a:r>
            <a:r>
              <a:rPr lang="en-GB" b="1" u="sng" dirty="0" err="1">
                <a:uFill>
                  <a:solidFill>
                    <a:srgbClr val="FF0000"/>
                  </a:solidFill>
                </a:uFill>
              </a:rPr>
              <a:t>Preterite</a:t>
            </a:r>
            <a:r>
              <a:rPr lang="en-GB" b="1" u="sng" dirty="0">
                <a:uFill>
                  <a:solidFill>
                    <a:srgbClr val="FF0000"/>
                  </a:solidFill>
                </a:uFill>
              </a:rPr>
              <a:t> Tense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959655-CB54-4719-9E5E-1BDB94237EE2}"/>
              </a:ext>
            </a:extLst>
          </p:cNvPr>
          <p:cNvGraphicFramePr>
            <a:graphicFrameLocks noGrp="1"/>
          </p:cNvGraphicFramePr>
          <p:nvPr/>
        </p:nvGraphicFramePr>
        <p:xfrm>
          <a:off x="335360" y="1340768"/>
          <a:ext cx="4248472" cy="524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2041605464"/>
                    </a:ext>
                  </a:extLst>
                </a:gridCol>
                <a:gridCol w="2124236">
                  <a:extLst>
                    <a:ext uri="{9D8B030D-6E8A-4147-A177-3AD203B41FA5}">
                      <a16:colId xmlns:a16="http://schemas.microsoft.com/office/drawing/2014/main" val="1874922998"/>
                    </a:ext>
                  </a:extLst>
                </a:gridCol>
              </a:tblGrid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/>
                        <a:t>Español</a:t>
                      </a:r>
                      <a:endParaRPr lang="en-GB" sz="2400" dirty="0"/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English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650287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comí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 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324936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comimos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We 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12861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comió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He ate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9934565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bebí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I drank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336115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bebimos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We drank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637993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bebió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She drank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2401851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probé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I tried (food)*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10180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probamos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We tried (food)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274536"/>
                  </a:ext>
                </a:extLst>
              </a:tr>
              <a:tr h="52425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noProof="0" dirty="0">
                          <a:solidFill>
                            <a:srgbClr val="FF0000"/>
                          </a:solidFill>
                        </a:rPr>
                        <a:t>probó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/>
                        <a:t>He tried (food)*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933007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7713EC5-4A2C-4070-9B70-CD01BA89A545}"/>
              </a:ext>
            </a:extLst>
          </p:cNvPr>
          <p:cNvSpPr/>
          <p:nvPr/>
        </p:nvSpPr>
        <p:spPr>
          <a:xfrm>
            <a:off x="4871864" y="5949280"/>
            <a:ext cx="6984776" cy="770445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Genius Task: </a:t>
            </a:r>
          </a:p>
          <a:p>
            <a:pPr algn="ctr"/>
            <a:r>
              <a:rPr lang="en-GB" sz="2000" b="1" dirty="0"/>
              <a:t>Can you complete the verb ‘</a:t>
            </a:r>
            <a:r>
              <a:rPr lang="en-GB" sz="2000" b="1" dirty="0" err="1"/>
              <a:t>probar</a:t>
            </a:r>
            <a:r>
              <a:rPr lang="en-GB" sz="2000" b="1" dirty="0"/>
              <a:t> – to try’.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58E104-4B0C-4F84-B8C8-7F1AB84F17C9}"/>
              </a:ext>
            </a:extLst>
          </p:cNvPr>
          <p:cNvSpPr txBox="1"/>
          <p:nvPr/>
        </p:nvSpPr>
        <p:spPr>
          <a:xfrm>
            <a:off x="4858072" y="1196752"/>
            <a:ext cx="69985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dirty="0" err="1">
                <a:uFill>
                  <a:solidFill>
                    <a:srgbClr val="FF0000"/>
                  </a:solidFill>
                </a:uFill>
              </a:rPr>
              <a:t>Preterite</a:t>
            </a:r>
            <a:r>
              <a:rPr lang="en-GB" sz="2800" b="1" u="sng" dirty="0">
                <a:uFill>
                  <a:solidFill>
                    <a:srgbClr val="FF0000"/>
                  </a:solidFill>
                </a:uFill>
              </a:rPr>
              <a:t> tense:</a:t>
            </a:r>
          </a:p>
          <a:p>
            <a:r>
              <a:rPr lang="en-GB" sz="2400" dirty="0"/>
              <a:t>Complete the grids below, then conjugate the verbs to the left.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4861BD-8913-4C1E-841F-736750EDA415}"/>
              </a:ext>
            </a:extLst>
          </p:cNvPr>
          <p:cNvSpPr/>
          <p:nvPr/>
        </p:nvSpPr>
        <p:spPr>
          <a:xfrm>
            <a:off x="536128" y="1988840"/>
            <a:ext cx="16699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1635ED-CBAD-452C-AE3F-1D67DAF18154}"/>
              </a:ext>
            </a:extLst>
          </p:cNvPr>
          <p:cNvSpPr/>
          <p:nvPr/>
        </p:nvSpPr>
        <p:spPr>
          <a:xfrm>
            <a:off x="506288" y="2492896"/>
            <a:ext cx="16699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CEFFED-17BB-46A6-A097-B11442E85C2E}"/>
              </a:ext>
            </a:extLst>
          </p:cNvPr>
          <p:cNvSpPr/>
          <p:nvPr/>
        </p:nvSpPr>
        <p:spPr>
          <a:xfrm>
            <a:off x="579760" y="3048967"/>
            <a:ext cx="16699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E1007F-863F-47A4-B5CE-E51D437742C3}"/>
              </a:ext>
            </a:extLst>
          </p:cNvPr>
          <p:cNvSpPr/>
          <p:nvPr/>
        </p:nvSpPr>
        <p:spPr>
          <a:xfrm>
            <a:off x="549920" y="3553023"/>
            <a:ext cx="16699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80D52C3-4DAA-43DF-AE0F-1CABE3C24F9B}"/>
              </a:ext>
            </a:extLst>
          </p:cNvPr>
          <p:cNvSpPr/>
          <p:nvPr/>
        </p:nvSpPr>
        <p:spPr>
          <a:xfrm>
            <a:off x="491877" y="4109094"/>
            <a:ext cx="16699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C60CBD2-B20A-4E5A-9CB2-241E35FB24A8}"/>
              </a:ext>
            </a:extLst>
          </p:cNvPr>
          <p:cNvSpPr/>
          <p:nvPr/>
        </p:nvSpPr>
        <p:spPr>
          <a:xfrm>
            <a:off x="462037" y="4613150"/>
            <a:ext cx="16699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726E44-5A5D-4389-8853-D88172F96206}"/>
              </a:ext>
            </a:extLst>
          </p:cNvPr>
          <p:cNvSpPr/>
          <p:nvPr/>
        </p:nvSpPr>
        <p:spPr>
          <a:xfrm>
            <a:off x="609600" y="5164086"/>
            <a:ext cx="16699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56D05B-7BD5-446C-ACFC-01B55AC42BB7}"/>
              </a:ext>
            </a:extLst>
          </p:cNvPr>
          <p:cNvSpPr/>
          <p:nvPr/>
        </p:nvSpPr>
        <p:spPr>
          <a:xfrm>
            <a:off x="579760" y="5668142"/>
            <a:ext cx="16699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D91CC2-0E34-4AD3-B6C1-9E10980EA083}"/>
              </a:ext>
            </a:extLst>
          </p:cNvPr>
          <p:cNvSpPr/>
          <p:nvPr/>
        </p:nvSpPr>
        <p:spPr>
          <a:xfrm>
            <a:off x="609600" y="6192165"/>
            <a:ext cx="16699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3807C99-E65C-4C66-A977-40E36EC1EC21}"/>
              </a:ext>
            </a:extLst>
          </p:cNvPr>
          <p:cNvGraphicFramePr>
            <a:graphicFrameLocks noGrp="1"/>
          </p:cNvGraphicFramePr>
          <p:nvPr/>
        </p:nvGraphicFramePr>
        <p:xfrm>
          <a:off x="4871863" y="2564904"/>
          <a:ext cx="6984777" cy="3103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8259">
                  <a:extLst>
                    <a:ext uri="{9D8B030D-6E8A-4147-A177-3AD203B41FA5}">
                      <a16:colId xmlns:a16="http://schemas.microsoft.com/office/drawing/2014/main" val="3594347413"/>
                    </a:ext>
                  </a:extLst>
                </a:gridCol>
                <a:gridCol w="2328259">
                  <a:extLst>
                    <a:ext uri="{9D8B030D-6E8A-4147-A177-3AD203B41FA5}">
                      <a16:colId xmlns:a16="http://schemas.microsoft.com/office/drawing/2014/main" val="52821143"/>
                    </a:ext>
                  </a:extLst>
                </a:gridCol>
                <a:gridCol w="2328259">
                  <a:extLst>
                    <a:ext uri="{9D8B030D-6E8A-4147-A177-3AD203B41FA5}">
                      <a16:colId xmlns:a16="http://schemas.microsoft.com/office/drawing/2014/main" val="771815209"/>
                    </a:ext>
                  </a:extLst>
                </a:gridCol>
              </a:tblGrid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n-GB" sz="2000" u="none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-</a:t>
                      </a:r>
                      <a:r>
                        <a:rPr lang="en-GB" sz="2000" u="sng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AR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-</a:t>
                      </a:r>
                      <a:r>
                        <a:rPr lang="en-GB" sz="2000" u="sng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u="none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-</a:t>
                      </a:r>
                      <a:r>
                        <a:rPr lang="en-GB" sz="2000" u="sng" baseline="0" dirty="0">
                          <a:solidFill>
                            <a:srgbClr val="000000"/>
                          </a:solidFill>
                          <a:uFill>
                            <a:solidFill>
                              <a:srgbClr val="FF0000"/>
                            </a:solidFill>
                          </a:uFill>
                        </a:rPr>
                        <a:t>IR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4286730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-é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-í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8441480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aste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iste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iste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84898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-ó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ió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ió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90512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amos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imos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imos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31441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asteis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isteis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isteis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531254"/>
                  </a:ext>
                </a:extLst>
              </a:tr>
              <a:tr h="443321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aron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ieron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</a:rPr>
                        <a:t>ieron</a:t>
                      </a:r>
                      <a:endParaRPr lang="en-GB" sz="2000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3092019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12658E10-B035-4BD5-AA7D-B3C9DD2A0C60}"/>
              </a:ext>
            </a:extLst>
          </p:cNvPr>
          <p:cNvSpPr/>
          <p:nvPr/>
        </p:nvSpPr>
        <p:spPr>
          <a:xfrm>
            <a:off x="5272869" y="3068462"/>
            <a:ext cx="1669976" cy="2540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4E96A9-F768-4D03-B4EC-C80863A95B90}"/>
              </a:ext>
            </a:extLst>
          </p:cNvPr>
          <p:cNvSpPr/>
          <p:nvPr/>
        </p:nvSpPr>
        <p:spPr>
          <a:xfrm>
            <a:off x="7541120" y="3068461"/>
            <a:ext cx="1669976" cy="2540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1E2B823-7DB2-4F38-86DC-B9BFD239521D}"/>
              </a:ext>
            </a:extLst>
          </p:cNvPr>
          <p:cNvSpPr/>
          <p:nvPr/>
        </p:nvSpPr>
        <p:spPr>
          <a:xfrm>
            <a:off x="9910489" y="3068461"/>
            <a:ext cx="1669976" cy="2540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1607B-39FF-4CD8-BE01-F8DDFB3EBD68}"/>
              </a:ext>
            </a:extLst>
          </p:cNvPr>
          <p:cNvSpPr txBox="1"/>
          <p:nvPr/>
        </p:nvSpPr>
        <p:spPr>
          <a:xfrm>
            <a:off x="579760" y="377803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1</a:t>
            </a:r>
          </a:p>
        </p:txBody>
      </p:sp>
    </p:spTree>
    <p:extLst>
      <p:ext uri="{BB962C8B-B14F-4D97-AF65-F5344CB8AC3E}">
        <p14:creationId xmlns:p14="http://schemas.microsoft.com/office/powerpoint/2010/main" val="53510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ounded Rectangle 44"/>
          <p:cNvSpPr/>
          <p:nvPr/>
        </p:nvSpPr>
        <p:spPr>
          <a:xfrm>
            <a:off x="4738678" y="2214554"/>
            <a:ext cx="2571768" cy="5715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Hobo Std" pitchFamily="50" charset="0"/>
              </a:rPr>
              <a:t>fui</a:t>
            </a:r>
            <a:endParaRPr lang="en-GB" sz="2800" b="1" dirty="0">
              <a:solidFill>
                <a:srgbClr val="C00000"/>
              </a:solidFill>
              <a:latin typeface="Hobo Std" pitchFamily="50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738678" y="2928934"/>
            <a:ext cx="2571768" cy="5715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Hobo Std" pitchFamily="50" charset="0"/>
              </a:rPr>
              <a:t>fuiste</a:t>
            </a:r>
            <a:endParaRPr lang="en-GB" sz="2800" b="1" dirty="0">
              <a:solidFill>
                <a:srgbClr val="C00000"/>
              </a:solidFill>
              <a:latin typeface="Hobo Std" pitchFamily="50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4738678" y="3643314"/>
            <a:ext cx="2571768" cy="5715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Hobo Std" pitchFamily="50" charset="0"/>
              </a:rPr>
              <a:t>fue</a:t>
            </a:r>
            <a:endParaRPr lang="en-GB" sz="2800" b="1" dirty="0">
              <a:solidFill>
                <a:srgbClr val="C00000"/>
              </a:solidFill>
              <a:latin typeface="Hobo Std" pitchFamily="50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4738678" y="4357694"/>
            <a:ext cx="2571768" cy="5715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Hobo Std" pitchFamily="50" charset="0"/>
              </a:rPr>
              <a:t>fuimos</a:t>
            </a:r>
            <a:endParaRPr lang="en-GB" sz="2800" b="1" dirty="0">
              <a:solidFill>
                <a:srgbClr val="C00000"/>
              </a:solidFill>
              <a:latin typeface="Hobo Std" pitchFamily="50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738678" y="5072074"/>
            <a:ext cx="2571768" cy="5715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Hobo Std" pitchFamily="50" charset="0"/>
              </a:rPr>
              <a:t>fuisteis</a:t>
            </a:r>
            <a:endParaRPr lang="en-GB" sz="2800" b="1" dirty="0">
              <a:solidFill>
                <a:srgbClr val="C00000"/>
              </a:solidFill>
              <a:latin typeface="Hobo Std" pitchFamily="50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738678" y="5786454"/>
            <a:ext cx="2571768" cy="57150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C00000"/>
                </a:solidFill>
                <a:latin typeface="Hobo Std" pitchFamily="50" charset="0"/>
              </a:rPr>
              <a:t>fueron</a:t>
            </a:r>
            <a:endParaRPr lang="en-GB" sz="2800" b="1" dirty="0">
              <a:solidFill>
                <a:srgbClr val="C00000"/>
              </a:solidFill>
              <a:latin typeface="Hobo Std" pitchFamily="50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024034" y="2214554"/>
            <a:ext cx="2571768" cy="4143404"/>
            <a:chOff x="500034" y="2214554"/>
            <a:chExt cx="2571768" cy="4143404"/>
          </a:xfrm>
        </p:grpSpPr>
        <p:sp>
          <p:nvSpPr>
            <p:cNvPr id="51" name="Rounded Rectangle 50"/>
            <p:cNvSpPr/>
            <p:nvPr/>
          </p:nvSpPr>
          <p:spPr>
            <a:xfrm>
              <a:off x="500034" y="2214554"/>
              <a:ext cx="2571768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Hobo Std" pitchFamily="50" charset="0"/>
                </a:rPr>
                <a:t>I went</a:t>
              </a: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500034" y="2928934"/>
              <a:ext cx="2571768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Hobo Std" pitchFamily="50" charset="0"/>
                </a:rPr>
                <a:t>You went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500034" y="3643314"/>
              <a:ext cx="2571768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Hobo Std" pitchFamily="50" charset="0"/>
                </a:rPr>
                <a:t>He/she went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00034" y="4357694"/>
              <a:ext cx="2571768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Hobo Std" pitchFamily="50" charset="0"/>
                </a:rPr>
                <a:t>We went</a:t>
              </a:r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00034" y="5072074"/>
              <a:ext cx="2571768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Hobo Std" pitchFamily="50" charset="0"/>
                </a:rPr>
                <a:t>You (pl) went</a:t>
              </a: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00034" y="5786454"/>
              <a:ext cx="2571768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Hobo Std" pitchFamily="50" charset="0"/>
                </a:rPr>
                <a:t>They went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7453322" y="2214554"/>
            <a:ext cx="2571768" cy="4143404"/>
            <a:chOff x="5929322" y="2214554"/>
            <a:chExt cx="2571768" cy="4143404"/>
          </a:xfrm>
        </p:grpSpPr>
        <p:sp>
          <p:nvSpPr>
            <p:cNvPr id="57" name="Rounded Rectangle 56"/>
            <p:cNvSpPr/>
            <p:nvPr/>
          </p:nvSpPr>
          <p:spPr>
            <a:xfrm>
              <a:off x="5929322" y="2214554"/>
              <a:ext cx="2571768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Hobo Std" pitchFamily="50" charset="0"/>
                </a:rPr>
                <a:t>I was</a:t>
              </a: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929322" y="2928934"/>
              <a:ext cx="2571768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Hobo Std" pitchFamily="50" charset="0"/>
                </a:rPr>
                <a:t>You were</a:t>
              </a: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929322" y="3643314"/>
              <a:ext cx="2571768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Hobo Std" pitchFamily="50" charset="0"/>
                </a:rPr>
                <a:t>He/she was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929322" y="4357694"/>
              <a:ext cx="2571768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Hobo Std" pitchFamily="50" charset="0"/>
                </a:rPr>
                <a:t>We were</a:t>
              </a:r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929322" y="5072074"/>
              <a:ext cx="2571768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Hobo Std" pitchFamily="50" charset="0"/>
                </a:rPr>
                <a:t>You (pl) were</a:t>
              </a:r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929322" y="5786454"/>
              <a:ext cx="2571768" cy="57150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Hobo Std" pitchFamily="50" charset="0"/>
                </a:rPr>
                <a:t>They were</a:t>
              </a:r>
            </a:p>
          </p:txBody>
        </p:sp>
      </p:grpSp>
      <p:sp>
        <p:nvSpPr>
          <p:cNvPr id="63" name="Rounded Rectangle 62"/>
          <p:cNvSpPr/>
          <p:nvPr/>
        </p:nvSpPr>
        <p:spPr>
          <a:xfrm>
            <a:off x="2024034" y="214290"/>
            <a:ext cx="257176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obo Std" pitchFamily="50" charset="0"/>
              </a:rPr>
              <a:t>IR – to go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7453322" y="214290"/>
            <a:ext cx="2571768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Hobo Std" pitchFamily="50" charset="0"/>
              </a:rPr>
              <a:t>SER – to be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024034" y="1142984"/>
            <a:ext cx="8001056" cy="57150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latin typeface="Hobo Std" pitchFamily="50" charset="0"/>
              </a:rPr>
              <a:t>Preterite</a:t>
            </a:r>
            <a:r>
              <a:rPr lang="en-GB" sz="2800" b="1" dirty="0">
                <a:latin typeface="Hobo Std" pitchFamily="50" charset="0"/>
              </a:rPr>
              <a:t> tense (past)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D4F9D7-1014-4108-A754-D7DE358EFC95}"/>
              </a:ext>
            </a:extLst>
          </p:cNvPr>
          <p:cNvSpPr txBox="1"/>
          <p:nvPr/>
        </p:nvSpPr>
        <p:spPr>
          <a:xfrm>
            <a:off x="153040" y="214290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2</a:t>
            </a:r>
          </a:p>
        </p:txBody>
      </p:sp>
    </p:spTree>
    <p:extLst>
      <p:ext uri="{BB962C8B-B14F-4D97-AF65-F5344CB8AC3E}">
        <p14:creationId xmlns:p14="http://schemas.microsoft.com/office/powerpoint/2010/main" val="36860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328374" y="344626"/>
            <a:ext cx="4125686" cy="83951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eaLnBrk="1" hangingPunct="1"/>
            <a:r>
              <a:rPr lang="es-ES" sz="3600" dirty="0">
                <a:latin typeface="+mn-lt"/>
                <a:ea typeface="+mn-ea"/>
                <a:cs typeface="+mn-cs"/>
              </a:rPr>
              <a:t>¿Adónde fuiste?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367214" y="1844675"/>
            <a:ext cx="38972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000" dirty="0">
                <a:latin typeface="Hobo Std" pitchFamily="50" charset="0"/>
              </a:rPr>
              <a:t>Fui a </a:t>
            </a:r>
            <a:r>
              <a:rPr lang="es-ES" sz="4000" b="1" dirty="0">
                <a:latin typeface="Hobo Std" pitchFamily="50" charset="0"/>
              </a:rPr>
              <a:t>España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4440239" y="3141663"/>
            <a:ext cx="38972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000" dirty="0">
                <a:latin typeface="Hobo Std" pitchFamily="50" charset="0"/>
              </a:rPr>
              <a:t>Fui a </a:t>
            </a:r>
            <a:r>
              <a:rPr lang="es-ES" sz="4000" b="1" dirty="0">
                <a:latin typeface="Hobo Std" pitchFamily="50" charset="0"/>
              </a:rPr>
              <a:t>México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4440238" y="4437063"/>
            <a:ext cx="45159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000" dirty="0">
                <a:latin typeface="Hobo Std" pitchFamily="50" charset="0"/>
              </a:rPr>
              <a:t>Fui a </a:t>
            </a:r>
            <a:r>
              <a:rPr lang="es-ES" sz="4000" b="1" dirty="0">
                <a:latin typeface="Hobo Std" pitchFamily="50" charset="0"/>
              </a:rPr>
              <a:t>Escocia 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4440239" y="5805488"/>
            <a:ext cx="45159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sz="4000" dirty="0">
                <a:latin typeface="Hobo Std" pitchFamily="50" charset="0"/>
              </a:rPr>
              <a:t>Fui a </a:t>
            </a:r>
            <a:r>
              <a:rPr lang="es-ES" sz="4000" b="1" dirty="0">
                <a:latin typeface="Hobo Std" pitchFamily="50" charset="0"/>
              </a:rPr>
              <a:t>Pakistán</a:t>
            </a:r>
          </a:p>
        </p:txBody>
      </p:sp>
      <p:pic>
        <p:nvPicPr>
          <p:cNvPr id="15" name="Picture 4" descr="fl00092_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23" y="1675413"/>
            <a:ext cx="1661532" cy="120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fl000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827" y="2840437"/>
            <a:ext cx="1810783" cy="135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fl00085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23" y="4215045"/>
            <a:ext cx="1768987" cy="126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fl00072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453" y="5389782"/>
            <a:ext cx="1962617" cy="1410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72AD8EE-18E9-47E0-8DCC-A9C6441D5395}"/>
              </a:ext>
            </a:extLst>
          </p:cNvPr>
          <p:cNvSpPr txBox="1"/>
          <p:nvPr/>
        </p:nvSpPr>
        <p:spPr>
          <a:xfrm>
            <a:off x="203840" y="179423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7FCEB-174A-4D8A-A773-55653D0283EC}"/>
              </a:ext>
            </a:extLst>
          </p:cNvPr>
          <p:cNvSpPr txBox="1"/>
          <p:nvPr/>
        </p:nvSpPr>
        <p:spPr>
          <a:xfrm>
            <a:off x="8399950" y="3606800"/>
            <a:ext cx="309444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TRANSLATIONS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went to Spain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went to Mexico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went to Scotland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 went to Pakistan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CC414E-990C-46E2-B18D-24C49E56F3BC}"/>
              </a:ext>
            </a:extLst>
          </p:cNvPr>
          <p:cNvSpPr txBox="1"/>
          <p:nvPr/>
        </p:nvSpPr>
        <p:spPr>
          <a:xfrm>
            <a:off x="6698228" y="380252"/>
            <a:ext cx="43582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French Script MT" panose="03020402040607040605" pitchFamily="66" charset="0"/>
              </a:rPr>
              <a:t>Where did you go?</a:t>
            </a:r>
          </a:p>
        </p:txBody>
      </p:sp>
    </p:spTree>
    <p:extLst>
      <p:ext uri="{BB962C8B-B14F-4D97-AF65-F5344CB8AC3E}">
        <p14:creationId xmlns:p14="http://schemas.microsoft.com/office/powerpoint/2010/main" val="381697872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  <p:bldP spid="4111" grpId="0"/>
      <p:bldP spid="4112" grpId="0"/>
      <p:bldP spid="4113" grpId="0"/>
      <p:bldP spid="4114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39638"/>
            <a:ext cx="10515600" cy="1325563"/>
          </a:xfrm>
        </p:spPr>
        <p:txBody>
          <a:bodyPr/>
          <a:lstStyle/>
          <a:p>
            <a:br>
              <a:rPr lang="en-GB" dirty="0">
                <a:latin typeface="Comic Sans MS" pitchFamily="66" charset="0"/>
              </a:rPr>
            </a:br>
            <a:r>
              <a:rPr lang="en-GB" dirty="0" err="1">
                <a:latin typeface="Comic Sans MS" pitchFamily="66" charset="0"/>
              </a:rPr>
              <a:t>Fui</a:t>
            </a:r>
            <a:r>
              <a:rPr lang="en-GB" dirty="0">
                <a:latin typeface="Comic Sans MS" pitchFamily="66" charset="0"/>
              </a:rPr>
              <a:t> con.......................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976879"/>
            <a:ext cx="10515600" cy="3032035"/>
          </a:xfrm>
        </p:spPr>
        <p:txBody>
          <a:bodyPr/>
          <a:lstStyle/>
          <a:p>
            <a:r>
              <a:rPr lang="en-GB" dirty="0"/>
              <a:t>            mi </a:t>
            </a:r>
            <a:r>
              <a:rPr lang="en-GB" dirty="0" err="1"/>
              <a:t>familia</a:t>
            </a:r>
            <a:r>
              <a:rPr lang="en-GB" dirty="0"/>
              <a:t>	                  </a:t>
            </a:r>
            <a:r>
              <a:rPr lang="en-GB" dirty="0" err="1"/>
              <a:t>mis</a:t>
            </a:r>
            <a:r>
              <a:rPr lang="en-GB" dirty="0"/>
              <a:t> padres                 </a:t>
            </a:r>
            <a:r>
              <a:rPr lang="en-GB" dirty="0" err="1"/>
              <a:t>mis</a:t>
            </a:r>
            <a:r>
              <a:rPr lang="en-GB" dirty="0"/>
              <a:t> amigos</a:t>
            </a:r>
          </a:p>
        </p:txBody>
      </p:sp>
      <p:pic>
        <p:nvPicPr>
          <p:cNvPr id="1026" name="Picture 2" descr="http://vector-magz.com/wp-content/uploads/2013/11/cartoon-family-clip-ar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2720" y="3741689"/>
            <a:ext cx="2670448" cy="1782399"/>
          </a:xfrm>
          <a:prstGeom prst="rect">
            <a:avLst/>
          </a:prstGeom>
          <a:noFill/>
        </p:spPr>
      </p:pic>
      <p:pic>
        <p:nvPicPr>
          <p:cNvPr id="1028" name="Picture 4" descr="http://www.how-to-draw-funny-cartoons.com/image-files/cartoon-parents-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887" y="3676707"/>
            <a:ext cx="2016224" cy="2096874"/>
          </a:xfrm>
          <a:prstGeom prst="rect">
            <a:avLst/>
          </a:prstGeom>
          <a:noFill/>
        </p:spPr>
      </p:pic>
      <p:pic>
        <p:nvPicPr>
          <p:cNvPr id="1030" name="Picture 6" descr="http://us.123rf.com/450wm/antimartina/antimartina1304/antimartina130400030/19367891-vector-illustration-of-three-cartoon-frien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7202" y="3516764"/>
            <a:ext cx="2282980" cy="22322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6360" y="387468"/>
            <a:ext cx="4125686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3600" dirty="0"/>
              <a:t>¿Con </a:t>
            </a:r>
            <a:r>
              <a:rPr lang="en-GB" sz="3600" dirty="0" err="1"/>
              <a:t>quién</a:t>
            </a:r>
            <a:r>
              <a:rPr lang="en-GB" sz="3600" dirty="0"/>
              <a:t> </a:t>
            </a:r>
            <a:r>
              <a:rPr lang="en-GB" sz="3600" dirty="0" err="1"/>
              <a:t>fuiste</a:t>
            </a:r>
            <a:r>
              <a:rPr lang="en-GB" sz="3600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D86496-C1E9-41FE-9CC6-52D487CA4BFD}"/>
              </a:ext>
            </a:extLst>
          </p:cNvPr>
          <p:cNvSpPr txBox="1"/>
          <p:nvPr/>
        </p:nvSpPr>
        <p:spPr>
          <a:xfrm>
            <a:off x="579760" y="377803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C21273-0D5C-43CF-81E2-D24E95FFB445}"/>
              </a:ext>
            </a:extLst>
          </p:cNvPr>
          <p:cNvSpPr txBox="1"/>
          <p:nvPr/>
        </p:nvSpPr>
        <p:spPr>
          <a:xfrm>
            <a:off x="6980111" y="316247"/>
            <a:ext cx="412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French Script MT" panose="03020402040607040605" pitchFamily="66" charset="0"/>
              </a:rPr>
              <a:t>Who did you go with?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382E0-76EB-440D-8B07-7DE71882AB85}"/>
              </a:ext>
            </a:extLst>
          </p:cNvPr>
          <p:cNvSpPr txBox="1"/>
          <p:nvPr/>
        </p:nvSpPr>
        <p:spPr>
          <a:xfrm>
            <a:off x="6531429" y="1755601"/>
            <a:ext cx="3277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French Script MT" panose="03020402040607040605" pitchFamily="66" charset="0"/>
              </a:rPr>
              <a:t>I went with…..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E88D1-35C9-440E-A81E-FB5212B72647}"/>
              </a:ext>
            </a:extLst>
          </p:cNvPr>
          <p:cNvSpPr txBox="1"/>
          <p:nvPr/>
        </p:nvSpPr>
        <p:spPr>
          <a:xfrm>
            <a:off x="1466108" y="5668260"/>
            <a:ext cx="1013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French Script MT" panose="03020402040607040605" pitchFamily="66" charset="0"/>
              </a:rPr>
              <a:t>My family			my parents			my friends</a:t>
            </a:r>
          </a:p>
        </p:txBody>
      </p:sp>
    </p:spTree>
    <p:extLst>
      <p:ext uri="{BB962C8B-B14F-4D97-AF65-F5344CB8AC3E}">
        <p14:creationId xmlns:p14="http://schemas.microsoft.com/office/powerpoint/2010/main" val="27727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4461" y="329523"/>
            <a:ext cx="3512819" cy="709972"/>
          </a:xfrm>
          <a:solidFill>
            <a:schemeClr val="accent4"/>
          </a:solidFill>
        </p:spPr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+mn-ea"/>
                <a:cs typeface="+mn-cs"/>
              </a:rPr>
              <a:t>¿</a:t>
            </a:r>
            <a:r>
              <a:rPr lang="en-US" sz="3600" dirty="0" err="1">
                <a:latin typeface="+mn-lt"/>
                <a:ea typeface="+mn-ea"/>
                <a:cs typeface="+mn-cs"/>
              </a:rPr>
              <a:t>Cómo</a:t>
            </a:r>
            <a:r>
              <a:rPr lang="en-US" sz="3600" dirty="0">
                <a:latin typeface="+mn-lt"/>
                <a:ea typeface="+mn-ea"/>
                <a:cs typeface="+mn-cs"/>
              </a:rPr>
              <a:t> </a:t>
            </a:r>
            <a:r>
              <a:rPr lang="en-US" sz="3600" dirty="0" err="1">
                <a:latin typeface="+mn-lt"/>
                <a:ea typeface="+mn-ea"/>
                <a:cs typeface="+mn-cs"/>
              </a:rPr>
              <a:t>fuiste</a:t>
            </a:r>
            <a:r>
              <a:rPr lang="en-US" sz="3600" dirty="0"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1960863" y="1722120"/>
            <a:ext cx="60499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6600" b="1" dirty="0" err="1">
                <a:solidFill>
                  <a:srgbClr val="660066"/>
                </a:solidFill>
              </a:rPr>
              <a:t>Fui</a:t>
            </a:r>
            <a:r>
              <a:rPr lang="en-GB" sz="6600" b="1" dirty="0">
                <a:solidFill>
                  <a:srgbClr val="660066"/>
                </a:solidFill>
              </a:rPr>
              <a:t> </a:t>
            </a:r>
            <a:r>
              <a:rPr lang="en-GB" sz="6600" b="1" dirty="0" err="1">
                <a:solidFill>
                  <a:srgbClr val="660066"/>
                </a:solidFill>
              </a:rPr>
              <a:t>en</a:t>
            </a:r>
            <a:r>
              <a:rPr lang="en-GB" sz="6600" b="1" dirty="0">
                <a:solidFill>
                  <a:srgbClr val="660066"/>
                </a:solidFill>
              </a:rPr>
              <a:t> .........</a:t>
            </a:r>
            <a:endParaRPr lang="en-US" sz="6600" b="1" dirty="0">
              <a:solidFill>
                <a:srgbClr val="660066"/>
              </a:solidFill>
            </a:endParaRPr>
          </a:p>
        </p:txBody>
      </p:sp>
      <p:pic>
        <p:nvPicPr>
          <p:cNvPr id="123913" name="Picture 9" descr="j030343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651" y="3789364"/>
            <a:ext cx="1368425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4" name="Picture 10" descr="j04063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839" y="3716339"/>
            <a:ext cx="1728787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5" name="Picture 11" descr="j0352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04064" y="5300663"/>
            <a:ext cx="1798637" cy="86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6" name="Picture 12" descr="j028357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2488" y="3860801"/>
            <a:ext cx="10080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7" name="Picture 13" descr="j016303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5051" y="5157789"/>
            <a:ext cx="1223963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2495551" y="4724401"/>
            <a:ext cx="180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barco</a:t>
            </a:r>
            <a:endParaRPr lang="en-US" sz="2000"/>
          </a:p>
        </p:txBody>
      </p:sp>
      <p:sp>
        <p:nvSpPr>
          <p:cNvPr id="123919" name="Text Box 15"/>
          <p:cNvSpPr txBox="1">
            <a:spLocks noChangeArrowheads="1"/>
          </p:cNvSpPr>
          <p:nvPr/>
        </p:nvSpPr>
        <p:spPr bwMode="auto">
          <a:xfrm>
            <a:off x="5664200" y="5157789"/>
            <a:ext cx="1511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coche</a:t>
            </a:r>
            <a:endParaRPr lang="en-US" sz="2000"/>
          </a:p>
        </p:txBody>
      </p:sp>
      <p:sp>
        <p:nvSpPr>
          <p:cNvPr id="123920" name="Text Box 16"/>
          <p:cNvSpPr txBox="1">
            <a:spLocks noChangeArrowheads="1"/>
          </p:cNvSpPr>
          <p:nvPr/>
        </p:nvSpPr>
        <p:spPr bwMode="auto">
          <a:xfrm>
            <a:off x="8616950" y="4797426"/>
            <a:ext cx="1582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avi</a:t>
            </a:r>
            <a:r>
              <a:rPr lang="en-US" sz="2000"/>
              <a:t>ón</a:t>
            </a:r>
          </a:p>
        </p:txBody>
      </p:sp>
      <p:sp>
        <p:nvSpPr>
          <p:cNvPr id="123921" name="Text Box 17"/>
          <p:cNvSpPr txBox="1">
            <a:spLocks noChangeArrowheads="1"/>
          </p:cNvSpPr>
          <p:nvPr/>
        </p:nvSpPr>
        <p:spPr bwMode="auto">
          <a:xfrm>
            <a:off x="3575050" y="6237289"/>
            <a:ext cx="2160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autocar</a:t>
            </a:r>
            <a:endParaRPr lang="en-US" sz="2000"/>
          </a:p>
        </p:txBody>
      </p:sp>
      <p:sp>
        <p:nvSpPr>
          <p:cNvPr id="123922" name="Text Box 18"/>
          <p:cNvSpPr txBox="1">
            <a:spLocks noChangeArrowheads="1"/>
          </p:cNvSpPr>
          <p:nvPr/>
        </p:nvSpPr>
        <p:spPr bwMode="auto">
          <a:xfrm>
            <a:off x="7535864" y="6237289"/>
            <a:ext cx="1728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/>
              <a:t>tren</a:t>
            </a:r>
            <a:endParaRPr lang="en-US" sz="2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E45209-0D8F-4EE9-8EFC-8AC7AADD21C9}"/>
              </a:ext>
            </a:extLst>
          </p:cNvPr>
          <p:cNvSpPr txBox="1"/>
          <p:nvPr/>
        </p:nvSpPr>
        <p:spPr>
          <a:xfrm>
            <a:off x="579760" y="377803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D8077C-B37D-4684-9218-B8CB5A7A96D7}"/>
              </a:ext>
            </a:extLst>
          </p:cNvPr>
          <p:cNvSpPr txBox="1"/>
          <p:nvPr/>
        </p:nvSpPr>
        <p:spPr>
          <a:xfrm>
            <a:off x="6328332" y="306980"/>
            <a:ext cx="387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French Script MT" panose="03020402040607040605" pitchFamily="66" charset="0"/>
              </a:rPr>
              <a:t>How did you go?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B020C8-F201-44FE-AE77-92F9BFC12214}"/>
              </a:ext>
            </a:extLst>
          </p:cNvPr>
          <p:cNvSpPr/>
          <p:nvPr/>
        </p:nvSpPr>
        <p:spPr>
          <a:xfrm>
            <a:off x="7722793" y="2068501"/>
            <a:ext cx="3190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latin typeface="French Script MT" panose="03020402040607040605" pitchFamily="66" charset="0"/>
              </a:rPr>
              <a:t>I went by……</a:t>
            </a:r>
          </a:p>
        </p:txBody>
      </p:sp>
    </p:spTree>
    <p:extLst>
      <p:ext uri="{BB962C8B-B14F-4D97-AF65-F5344CB8AC3E}">
        <p14:creationId xmlns:p14="http://schemas.microsoft.com/office/powerpoint/2010/main" val="185358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18" grpId="0"/>
      <p:bldP spid="123919" grpId="0"/>
      <p:bldP spid="123920" grpId="0"/>
      <p:bldP spid="123921" grpId="0"/>
      <p:bldP spid="123922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Staff\Pictures\Microsoft Clip Organizer\j0422740.jpg"/>
          <p:cNvPicPr>
            <a:picLocks noChangeAspect="1" noChangeArrowheads="1"/>
          </p:cNvPicPr>
          <p:nvPr/>
        </p:nvPicPr>
        <p:blipFill>
          <a:blip r:embed="rId2" cstate="print"/>
          <a:srcRect t="3482"/>
          <a:stretch>
            <a:fillRect/>
          </a:stretch>
        </p:blipFill>
        <p:spPr bwMode="auto">
          <a:xfrm>
            <a:off x="7609248" y="1425420"/>
            <a:ext cx="2085885" cy="1995704"/>
          </a:xfrm>
          <a:prstGeom prst="roundRect">
            <a:avLst/>
          </a:prstGeom>
          <a:noFill/>
        </p:spPr>
      </p:pic>
      <p:pic>
        <p:nvPicPr>
          <p:cNvPr id="5" name="Picture 3" descr="C:\Users\Staff\Pictures\Microsoft Clip Organizer\j0430928.jpg"/>
          <p:cNvPicPr>
            <a:picLocks noChangeAspect="1" noChangeArrowheads="1"/>
          </p:cNvPicPr>
          <p:nvPr/>
        </p:nvPicPr>
        <p:blipFill>
          <a:blip r:embed="rId3" cstate="print"/>
          <a:srcRect l="23041"/>
          <a:stretch>
            <a:fillRect/>
          </a:stretch>
        </p:blipFill>
        <p:spPr bwMode="auto">
          <a:xfrm>
            <a:off x="2811158" y="4204542"/>
            <a:ext cx="2164636" cy="1872208"/>
          </a:xfrm>
          <a:prstGeom prst="roundRect">
            <a:avLst/>
          </a:prstGeom>
          <a:noFill/>
        </p:spPr>
      </p:pic>
      <p:pic>
        <p:nvPicPr>
          <p:cNvPr id="6" name="Picture 4" descr="C:\Users\Staff\Pictures\Microsoft Clip Organizer\j0430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5312" y="1514119"/>
            <a:ext cx="2088232" cy="1944216"/>
          </a:xfrm>
          <a:prstGeom prst="roundRect">
            <a:avLst/>
          </a:prstGeom>
          <a:noFill/>
        </p:spPr>
      </p:pic>
      <p:pic>
        <p:nvPicPr>
          <p:cNvPr id="7" name="Picture 3" descr="C:\Users\Staff\Pictures\Microsoft Clip Organizer\j0446462.jpg"/>
          <p:cNvPicPr>
            <a:picLocks noChangeAspect="1" noChangeArrowheads="1"/>
          </p:cNvPicPr>
          <p:nvPr/>
        </p:nvPicPr>
        <p:blipFill>
          <a:blip r:embed="rId5" cstate="print"/>
          <a:srcRect l="21461" r="8025"/>
          <a:stretch>
            <a:fillRect/>
          </a:stretch>
        </p:blipFill>
        <p:spPr bwMode="auto">
          <a:xfrm>
            <a:off x="390695" y="4047165"/>
            <a:ext cx="1901544" cy="2232248"/>
          </a:xfrm>
          <a:prstGeom prst="roundRect">
            <a:avLst/>
          </a:prstGeom>
          <a:noFill/>
        </p:spPr>
      </p:pic>
      <p:pic>
        <p:nvPicPr>
          <p:cNvPr id="8" name="Picture 2" descr="C:\Users\Staff\Pictures\Microsoft Clip Organizer\j04422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98733" y="3657018"/>
            <a:ext cx="1906913" cy="2860370"/>
          </a:xfrm>
          <a:prstGeom prst="roundRect">
            <a:avLst/>
          </a:prstGeom>
          <a:noFill/>
        </p:spPr>
      </p:pic>
      <p:pic>
        <p:nvPicPr>
          <p:cNvPr id="10" name="Picture 5" descr="C:\Users\Staff\Pictures\Microsoft Clip Organizer\j0442678.jpg"/>
          <p:cNvPicPr>
            <a:picLocks noChangeAspect="1" noChangeArrowheads="1"/>
          </p:cNvPicPr>
          <p:nvPr/>
        </p:nvPicPr>
        <p:blipFill>
          <a:blip r:embed="rId7" cstate="print"/>
          <a:srcRect r="16198"/>
          <a:stretch>
            <a:fillRect/>
          </a:stretch>
        </p:blipFill>
        <p:spPr bwMode="auto">
          <a:xfrm>
            <a:off x="2543698" y="1476908"/>
            <a:ext cx="2448272" cy="1944216"/>
          </a:xfrm>
          <a:prstGeom prst="roundRect">
            <a:avLst/>
          </a:prstGeom>
          <a:noFill/>
        </p:spPr>
      </p:pic>
      <p:pic>
        <p:nvPicPr>
          <p:cNvPr id="11" name="Picture 4" descr="C:\Users\Staff\Pictures\Microsoft Clip Organizer\j04424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9387" y="3657018"/>
            <a:ext cx="1978170" cy="2967256"/>
          </a:xfrm>
          <a:prstGeom prst="roundRect">
            <a:avLst/>
          </a:prstGeom>
          <a:noFill/>
        </p:spPr>
      </p:pic>
      <p:pic>
        <p:nvPicPr>
          <p:cNvPr id="12" name="Picture 4" descr="C:\Users\Staff\Pictures\Microsoft Clip Organizer\j040353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4021" y="902149"/>
            <a:ext cx="1873122" cy="2808312"/>
          </a:xfrm>
          <a:prstGeom prst="roundRect">
            <a:avLst/>
          </a:prstGeom>
          <a:solidFill>
            <a:srgbClr val="C00000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DC3EAF1-DA35-4ED4-89DC-6808B5E12630}"/>
              </a:ext>
            </a:extLst>
          </p:cNvPr>
          <p:cNvSpPr txBox="1"/>
          <p:nvPr/>
        </p:nvSpPr>
        <p:spPr>
          <a:xfrm>
            <a:off x="390695" y="260648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6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961030BD-2F04-4761-A362-B5EE648DD92E}"/>
              </a:ext>
            </a:extLst>
          </p:cNvPr>
          <p:cNvSpPr txBox="1">
            <a:spLocks noChangeArrowheads="1"/>
          </p:cNvSpPr>
          <p:nvPr/>
        </p:nvSpPr>
        <p:spPr>
          <a:xfrm>
            <a:off x="2664461" y="329523"/>
            <a:ext cx="3512819" cy="709972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  <a:ea typeface="+mn-ea"/>
                <a:cs typeface="+mn-cs"/>
              </a:rPr>
              <a:t>¿</a:t>
            </a:r>
            <a:r>
              <a:rPr lang="en-US" sz="3600" dirty="0" err="1">
                <a:latin typeface="+mn-lt"/>
                <a:ea typeface="+mn-ea"/>
                <a:cs typeface="+mn-cs"/>
              </a:rPr>
              <a:t>Qué</a:t>
            </a:r>
            <a:r>
              <a:rPr lang="en-US" sz="3600" dirty="0">
                <a:latin typeface="+mn-lt"/>
                <a:ea typeface="+mn-ea"/>
                <a:cs typeface="+mn-cs"/>
              </a:rPr>
              <a:t> </a:t>
            </a:r>
            <a:r>
              <a:rPr lang="en-US" sz="3600" dirty="0" err="1">
                <a:latin typeface="+mn-lt"/>
                <a:ea typeface="+mn-ea"/>
                <a:cs typeface="+mn-cs"/>
              </a:rPr>
              <a:t>hiciste</a:t>
            </a:r>
            <a:r>
              <a:rPr lang="en-US" sz="3600" dirty="0"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A9AD84-A306-4C3D-AE72-5C19D8D3C020}"/>
              </a:ext>
            </a:extLst>
          </p:cNvPr>
          <p:cNvSpPr txBox="1"/>
          <p:nvPr/>
        </p:nvSpPr>
        <p:spPr>
          <a:xfrm>
            <a:off x="9730291" y="242615"/>
            <a:ext cx="22809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 err="1"/>
              <a:t>Visité</a:t>
            </a:r>
            <a:r>
              <a:rPr lang="en-GB" dirty="0"/>
              <a:t> </a:t>
            </a:r>
            <a:r>
              <a:rPr lang="en-GB" dirty="0" err="1"/>
              <a:t>monumentos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Monté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bicicleta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Descansé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la playa.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Jugué</a:t>
            </a:r>
            <a:r>
              <a:rPr lang="en-GB" dirty="0"/>
              <a:t> </a:t>
            </a:r>
            <a:r>
              <a:rPr lang="en-GB" dirty="0" err="1"/>
              <a:t>volleyból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Escuché</a:t>
            </a:r>
            <a:r>
              <a:rPr lang="en-GB" dirty="0"/>
              <a:t> </a:t>
            </a:r>
            <a:r>
              <a:rPr lang="en-GB" dirty="0" err="1"/>
              <a:t>música</a:t>
            </a:r>
            <a:r>
              <a:rPr lang="en-GB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Saqué</a:t>
            </a:r>
            <a:r>
              <a:rPr lang="en-GB" dirty="0"/>
              <a:t> </a:t>
            </a:r>
            <a:r>
              <a:rPr lang="en-GB" dirty="0" err="1"/>
              <a:t>fotos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Bailé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err="1"/>
              <a:t>Mandé</a:t>
            </a:r>
            <a:r>
              <a:rPr lang="en-GB" dirty="0"/>
              <a:t> SMS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7A2F9-97C9-419E-B5C2-57048450283F}"/>
              </a:ext>
            </a:extLst>
          </p:cNvPr>
          <p:cNvSpPr txBox="1"/>
          <p:nvPr/>
        </p:nvSpPr>
        <p:spPr>
          <a:xfrm>
            <a:off x="6517883" y="242615"/>
            <a:ext cx="33132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French Script MT" panose="03020402040607040605" pitchFamily="66" charset="0"/>
              </a:rPr>
              <a:t>What did you do?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1DA6C4-AF6B-4ACA-BE98-FA9F683D65B5}"/>
              </a:ext>
            </a:extLst>
          </p:cNvPr>
          <p:cNvSpPr txBox="1"/>
          <p:nvPr/>
        </p:nvSpPr>
        <p:spPr>
          <a:xfrm>
            <a:off x="9695133" y="3331676"/>
            <a:ext cx="2360902" cy="31393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I visited tourist attractions..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 went on a bike ride.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 rested on the beach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 played volleyball.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 listened to music.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 danced.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 sent texts.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8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04294" y="457199"/>
            <a:ext cx="5688013" cy="708025"/>
          </a:xfrm>
          <a:solidFill>
            <a:schemeClr val="accent4"/>
          </a:solidFill>
        </p:spPr>
        <p:txBody>
          <a:bodyPr/>
          <a:lstStyle/>
          <a:p>
            <a:pPr eaLnBrk="1" hangingPunct="1"/>
            <a:r>
              <a:rPr lang="en-US" sz="3600" dirty="0">
                <a:latin typeface="+mn-lt"/>
                <a:ea typeface="+mn-ea"/>
                <a:cs typeface="+mn-cs"/>
              </a:rPr>
              <a:t>¿Para </a:t>
            </a:r>
            <a:r>
              <a:rPr lang="en-US" sz="3600" dirty="0" err="1">
                <a:latin typeface="+mn-lt"/>
                <a:ea typeface="+mn-ea"/>
                <a:cs typeface="+mn-cs"/>
              </a:rPr>
              <a:t>cuánto</a:t>
            </a:r>
            <a:r>
              <a:rPr lang="en-US" sz="3600" dirty="0">
                <a:latin typeface="+mn-lt"/>
                <a:ea typeface="+mn-ea"/>
                <a:cs typeface="+mn-cs"/>
              </a:rPr>
              <a:t> </a:t>
            </a:r>
            <a:r>
              <a:rPr lang="en-US" sz="3600" dirty="0" err="1">
                <a:latin typeface="+mn-lt"/>
                <a:ea typeface="+mn-ea"/>
                <a:cs typeface="+mn-cs"/>
              </a:rPr>
              <a:t>tiempo</a:t>
            </a:r>
            <a:r>
              <a:rPr lang="en-US" sz="3600" dirty="0">
                <a:latin typeface="+mn-lt"/>
                <a:ea typeface="+mn-ea"/>
                <a:cs typeface="+mn-cs"/>
              </a:rPr>
              <a:t> </a:t>
            </a:r>
            <a:r>
              <a:rPr lang="en-US" sz="3600" dirty="0" err="1">
                <a:latin typeface="+mn-lt"/>
                <a:ea typeface="+mn-ea"/>
                <a:cs typeface="+mn-cs"/>
              </a:rPr>
              <a:t>fuiste</a:t>
            </a:r>
            <a:r>
              <a:rPr lang="en-US" sz="3600" dirty="0">
                <a:latin typeface="+mn-lt"/>
                <a:ea typeface="+mn-ea"/>
                <a:cs typeface="+mn-cs"/>
              </a:rPr>
              <a:t>?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208214" y="3933825"/>
            <a:ext cx="32400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</a:rPr>
              <a:t>A week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</a:rPr>
              <a:t>Two weeks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</a:rPr>
              <a:t>Ten days</a:t>
            </a:r>
          </a:p>
          <a:p>
            <a:pPr>
              <a:spcBef>
                <a:spcPct val="50000"/>
              </a:spcBef>
            </a:pPr>
            <a:r>
              <a:rPr lang="en-GB" sz="2400">
                <a:solidFill>
                  <a:srgbClr val="660066"/>
                </a:solidFill>
              </a:rPr>
              <a:t>A month</a:t>
            </a:r>
            <a:endParaRPr lang="en-US" sz="2400">
              <a:solidFill>
                <a:srgbClr val="660066"/>
              </a:solidFill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808663" y="3933825"/>
            <a:ext cx="3167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Una semana</a:t>
            </a:r>
            <a:endParaRPr lang="en-US" sz="2400"/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808663" y="4508500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Dos semanas</a:t>
            </a:r>
            <a:endParaRPr lang="en-US" sz="2400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880101" y="5013325"/>
            <a:ext cx="2665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Diez d</a:t>
            </a:r>
            <a:r>
              <a:rPr lang="en-US" sz="2400"/>
              <a:t>ías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880101" y="5589588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/>
              <a:t>Un mes</a:t>
            </a:r>
            <a:endParaRPr lang="en-US" sz="2400"/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3792539" y="1989139"/>
            <a:ext cx="3887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 b="1" dirty="0" err="1">
                <a:solidFill>
                  <a:srgbClr val="7030A0"/>
                </a:solidFill>
              </a:rPr>
              <a:t>Fui</a:t>
            </a:r>
            <a:r>
              <a:rPr lang="en-GB" sz="4000" b="1" dirty="0">
                <a:solidFill>
                  <a:srgbClr val="7030A0"/>
                </a:solidFill>
              </a:rPr>
              <a:t> para </a:t>
            </a:r>
            <a:r>
              <a:rPr lang="en-GB" sz="4000" b="1" dirty="0"/>
              <a:t>....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390EA-EA46-4F90-896B-EF76992BBC89}"/>
              </a:ext>
            </a:extLst>
          </p:cNvPr>
          <p:cNvSpPr txBox="1"/>
          <p:nvPr/>
        </p:nvSpPr>
        <p:spPr>
          <a:xfrm>
            <a:off x="370375" y="457199"/>
            <a:ext cx="16797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>
                <a:highlight>
                  <a:srgbClr val="FFFF00"/>
                </a:highlight>
              </a:rPr>
              <a:t>TASK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C6A90F-D66C-450E-86F0-C70CB900027F}"/>
              </a:ext>
            </a:extLst>
          </p:cNvPr>
          <p:cNvSpPr txBox="1"/>
          <p:nvPr/>
        </p:nvSpPr>
        <p:spPr>
          <a:xfrm>
            <a:off x="8545514" y="243244"/>
            <a:ext cx="34010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French Script MT" panose="03020402040607040605" pitchFamily="66" charset="0"/>
              </a:rPr>
              <a:t>How long where you there?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7DB280-9A33-4F3D-80A1-47050AE8449E}"/>
              </a:ext>
            </a:extLst>
          </p:cNvPr>
          <p:cNvSpPr txBox="1"/>
          <p:nvPr/>
        </p:nvSpPr>
        <p:spPr>
          <a:xfrm>
            <a:off x="6443055" y="1923404"/>
            <a:ext cx="4001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French Script MT" panose="03020402040607040605" pitchFamily="66" charset="0"/>
              </a:rPr>
              <a:t>I went for …….</a:t>
            </a:r>
          </a:p>
        </p:txBody>
      </p:sp>
    </p:spTree>
    <p:extLst>
      <p:ext uri="{BB962C8B-B14F-4D97-AF65-F5344CB8AC3E}">
        <p14:creationId xmlns:p14="http://schemas.microsoft.com/office/powerpoint/2010/main" val="3831930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1" grpId="0"/>
      <p:bldP spid="96262" grpId="0"/>
      <p:bldP spid="96263" grpId="0"/>
      <p:bldP spid="96264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1733</Words>
  <Application>Microsoft Office PowerPoint</Application>
  <PresentationFormat>Widescreen</PresentationFormat>
  <Paragraphs>293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Comic Sans MS</vt:lpstr>
      <vt:lpstr>French Script MT</vt:lpstr>
      <vt:lpstr>Hobo Std</vt:lpstr>
      <vt:lpstr>Ink Free</vt:lpstr>
      <vt:lpstr>Wingdings</vt:lpstr>
      <vt:lpstr>Office Theme</vt:lpstr>
      <vt:lpstr>Mis Vacaciones Talking about holidays</vt:lpstr>
      <vt:lpstr>PowerPoint Presentation</vt:lpstr>
      <vt:lpstr>Revision of the Preterite Tense</vt:lpstr>
      <vt:lpstr>PowerPoint Presentation</vt:lpstr>
      <vt:lpstr>¿Adónde fuiste?</vt:lpstr>
      <vt:lpstr> Fui con.......................</vt:lpstr>
      <vt:lpstr>¿Cómo fuiste?</vt:lpstr>
      <vt:lpstr>PowerPoint Presentation</vt:lpstr>
      <vt:lpstr>¿Para cuánto tiempo fuiste?</vt:lpstr>
      <vt:lpstr>¿Cuándo fuiste?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Bray</dc:creator>
  <cp:lastModifiedBy>Ashley Baxter</cp:lastModifiedBy>
  <cp:revision>83</cp:revision>
  <dcterms:created xsi:type="dcterms:W3CDTF">2018-10-09T08:13:03Z</dcterms:created>
  <dcterms:modified xsi:type="dcterms:W3CDTF">2020-06-11T13:53:53Z</dcterms:modified>
</cp:coreProperties>
</file>