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352" r:id="rId3"/>
    <p:sldId id="353" r:id="rId4"/>
    <p:sldId id="343" r:id="rId5"/>
    <p:sldId id="344" r:id="rId6"/>
    <p:sldId id="358" r:id="rId7"/>
    <p:sldId id="356" r:id="rId8"/>
    <p:sldId id="359" r:id="rId9"/>
    <p:sldId id="345" r:id="rId10"/>
    <p:sldId id="346" r:id="rId11"/>
    <p:sldId id="296" r:id="rId12"/>
    <p:sldId id="347" r:id="rId13"/>
    <p:sldId id="348" r:id="rId14"/>
    <p:sldId id="35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Baxter" initials="CB" lastIdx="2" clrIdx="0">
    <p:extLst>
      <p:ext uri="{19B8F6BF-5375-455C-9EA6-DF929625EA0E}">
        <p15:presenceInfo xmlns:p15="http://schemas.microsoft.com/office/powerpoint/2012/main" userId="S-1-5-21-1088892031-4059999884-1739656150-717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46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0T12:35:16.95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1B7D7-4582-4E94-9E76-D2B1562F73E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B327-BE57-4FE2-AB4E-8F14A2DDB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662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err="1"/>
              <a:t>Lower</a:t>
            </a:r>
            <a:r>
              <a:rPr lang="es-ES" baseline="0"/>
              <a:t> </a:t>
            </a:r>
            <a:r>
              <a:rPr lang="es-ES" baseline="0" err="1"/>
              <a:t>ability</a:t>
            </a:r>
            <a:r>
              <a:rPr lang="es-ES" baseline="0"/>
              <a:t> gap </a:t>
            </a:r>
            <a:r>
              <a:rPr lang="es-ES" baseline="0" err="1"/>
              <a:t>fill</a:t>
            </a:r>
            <a:r>
              <a:rPr lang="es-ES" baseline="0"/>
              <a:t>. 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84B96-D1F6-46FC-A6C1-69179245C41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660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A477D1-C46C-419C-8C8E-CC4B19E12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176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8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09C2-0FC0-4148-85B6-CFF417E10A8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4286-FD2C-4053-A4EA-F38680D7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5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09C2-0FC0-4148-85B6-CFF417E10A8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4286-FD2C-4053-A4EA-F38680D7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53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09C2-0FC0-4148-85B6-CFF417E10A8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4286-FD2C-4053-A4EA-F38680D7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697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440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3280-B03A-4DD1-8459-72604797641F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A66F-6860-4D05-909F-80477F52A5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456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3280-B03A-4DD1-8459-72604797641F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A66F-6860-4D05-909F-80477F52A5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108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3280-B03A-4DD1-8459-72604797641F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A66F-6860-4D05-909F-80477F52A5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768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3280-B03A-4DD1-8459-72604797641F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A66F-6860-4D05-909F-80477F52A5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23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3280-B03A-4DD1-8459-72604797641F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A66F-6860-4D05-909F-80477F52A5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312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3280-B03A-4DD1-8459-72604797641F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A66F-6860-4D05-909F-80477F52A5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894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3280-B03A-4DD1-8459-72604797641F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A66F-6860-4D05-909F-80477F52A5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76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09C2-0FC0-4148-85B6-CFF417E10A8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4286-FD2C-4053-A4EA-F38680D7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202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3280-B03A-4DD1-8459-72604797641F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A66F-6860-4D05-909F-80477F52A5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134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3280-B03A-4DD1-8459-72604797641F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A66F-6860-4D05-909F-80477F52A5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618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3280-B03A-4DD1-8459-72604797641F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A66F-6860-4D05-909F-80477F52A5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32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09C2-0FC0-4148-85B6-CFF417E10A8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4286-FD2C-4053-A4EA-F38680D7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4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09C2-0FC0-4148-85B6-CFF417E10A8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4286-FD2C-4053-A4EA-F38680D7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50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09C2-0FC0-4148-85B6-CFF417E10A8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4286-FD2C-4053-A4EA-F38680D7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03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09C2-0FC0-4148-85B6-CFF417E10A8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4286-FD2C-4053-A4EA-F38680D7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75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09C2-0FC0-4148-85B6-CFF417E10A8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4286-FD2C-4053-A4EA-F38680D7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6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09C2-0FC0-4148-85B6-CFF417E10A8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4286-FD2C-4053-A4EA-F38680D7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21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09C2-0FC0-4148-85B6-CFF417E10A8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4286-FD2C-4053-A4EA-F38680D7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25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A09C2-0FC0-4148-85B6-CFF417E10A8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C4286-FD2C-4053-A4EA-F38680D7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08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980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93280-B03A-4DD1-8459-72604797641F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EA66F-6860-4D05-909F-80477F52A5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97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75B6A-36DB-4B4D-9DD4-8436355E5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064" y="1094138"/>
            <a:ext cx="5181600" cy="1166779"/>
          </a:xfrm>
        </p:spPr>
        <p:txBody>
          <a:bodyPr>
            <a:normAutofit/>
          </a:bodyPr>
          <a:lstStyle/>
          <a:p>
            <a:r>
              <a:rPr lang="en-GB" sz="2800" dirty="0"/>
              <a:t>A comer</a:t>
            </a:r>
            <a:br>
              <a:rPr lang="en-GB" sz="2800" dirty="0"/>
            </a:br>
            <a:r>
              <a:rPr lang="en-GB" sz="2800" dirty="0"/>
              <a:t>Talking about what food you like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47B77-7A3D-4A7F-8EF8-E921CF0D2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894" y="435747"/>
            <a:ext cx="4985770" cy="976493"/>
          </a:xfrm>
        </p:spPr>
        <p:txBody>
          <a:bodyPr>
            <a:normAutofit fontScale="92500"/>
          </a:bodyPr>
          <a:lstStyle/>
          <a:p>
            <a:r>
              <a:rPr lang="en-GB" sz="5400" dirty="0"/>
              <a:t>Module 3 Revision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F46F715-71A9-48EA-B7F9-8F021CD11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4" y="2426231"/>
            <a:ext cx="4467610" cy="403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4F41BD5-DA55-425A-B76F-D91F7992D79E}"/>
              </a:ext>
            </a:extLst>
          </p:cNvPr>
          <p:cNvSpPr/>
          <p:nvPr/>
        </p:nvSpPr>
        <p:spPr>
          <a:xfrm>
            <a:off x="5638800" y="822960"/>
            <a:ext cx="6421120" cy="4267200"/>
          </a:xfrm>
          <a:prstGeom prst="wedgeRoundRectCallout">
            <a:avLst>
              <a:gd name="adj1" fmla="val -81610"/>
              <a:gd name="adj2" fmla="val 3805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  <a:p>
            <a:pPr algn="ctr">
              <a:defRPr/>
            </a:pP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13 slides to follow. The slides are there to help you revise the key vocabulary and grammar you have learnt this academic year.</a:t>
            </a: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the </a:t>
            </a:r>
            <a:r>
              <a:rPr lang="en-GB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page on slide 2. This is a summary of all the key topics we have covered in this module. You can use this as a check list as you move through the slides.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slides, test yourself, check the answers and then  make independent study notes. </a:t>
            </a: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13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knowledge organiser which you can refer to for support.</a:t>
            </a:r>
          </a:p>
          <a:p>
            <a:pPr marL="342900" indent="-342900" algn="ctr">
              <a:buAutoNum type="arabicPeriod"/>
              <a:defRPr/>
            </a:pP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80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EDF7B-8602-4B9E-B52D-87A4182C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0" y="274638"/>
            <a:ext cx="8432800" cy="77809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u="sng" dirty="0">
                <a:uFill>
                  <a:solidFill>
                    <a:srgbClr val="FF0000"/>
                  </a:solidFill>
                </a:uFill>
              </a:rPr>
              <a:t>Revision of the Near Future Tense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959655-CB54-4719-9E5E-1BDB94237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67771"/>
              </p:ext>
            </p:extLst>
          </p:nvPr>
        </p:nvGraphicFramePr>
        <p:xfrm>
          <a:off x="335359" y="1268760"/>
          <a:ext cx="4907890" cy="5242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945">
                  <a:extLst>
                    <a:ext uri="{9D8B030D-6E8A-4147-A177-3AD203B41FA5}">
                      <a16:colId xmlns:a16="http://schemas.microsoft.com/office/drawing/2014/main" val="2041605464"/>
                    </a:ext>
                  </a:extLst>
                </a:gridCol>
                <a:gridCol w="2453945">
                  <a:extLst>
                    <a:ext uri="{9D8B030D-6E8A-4147-A177-3AD203B41FA5}">
                      <a16:colId xmlns:a16="http://schemas.microsoft.com/office/drawing/2014/main" val="1874922998"/>
                    </a:ext>
                  </a:extLst>
                </a:gridCol>
              </a:tblGrid>
              <a:tr h="52425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/>
                        <a:t>Español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English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650287"/>
                  </a:ext>
                </a:extLst>
              </a:tr>
              <a:tr h="52425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>
                          <a:solidFill>
                            <a:srgbClr val="FF0000"/>
                          </a:solidFill>
                        </a:rPr>
                        <a:t>Voy a comer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I am going to eat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324936"/>
                  </a:ext>
                </a:extLst>
              </a:tr>
              <a:tr h="52425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>
                          <a:solidFill>
                            <a:srgbClr val="FF0000"/>
                          </a:solidFill>
                        </a:rPr>
                        <a:t>Vamos a comer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We are going to eat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12861"/>
                  </a:ext>
                </a:extLst>
              </a:tr>
              <a:tr h="52425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>
                          <a:solidFill>
                            <a:srgbClr val="FF0000"/>
                          </a:solidFill>
                        </a:rPr>
                        <a:t>Va a comer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He is going to eat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34565"/>
                  </a:ext>
                </a:extLst>
              </a:tr>
              <a:tr h="52425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>
                          <a:solidFill>
                            <a:srgbClr val="FF0000"/>
                          </a:solidFill>
                        </a:rPr>
                        <a:t>Voy a beber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I am going to drink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336115"/>
                  </a:ext>
                </a:extLst>
              </a:tr>
              <a:tr h="52425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>
                          <a:solidFill>
                            <a:srgbClr val="FF0000"/>
                          </a:solidFill>
                        </a:rPr>
                        <a:t>Vamos a beber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We are going to drink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637993"/>
                  </a:ext>
                </a:extLst>
              </a:tr>
              <a:tr h="52425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>
                          <a:solidFill>
                            <a:srgbClr val="FF0000"/>
                          </a:solidFill>
                        </a:rPr>
                        <a:t>Va a beber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She is going to drink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401851"/>
                  </a:ext>
                </a:extLst>
              </a:tr>
              <a:tr h="52425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>
                          <a:solidFill>
                            <a:srgbClr val="FF0000"/>
                          </a:solidFill>
                        </a:rPr>
                        <a:t>Voy a probar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I am going to try (food)*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010180"/>
                  </a:ext>
                </a:extLst>
              </a:tr>
              <a:tr h="52425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>
                          <a:solidFill>
                            <a:srgbClr val="FF0000"/>
                          </a:solidFill>
                        </a:rPr>
                        <a:t>Vamos a probar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We are going to try (food)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274536"/>
                  </a:ext>
                </a:extLst>
              </a:tr>
              <a:tr h="52425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>
                          <a:solidFill>
                            <a:srgbClr val="FF0000"/>
                          </a:solidFill>
                        </a:rPr>
                        <a:t>Va a probar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He are going to try (food)*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933007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713EC5-4A2C-4070-9B70-CD01BA89A545}"/>
              </a:ext>
            </a:extLst>
          </p:cNvPr>
          <p:cNvSpPr/>
          <p:nvPr/>
        </p:nvSpPr>
        <p:spPr>
          <a:xfrm>
            <a:off x="5404060" y="5949280"/>
            <a:ext cx="6452580" cy="77044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Genius Task: </a:t>
            </a:r>
          </a:p>
          <a:p>
            <a:pPr algn="ctr"/>
            <a:r>
              <a:rPr lang="en-GB" sz="2000" b="1" dirty="0"/>
              <a:t>Can you complete the verb ‘</a:t>
            </a:r>
            <a:r>
              <a:rPr lang="en-GB" sz="2000" b="1" dirty="0" err="1"/>
              <a:t>probar</a:t>
            </a:r>
            <a:r>
              <a:rPr lang="en-GB" sz="2000" b="1" dirty="0"/>
              <a:t> – to try’.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58E104-4B0C-4F84-B8C8-7F1AB84F17C9}"/>
              </a:ext>
            </a:extLst>
          </p:cNvPr>
          <p:cNvSpPr txBox="1"/>
          <p:nvPr/>
        </p:nvSpPr>
        <p:spPr>
          <a:xfrm>
            <a:off x="5404060" y="1196752"/>
            <a:ext cx="64525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uFill>
                  <a:solidFill>
                    <a:srgbClr val="FF0000"/>
                  </a:solidFill>
                </a:uFill>
              </a:rPr>
              <a:t>Future tense:</a:t>
            </a:r>
          </a:p>
          <a:p>
            <a:r>
              <a:rPr lang="en-GB" sz="2400" dirty="0"/>
              <a:t>Complete the grid below, then conjugate the verbs to the left.</a:t>
            </a:r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4861BD-8913-4C1E-841F-736750EDA415}"/>
              </a:ext>
            </a:extLst>
          </p:cNvPr>
          <p:cNvSpPr/>
          <p:nvPr/>
        </p:nvSpPr>
        <p:spPr>
          <a:xfrm>
            <a:off x="461359" y="1836591"/>
            <a:ext cx="2102024" cy="373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3807C99-E65C-4C66-A977-40E36EC1EC21}"/>
              </a:ext>
            </a:extLst>
          </p:cNvPr>
          <p:cNvGraphicFramePr>
            <a:graphicFrameLocks noGrp="1"/>
          </p:cNvGraphicFramePr>
          <p:nvPr/>
        </p:nvGraphicFramePr>
        <p:xfrm>
          <a:off x="5404060" y="2564895"/>
          <a:ext cx="2734370" cy="3103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370">
                  <a:extLst>
                    <a:ext uri="{9D8B030D-6E8A-4147-A177-3AD203B41FA5}">
                      <a16:colId xmlns:a16="http://schemas.microsoft.com/office/drawing/2014/main" val="771815209"/>
                    </a:ext>
                  </a:extLst>
                </a:gridCol>
              </a:tblGrid>
              <a:tr h="443321">
                <a:tc>
                  <a:txBody>
                    <a:bodyPr/>
                    <a:lstStyle/>
                    <a:p>
                      <a:pPr algn="ctr"/>
                      <a:r>
                        <a:rPr lang="en-GB" sz="2000" u="none" baseline="0" dirty="0">
                          <a:solidFill>
                            <a:srgbClr val="00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</a:rPr>
                        <a:t>Conjugation of ‘</a:t>
                      </a:r>
                      <a:r>
                        <a:rPr lang="en-GB" sz="2000" u="none" baseline="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</a:rPr>
                        <a:t>ir</a:t>
                      </a:r>
                      <a:r>
                        <a:rPr lang="en-GB" sz="2000" u="none" baseline="0" dirty="0">
                          <a:solidFill>
                            <a:srgbClr val="00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</a:rPr>
                        <a:t>’</a:t>
                      </a:r>
                      <a:endParaRPr lang="en-GB" sz="2000" u="sng" baseline="0" dirty="0">
                        <a:solidFill>
                          <a:srgbClr val="000000"/>
                        </a:solidFill>
                        <a:uFill>
                          <a:solidFill>
                            <a:srgbClr val="FF0000"/>
                          </a:solidFill>
                        </a:u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286730"/>
                  </a:ext>
                </a:extLst>
              </a:tr>
              <a:tr h="443321"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>
                          <a:solidFill>
                            <a:srgbClr val="000000"/>
                          </a:solidFill>
                        </a:rPr>
                        <a:t>voy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441480"/>
                  </a:ext>
                </a:extLst>
              </a:tr>
              <a:tr h="443321"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>
                          <a:solidFill>
                            <a:srgbClr val="000000"/>
                          </a:solidFill>
                        </a:rPr>
                        <a:t>vas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584898"/>
                  </a:ext>
                </a:extLst>
              </a:tr>
              <a:tr h="443321"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>
                          <a:solidFill>
                            <a:srgbClr val="000000"/>
                          </a:solidFill>
                        </a:rPr>
                        <a:t>va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90512"/>
                  </a:ext>
                </a:extLst>
              </a:tr>
              <a:tr h="443321"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>
                          <a:solidFill>
                            <a:srgbClr val="000000"/>
                          </a:solidFill>
                        </a:rPr>
                        <a:t>vamos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331441"/>
                  </a:ext>
                </a:extLst>
              </a:tr>
              <a:tr h="443321"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>
                          <a:solidFill>
                            <a:srgbClr val="000000"/>
                          </a:solidFill>
                        </a:rPr>
                        <a:t>vais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531254"/>
                  </a:ext>
                </a:extLst>
              </a:tr>
              <a:tr h="443321"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>
                          <a:solidFill>
                            <a:srgbClr val="000000"/>
                          </a:solidFill>
                        </a:rPr>
                        <a:t>van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092019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F1E2B823-7DB2-4F38-86DC-B9BFD239521D}"/>
              </a:ext>
            </a:extLst>
          </p:cNvPr>
          <p:cNvSpPr/>
          <p:nvPr/>
        </p:nvSpPr>
        <p:spPr>
          <a:xfrm>
            <a:off x="5936257" y="3048958"/>
            <a:ext cx="1669976" cy="2540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ction Button: Help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127511B-F614-409E-84AB-D407D4D8237A}"/>
              </a:ext>
            </a:extLst>
          </p:cNvPr>
          <p:cNvSpPr/>
          <p:nvPr/>
        </p:nvSpPr>
        <p:spPr>
          <a:xfrm>
            <a:off x="9363633" y="3216518"/>
            <a:ext cx="1800000" cy="1800000"/>
          </a:xfrm>
          <a:prstGeom prst="actionButtonHel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lus Sign 3">
            <a:extLst>
              <a:ext uri="{FF2B5EF4-FFF2-40B4-BE49-F238E27FC236}">
                <a16:creationId xmlns:a16="http://schemas.microsoft.com/office/drawing/2014/main" id="{81AA08CE-2CCC-420F-8364-60AFA8485B63}"/>
              </a:ext>
            </a:extLst>
          </p:cNvPr>
          <p:cNvSpPr/>
          <p:nvPr/>
        </p:nvSpPr>
        <p:spPr>
          <a:xfrm>
            <a:off x="8290284" y="3651885"/>
            <a:ext cx="914400" cy="914400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AA80707-2AE1-4D8F-B5BA-E97A30E4D527}"/>
              </a:ext>
            </a:extLst>
          </p:cNvPr>
          <p:cNvSpPr/>
          <p:nvPr/>
        </p:nvSpPr>
        <p:spPr>
          <a:xfrm>
            <a:off x="9204685" y="2780919"/>
            <a:ext cx="2651956" cy="2671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a + INF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55C37A-3050-4310-8DAA-34736968206F}"/>
              </a:ext>
            </a:extLst>
          </p:cNvPr>
          <p:cNvSpPr/>
          <p:nvPr/>
        </p:nvSpPr>
        <p:spPr>
          <a:xfrm>
            <a:off x="461359" y="2390780"/>
            <a:ext cx="2102024" cy="373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FE263F-785E-4A91-BDD6-388128BB3472}"/>
              </a:ext>
            </a:extLst>
          </p:cNvPr>
          <p:cNvSpPr/>
          <p:nvPr/>
        </p:nvSpPr>
        <p:spPr>
          <a:xfrm>
            <a:off x="422777" y="2955257"/>
            <a:ext cx="2102024" cy="373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017452-C923-43E5-A8A4-DCC342DF74AA}"/>
              </a:ext>
            </a:extLst>
          </p:cNvPr>
          <p:cNvSpPr/>
          <p:nvPr/>
        </p:nvSpPr>
        <p:spPr>
          <a:xfrm>
            <a:off x="422777" y="3423363"/>
            <a:ext cx="2102024" cy="373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F4F8BE-082E-48F0-9259-8CB75AEA0E3D}"/>
              </a:ext>
            </a:extLst>
          </p:cNvPr>
          <p:cNvSpPr/>
          <p:nvPr/>
        </p:nvSpPr>
        <p:spPr>
          <a:xfrm>
            <a:off x="566404" y="3977552"/>
            <a:ext cx="2102024" cy="373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3C36F4-A708-4F42-A128-360C7D1EF9C9}"/>
              </a:ext>
            </a:extLst>
          </p:cNvPr>
          <p:cNvSpPr/>
          <p:nvPr/>
        </p:nvSpPr>
        <p:spPr>
          <a:xfrm>
            <a:off x="566404" y="4510734"/>
            <a:ext cx="2102024" cy="373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CFB2C2-75F8-4628-8654-F9AFFC0A4E4B}"/>
              </a:ext>
            </a:extLst>
          </p:cNvPr>
          <p:cNvSpPr/>
          <p:nvPr/>
        </p:nvSpPr>
        <p:spPr>
          <a:xfrm>
            <a:off x="566404" y="5043916"/>
            <a:ext cx="2102024" cy="373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145168-44D9-4B40-A744-F095BE344F70}"/>
              </a:ext>
            </a:extLst>
          </p:cNvPr>
          <p:cNvSpPr/>
          <p:nvPr/>
        </p:nvSpPr>
        <p:spPr>
          <a:xfrm>
            <a:off x="566404" y="5577098"/>
            <a:ext cx="2102024" cy="373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6DA872F-91DC-42E1-AEEC-6FE47D5C6070}"/>
              </a:ext>
            </a:extLst>
          </p:cNvPr>
          <p:cNvSpPr/>
          <p:nvPr/>
        </p:nvSpPr>
        <p:spPr>
          <a:xfrm>
            <a:off x="609600" y="6243269"/>
            <a:ext cx="2102024" cy="373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B7B2BB2D-F20B-434E-A371-B03F57BABC2C}"/>
              </a:ext>
            </a:extLst>
          </p:cNvPr>
          <p:cNvSpPr txBox="1"/>
          <p:nvPr/>
        </p:nvSpPr>
        <p:spPr>
          <a:xfrm>
            <a:off x="461359" y="308275"/>
            <a:ext cx="161128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highlight>
                  <a:srgbClr val="FFFF00"/>
                </a:highlight>
              </a:rPr>
              <a:t>TASK 8</a:t>
            </a:r>
          </a:p>
        </p:txBody>
      </p:sp>
    </p:spTree>
    <p:extLst>
      <p:ext uri="{BB962C8B-B14F-4D97-AF65-F5344CB8AC3E}">
        <p14:creationId xmlns:p14="http://schemas.microsoft.com/office/powerpoint/2010/main" val="36883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9826" y="767580"/>
            <a:ext cx="9692598" cy="4771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/>
              <a:t>To use the future tense to say what I’m going to buy..</a:t>
            </a:r>
            <a:endParaRPr lang="en-GB" sz="1800" b="1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1428" y="123832"/>
            <a:ext cx="6224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¿Qué vamos a comprar?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ABFC396B-297F-4B44-B1F8-77C6C7AF1A8A}"/>
              </a:ext>
            </a:extLst>
          </p:cNvPr>
          <p:cNvSpPr txBox="1">
            <a:spLocks/>
          </p:cNvSpPr>
          <p:nvPr/>
        </p:nvSpPr>
        <p:spPr>
          <a:xfrm>
            <a:off x="191344" y="1314226"/>
            <a:ext cx="8424935" cy="5317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prior knowledge to help you match up the two halves!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9CDF718-7666-4D4D-A42F-CFD5B6B95682}"/>
              </a:ext>
            </a:extLst>
          </p:cNvPr>
          <p:cNvSpPr/>
          <p:nvPr/>
        </p:nvSpPr>
        <p:spPr>
          <a:xfrm>
            <a:off x="8453120" y="191581"/>
            <a:ext cx="3547535" cy="575999"/>
          </a:xfrm>
          <a:prstGeom prst="roundRect">
            <a:avLst/>
          </a:prstGeom>
          <a:solidFill>
            <a:srgbClr val="33CC3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EXT: Translate the sentences into English.</a:t>
            </a:r>
          </a:p>
        </p:txBody>
      </p:sp>
      <p:sp>
        <p:nvSpPr>
          <p:cNvPr id="44" name="Content Placeholder 11">
            <a:extLst>
              <a:ext uri="{FF2B5EF4-FFF2-40B4-BE49-F238E27FC236}">
                <a16:creationId xmlns:a16="http://schemas.microsoft.com/office/drawing/2014/main" id="{E337B565-50DC-471B-AFDF-36441C58C5B1}"/>
              </a:ext>
            </a:extLst>
          </p:cNvPr>
          <p:cNvSpPr txBox="1">
            <a:spLocks/>
          </p:cNvSpPr>
          <p:nvPr/>
        </p:nvSpPr>
        <p:spPr>
          <a:xfrm>
            <a:off x="4223792" y="2060846"/>
            <a:ext cx="4392487" cy="4601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vamos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al cine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vas a comer?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beber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bocadillo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al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restaurante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salir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con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amigos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beber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agua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voy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tomar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tapas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limonada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van a comer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DEEF9172-E25D-49A5-8EB5-51D7D8BE1D03}"/>
              </a:ext>
            </a:extLst>
          </p:cNvPr>
          <p:cNvSpPr txBox="1">
            <a:spLocks/>
          </p:cNvSpPr>
          <p:nvPr/>
        </p:nvSpPr>
        <p:spPr>
          <a:xfrm>
            <a:off x="191344" y="2060848"/>
            <a:ext cx="3813050" cy="4601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E5EB">
                    <a:lumMod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Voy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AE5EB">
                    <a:lumMod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AE5EB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E5EB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Qué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AE5EB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vas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EAE5EB">
                  <a:lumMod val="1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E5EB">
                    <a:lumMod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AE5EB">
                    <a:lumMod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E5EB">
                    <a:lumMod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beber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EAE5EB">
                  <a:lumMod val="1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AE5EB">
                    <a:lumMod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Van a comer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AE5EB">
                    <a:lumMod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 amiga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E5EB">
                    <a:lumMod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AE5EB">
                    <a:lumMod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padres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E5EB">
                    <a:lumMod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EAE5EB">
                  <a:lumMod val="1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E5EB">
                    <a:lumMod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EAE5EB">
                  <a:lumMod val="1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E5EB">
                    <a:lumMod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AE5EB">
                    <a:lumMod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E5EB">
                    <a:lumMod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hermanas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AE5EB">
                    <a:lumMod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y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E5EB">
                    <a:lumMod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EAE5EB">
                  <a:lumMod val="1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AE5EB">
                    <a:lumMod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¿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E5EB">
                    <a:lumMod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Qué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AE5EB">
                    <a:lumMod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EAE5EB">
                  <a:lumMod val="1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A108C3D-9C1A-48C3-9EEF-10726513A97E}"/>
              </a:ext>
            </a:extLst>
          </p:cNvPr>
          <p:cNvSpPr/>
          <p:nvPr/>
        </p:nvSpPr>
        <p:spPr>
          <a:xfrm>
            <a:off x="8795334" y="928688"/>
            <a:ext cx="3205322" cy="5733471"/>
          </a:xfrm>
          <a:prstGeom prst="roundRect">
            <a:avLst>
              <a:gd name="adj" fmla="val 5265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Genius task: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Complete these translations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 am going to have some tapas.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 are going to eat sandwiches.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They are going to drink some water.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My brother is going to eat a burger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1D439B-2B3C-4395-8CA9-35925FA0B8FA}"/>
              </a:ext>
            </a:extLst>
          </p:cNvPr>
          <p:cNvSpPr/>
          <p:nvPr/>
        </p:nvSpPr>
        <p:spPr>
          <a:xfrm>
            <a:off x="8904312" y="2209472"/>
            <a:ext cx="29896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Voy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tomar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tapas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A224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96D861B-5D36-4D2F-8083-366187C383F5}"/>
              </a:ext>
            </a:extLst>
          </p:cNvPr>
          <p:cNvSpPr/>
          <p:nvPr/>
        </p:nvSpPr>
        <p:spPr>
          <a:xfrm>
            <a:off x="8904312" y="3349441"/>
            <a:ext cx="29896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Vamos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comer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bocadillos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A224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1524256-9A0D-457B-B8B0-5CC043969C14}"/>
              </a:ext>
            </a:extLst>
          </p:cNvPr>
          <p:cNvSpPr/>
          <p:nvPr/>
        </p:nvSpPr>
        <p:spPr>
          <a:xfrm>
            <a:off x="8899498" y="4643844"/>
            <a:ext cx="29896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Van a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beber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agua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A224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772EB0-FE30-42D0-82A0-427B815198C8}"/>
              </a:ext>
            </a:extLst>
          </p:cNvPr>
          <p:cNvCxnSpPr>
            <a:cxnSpLocks/>
          </p:cNvCxnSpPr>
          <p:nvPr/>
        </p:nvCxnSpPr>
        <p:spPr>
          <a:xfrm>
            <a:off x="1692975" y="2390023"/>
            <a:ext cx="2590482" cy="26549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EBCF463-9F0D-4835-BC9C-5B1D183E4F28}"/>
              </a:ext>
            </a:extLst>
          </p:cNvPr>
          <p:cNvSpPr/>
          <p:nvPr/>
        </p:nvSpPr>
        <p:spPr>
          <a:xfrm>
            <a:off x="8899498" y="5743164"/>
            <a:ext cx="29896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hermano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comer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hamburguesa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A224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26" name="Picture 2" descr="Image result for sandwiches no background">
            <a:extLst>
              <a:ext uri="{FF2B5EF4-FFF2-40B4-BE49-F238E27FC236}">
                <a16:creationId xmlns:a16="http://schemas.microsoft.com/office/drawing/2014/main" id="{9B64EB77-FD0B-41AA-AC8A-FF2236F61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50" y="2238271"/>
            <a:ext cx="2032848" cy="181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00733F6-6678-4954-AC69-DAC409142260}"/>
              </a:ext>
            </a:extLst>
          </p:cNvPr>
          <p:cNvCxnSpPr>
            <a:cxnSpLocks/>
          </p:cNvCxnSpPr>
          <p:nvPr/>
        </p:nvCxnSpPr>
        <p:spPr>
          <a:xfrm>
            <a:off x="2391430" y="2840662"/>
            <a:ext cx="1892027" cy="4706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C9B4DF-0479-4A67-A13D-3B52517772F7}"/>
              </a:ext>
            </a:extLst>
          </p:cNvPr>
          <p:cNvCxnSpPr>
            <a:cxnSpLocks/>
          </p:cNvCxnSpPr>
          <p:nvPr/>
        </p:nvCxnSpPr>
        <p:spPr>
          <a:xfrm>
            <a:off x="2711624" y="3284984"/>
            <a:ext cx="1557518" cy="26174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7514FE-1150-42F0-9A8D-149C419A9302}"/>
              </a:ext>
            </a:extLst>
          </p:cNvPr>
          <p:cNvCxnSpPr>
            <a:cxnSpLocks/>
          </p:cNvCxnSpPr>
          <p:nvPr/>
        </p:nvCxnSpPr>
        <p:spPr>
          <a:xfrm>
            <a:off x="2919878" y="3704988"/>
            <a:ext cx="1421272" cy="420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9CFDA67-93E6-40A7-BD21-58C84A3B96E6}"/>
              </a:ext>
            </a:extLst>
          </p:cNvPr>
          <p:cNvCxnSpPr>
            <a:cxnSpLocks/>
          </p:cNvCxnSpPr>
          <p:nvPr/>
        </p:nvCxnSpPr>
        <p:spPr>
          <a:xfrm>
            <a:off x="2391429" y="4187453"/>
            <a:ext cx="186471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9D6526C-263E-47BB-9889-BEF4C7ABB8D7}"/>
              </a:ext>
            </a:extLst>
          </p:cNvPr>
          <p:cNvCxnSpPr>
            <a:cxnSpLocks/>
          </p:cNvCxnSpPr>
          <p:nvPr/>
        </p:nvCxnSpPr>
        <p:spPr>
          <a:xfrm>
            <a:off x="2584485" y="4593729"/>
            <a:ext cx="1740103" cy="17864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2C18F3-551C-4BF3-9868-47636BCE2B3A}"/>
              </a:ext>
            </a:extLst>
          </p:cNvPr>
          <p:cNvCxnSpPr>
            <a:cxnSpLocks/>
          </p:cNvCxnSpPr>
          <p:nvPr/>
        </p:nvCxnSpPr>
        <p:spPr>
          <a:xfrm flipV="1">
            <a:off x="1445416" y="4667421"/>
            <a:ext cx="2838041" cy="3775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C901193-10AB-4119-A701-95C941891CC0}"/>
              </a:ext>
            </a:extLst>
          </p:cNvPr>
          <p:cNvCxnSpPr>
            <a:cxnSpLocks/>
          </p:cNvCxnSpPr>
          <p:nvPr/>
        </p:nvCxnSpPr>
        <p:spPr>
          <a:xfrm>
            <a:off x="1243760" y="5438687"/>
            <a:ext cx="3097390" cy="385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A727613-199E-462A-B928-80DB311AD756}"/>
              </a:ext>
            </a:extLst>
          </p:cNvPr>
          <p:cNvCxnSpPr>
            <a:cxnSpLocks/>
          </p:cNvCxnSpPr>
          <p:nvPr/>
        </p:nvCxnSpPr>
        <p:spPr>
          <a:xfrm flipV="1">
            <a:off x="3773286" y="2456471"/>
            <a:ext cx="510171" cy="34656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FF4C3BD-43B7-4DA0-869B-412CB701CD96}"/>
              </a:ext>
            </a:extLst>
          </p:cNvPr>
          <p:cNvCxnSpPr>
            <a:cxnSpLocks/>
          </p:cNvCxnSpPr>
          <p:nvPr/>
        </p:nvCxnSpPr>
        <p:spPr>
          <a:xfrm flipV="1">
            <a:off x="1762230" y="2888877"/>
            <a:ext cx="2666522" cy="343335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9">
            <a:extLst>
              <a:ext uri="{FF2B5EF4-FFF2-40B4-BE49-F238E27FC236}">
                <a16:creationId xmlns:a16="http://schemas.microsoft.com/office/drawing/2014/main" id="{5CA45AF4-7D3C-41D8-8580-A5C03B237159}"/>
              </a:ext>
            </a:extLst>
          </p:cNvPr>
          <p:cNvSpPr txBox="1"/>
          <p:nvPr/>
        </p:nvSpPr>
        <p:spPr>
          <a:xfrm>
            <a:off x="523039" y="115381"/>
            <a:ext cx="161128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highlight>
                  <a:srgbClr val="FFFF00"/>
                </a:highlight>
              </a:rPr>
              <a:t>TASK 9</a:t>
            </a:r>
          </a:p>
        </p:txBody>
      </p:sp>
    </p:spTree>
    <p:extLst>
      <p:ext uri="{BB962C8B-B14F-4D97-AF65-F5344CB8AC3E}">
        <p14:creationId xmlns:p14="http://schemas.microsoft.com/office/powerpoint/2010/main" val="199171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36D5AC-4CA7-40D2-A3D8-75778C7C7ACD}"/>
              </a:ext>
            </a:extLst>
          </p:cNvPr>
          <p:cNvSpPr/>
          <p:nvPr/>
        </p:nvSpPr>
        <p:spPr>
          <a:xfrm>
            <a:off x="1178560" y="260649"/>
            <a:ext cx="10678079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¡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Vamos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celebrar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una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fiesta Mexicana!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Día: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sábado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26 de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enero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Hora: a las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ocho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Lugar: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casa de Daniel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¡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Vamos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comer y 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bailar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! ¡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superdivertida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Por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favor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trae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limonada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guacamole, nachos y quesadillas o fajitas.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DF46C-FBB5-4BA0-98A8-89543033AD64}"/>
              </a:ext>
            </a:extLst>
          </p:cNvPr>
          <p:cNvSpPr txBox="1"/>
          <p:nvPr/>
        </p:nvSpPr>
        <p:spPr>
          <a:xfrm>
            <a:off x="335360" y="4293096"/>
            <a:ext cx="11521280" cy="23042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fiesta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tener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lugar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el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seis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 mayo.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fiesta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comenzar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las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ocho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A224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fiesta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tener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lugar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casa de David.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aburrida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A224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invitados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van a comer y 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bailar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3DECA9-42FB-4008-9019-9CA56969563D}"/>
              </a:ext>
            </a:extLst>
          </p:cNvPr>
          <p:cNvSpPr txBox="1"/>
          <p:nvPr/>
        </p:nvSpPr>
        <p:spPr>
          <a:xfrm>
            <a:off x="1784259" y="4581128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falso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B465B-2B8E-4AD5-A0C8-E92596199DCC}"/>
              </a:ext>
            </a:extLst>
          </p:cNvPr>
          <p:cNvSpPr txBox="1"/>
          <p:nvPr/>
        </p:nvSpPr>
        <p:spPr>
          <a:xfrm>
            <a:off x="704139" y="5302949"/>
            <a:ext cx="2529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verdadero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601A71-0FE9-4A70-A83F-90C3799F9AE3}"/>
              </a:ext>
            </a:extLst>
          </p:cNvPr>
          <p:cNvSpPr txBox="1"/>
          <p:nvPr/>
        </p:nvSpPr>
        <p:spPr>
          <a:xfrm>
            <a:off x="2283863" y="6198857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falso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B1D7BB-EB94-4711-9C0A-C121D59B7B7A}"/>
              </a:ext>
            </a:extLst>
          </p:cNvPr>
          <p:cNvSpPr txBox="1"/>
          <p:nvPr/>
        </p:nvSpPr>
        <p:spPr>
          <a:xfrm>
            <a:off x="9144000" y="4474857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falso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034096-E80B-4792-AE0E-489E08557F10}"/>
              </a:ext>
            </a:extLst>
          </p:cNvPr>
          <p:cNvSpPr txBox="1"/>
          <p:nvPr/>
        </p:nvSpPr>
        <p:spPr>
          <a:xfrm>
            <a:off x="6280389" y="5835581"/>
            <a:ext cx="2529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verdadero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3BB30B9B-146C-44B4-96B9-9CFA12E1BF41}"/>
              </a:ext>
            </a:extLst>
          </p:cNvPr>
          <p:cNvSpPr txBox="1"/>
          <p:nvPr/>
        </p:nvSpPr>
        <p:spPr>
          <a:xfrm>
            <a:off x="357788" y="385500"/>
            <a:ext cx="161128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highlight>
                  <a:srgbClr val="FFFF00"/>
                </a:highlight>
              </a:rPr>
              <a:t>TASK 10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D843AF-2435-4748-9065-6FCF16F03148}"/>
              </a:ext>
            </a:extLst>
          </p:cNvPr>
          <p:cNvSpPr txBox="1"/>
          <p:nvPr/>
        </p:nvSpPr>
        <p:spPr>
          <a:xfrm>
            <a:off x="471580" y="3831296"/>
            <a:ext cx="60553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Are the statements true or false?</a:t>
            </a:r>
          </a:p>
        </p:txBody>
      </p:sp>
    </p:spTree>
    <p:extLst>
      <p:ext uri="{BB962C8B-B14F-4D97-AF65-F5344CB8AC3E}">
        <p14:creationId xmlns:p14="http://schemas.microsoft.com/office/powerpoint/2010/main" val="225623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4893" y="47193"/>
            <a:ext cx="8700653" cy="273090"/>
          </a:xfrm>
        </p:spPr>
        <p:txBody>
          <a:bodyPr numCol="1">
            <a:noAutofit/>
          </a:bodyPr>
          <a:lstStyle/>
          <a:p>
            <a:r>
              <a:rPr lang="en-US" sz="1800" b="1" dirty="0"/>
              <a:t>Spanish	|	Year 8	|	</a:t>
            </a:r>
            <a:r>
              <a:rPr lang="es-ES" sz="1800" b="1" dirty="0"/>
              <a:t>Module 3: ¡A comer!       </a:t>
            </a:r>
            <a:r>
              <a:rPr lang="es-ES" sz="1800" b="1" dirty="0" err="1"/>
              <a:t>Vocabulary</a:t>
            </a:r>
            <a:endParaRPr lang="en-US" sz="1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81795" y="278704"/>
          <a:ext cx="2964858" cy="13306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09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624">
                <a:tc gridSpan="2">
                  <a:txBody>
                    <a:bodyPr/>
                    <a:lstStyle/>
                    <a:p>
                      <a:r>
                        <a:rPr lang="en-GB" sz="1000" dirty="0"/>
                        <a:t>1.¿Qué (no) </a:t>
                      </a:r>
                      <a:r>
                        <a:rPr lang="en-GB" sz="1000" dirty="0" err="1"/>
                        <a:t>te</a:t>
                      </a:r>
                      <a:r>
                        <a:rPr lang="en-GB" sz="1000" baseline="0" dirty="0"/>
                        <a:t> </a:t>
                      </a:r>
                      <a:r>
                        <a:rPr lang="en-GB" sz="1000" baseline="0" dirty="0" err="1"/>
                        <a:t>gusta</a:t>
                      </a:r>
                      <a:r>
                        <a:rPr lang="en-GB" sz="1000" baseline="0" dirty="0"/>
                        <a:t> comer/</a:t>
                      </a:r>
                      <a:r>
                        <a:rPr lang="en-GB" sz="1000" baseline="0" dirty="0" err="1"/>
                        <a:t>beber</a:t>
                      </a:r>
                      <a:endParaRPr lang="en-GB" sz="1000" dirty="0"/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73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Me</a:t>
                      </a:r>
                      <a:r>
                        <a:rPr lang="es-ES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gusta(n) mucho</a:t>
                      </a:r>
                      <a:endParaRPr lang="es-E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b="0" i="1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really like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1788637"/>
                  </a:ext>
                </a:extLst>
              </a:tr>
              <a:tr h="26334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Me</a:t>
                      </a:r>
                      <a:r>
                        <a:rPr lang="es-ES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encanta(n)</a:t>
                      </a:r>
                      <a:endParaRPr lang="es-E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love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1442073"/>
                  </a:ext>
                </a:extLst>
              </a:tr>
              <a:tr h="18473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No</a:t>
                      </a:r>
                      <a:r>
                        <a:rPr lang="en-GB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lang="en-GB" sz="1000" b="1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gusta</a:t>
                      </a:r>
                      <a:r>
                        <a:rPr lang="en-GB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(n) nada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really don’t</a:t>
                      </a:r>
                      <a:r>
                        <a:rPr lang="en-GB" sz="1000" b="0" i="1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like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0058564"/>
                  </a:ext>
                </a:extLst>
              </a:tr>
              <a:tr h="18473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Odio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0160158"/>
                  </a:ext>
                </a:extLst>
              </a:tr>
              <a:tr h="2544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Prefiero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GB" sz="1000" b="0" i="1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prefer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2819889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143001" y="278703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B7929CD-2125-4615-991C-81D857B0CF57}"/>
              </a:ext>
            </a:extLst>
          </p:cNvPr>
          <p:cNvGraphicFramePr>
            <a:graphicFrameLocks noGrp="1"/>
          </p:cNvGraphicFramePr>
          <p:nvPr/>
        </p:nvGraphicFramePr>
        <p:xfrm>
          <a:off x="7610443" y="3780618"/>
          <a:ext cx="3344159" cy="30212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6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115">
                <a:tc gridSpan="2">
                  <a:txBody>
                    <a:bodyPr/>
                    <a:lstStyle/>
                    <a:p>
                      <a:pPr algn="l"/>
                      <a:r>
                        <a:rPr lang="en-GB" altLang="en-GB" sz="1000" dirty="0"/>
                        <a:t>Adaptable sentences structures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345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1)</a:t>
                      </a:r>
                      <a:r>
                        <a:rPr lang="es-ES" sz="800" b="1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Desayuno cereales, tostadas y un yogur en la cocina con mi familia a las siete y cuarto. También bebo un café que me encanta</a:t>
                      </a:r>
                      <a:endParaRPr lang="es-E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i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.For breakfast I have cereal, toast and a yoghurt in the kitchen with my family at 7.15. Also I drink a coffee which I love</a:t>
                      </a: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432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Como en el </a:t>
                      </a:r>
                      <a:r>
                        <a:rPr lang="es-ES" sz="8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</a:t>
                      </a:r>
                      <a:r>
                        <a:rPr lang="es-E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medio día con mis amigos en la cafetería. Normalmente</a:t>
                      </a:r>
                      <a:r>
                        <a:rPr lang="es-ES" sz="8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como un bocadillo  de jamón y queso. Bebo agua porque es sano</a:t>
                      </a:r>
                      <a:endParaRPr lang="es-E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GB" sz="8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have lunch in school with my friends in the refectory. I normally eat a ham and cheese  sandwich. I drink </a:t>
                      </a:r>
                      <a:r>
                        <a:rPr lang="en-GB" sz="800" kern="140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</a:t>
                      </a:r>
                      <a:r>
                        <a:rPr lang="en-GB" sz="8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because it is </a:t>
                      </a:r>
                      <a:r>
                        <a:rPr lang="en-GB" sz="800" kern="140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heLTHY</a:t>
                      </a: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0946659"/>
                  </a:ext>
                </a:extLst>
              </a:tr>
              <a:tr h="30954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3)Ceno</a:t>
                      </a:r>
                      <a:r>
                        <a:rPr lang="es-ES" sz="800" b="1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en casa en el </a:t>
                      </a:r>
                      <a:r>
                        <a:rPr lang="es-ES" sz="800" b="1" kern="120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comedor.Ceno</a:t>
                      </a:r>
                      <a:r>
                        <a:rPr lang="es-ES" sz="800" b="1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pollo con ensalada y un postre de fruta</a:t>
                      </a:r>
                      <a:endParaRPr lang="es-E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GB" sz="800" i="1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I have dinner at home in the dining room. I have chicken with salad and fruit for dessert.</a:t>
                      </a:r>
                      <a:r>
                        <a:rPr lang="en-GB" sz="800" i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1788637"/>
                  </a:ext>
                </a:extLst>
              </a:tr>
              <a:tr h="309548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4.</a:t>
                      </a:r>
                      <a:r>
                        <a:rPr lang="es-ES" sz="800" b="1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Anoche comí y bebí</a:t>
                      </a:r>
                    </a:p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5. Mañana voy a comer y beber</a:t>
                      </a:r>
                      <a:endParaRPr lang="es-E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night I ate and I drank…</a:t>
                      </a:r>
                    </a:p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Tomorrow I am going to eat and drink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6546888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FD0521AB-8A9C-466E-9C48-4D7FEFB74746}"/>
              </a:ext>
            </a:extLst>
          </p:cNvPr>
          <p:cNvGraphicFramePr>
            <a:graphicFrameLocks noGrp="1"/>
          </p:cNvGraphicFramePr>
          <p:nvPr/>
        </p:nvGraphicFramePr>
        <p:xfrm>
          <a:off x="1281796" y="1622211"/>
          <a:ext cx="2964857" cy="24016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7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992">
                <a:tc gridSpan="2">
                  <a:txBody>
                    <a:bodyPr/>
                    <a:lstStyle/>
                    <a:p>
                      <a:r>
                        <a:rPr lang="es-ES" sz="1000" dirty="0"/>
                        <a:t>2. La</a:t>
                      </a:r>
                      <a:r>
                        <a:rPr lang="es-ES" sz="1000" baseline="0" dirty="0"/>
                        <a:t> comida/ la bebida</a:t>
                      </a:r>
                      <a:endParaRPr lang="es-ES" sz="1000" dirty="0"/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  el</a:t>
                      </a:r>
                      <a:r>
                        <a:rPr lang="es-ES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agua                  </a:t>
                      </a:r>
                      <a:r>
                        <a:rPr lang="es-ES" sz="1000" b="1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  <a:endParaRPr lang="es-E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es-ES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sopa    </a:t>
                      </a:r>
                      <a:r>
                        <a:rPr lang="es-ES" sz="1000" b="0" i="1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soup</a:t>
                      </a:r>
                      <a:endParaRPr lang="es-ES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16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ES" sz="9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arroz                            rice </a:t>
                      </a:r>
                      <a:endParaRPr lang="es-E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pan         bread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1788637"/>
                  </a:ext>
                </a:extLst>
              </a:tr>
              <a:tr h="1729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es-ES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carne                       </a:t>
                      </a:r>
                      <a:r>
                        <a:rPr lang="es-ES" sz="1000" b="1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meat</a:t>
                      </a:r>
                      <a:endParaRPr lang="es-E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ES" sz="1000" b="0" i="1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filete     </a:t>
                      </a:r>
                      <a:r>
                        <a:rPr lang="es-ES" sz="1000" b="0" i="1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steak</a:t>
                      </a:r>
                      <a:endParaRPr lang="es-ES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1442073"/>
                  </a:ext>
                </a:extLst>
              </a:tr>
              <a:tr h="1729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es-ES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caramelos           </a:t>
                      </a:r>
                      <a:r>
                        <a:rPr lang="es-ES" sz="1000" b="1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sweets</a:t>
                      </a:r>
                      <a:endParaRPr lang="es-E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es-ES" sz="1000" b="0" i="1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tortilla española </a:t>
                      </a:r>
                      <a:r>
                        <a:rPr lang="es-ES" sz="1000" b="0" i="1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spanish</a:t>
                      </a:r>
                      <a:r>
                        <a:rPr lang="es-ES" sz="1000" b="0" i="1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s-ES" sz="1000" b="0" i="1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omelette</a:t>
                      </a:r>
                      <a:endParaRPr lang="es-ES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0058564"/>
                  </a:ext>
                </a:extLst>
              </a:tr>
              <a:tr h="1729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fruta                       </a:t>
                      </a:r>
                      <a:r>
                        <a:rPr lang="es-E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fruit</a:t>
                      </a:r>
                      <a:endParaRPr lang="es-E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helado    </a:t>
                      </a:r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icecream</a:t>
                      </a:r>
                      <a:endParaRPr lang="es-ES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0160158"/>
                  </a:ext>
                </a:extLst>
              </a:tr>
              <a:tr h="1729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</a:t>
                      </a:r>
                      <a:r>
                        <a:rPr lang="es-ES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hamburguesas- </a:t>
                      </a:r>
                      <a:r>
                        <a:rPr lang="es-ES" sz="1000" b="1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burgers</a:t>
                      </a:r>
                      <a:endParaRPr lang="es-E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chocolate   </a:t>
                      </a:r>
                      <a:r>
                        <a:rPr lang="en-GB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chocolate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2819889"/>
                  </a:ext>
                </a:extLst>
              </a:tr>
              <a:tr h="1729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es-ES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huevos               </a:t>
                      </a:r>
                      <a:r>
                        <a:rPr lang="es-ES" sz="1000" b="1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eggs</a:t>
                      </a:r>
                      <a:endParaRPr lang="es-E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fresa/ de vainilla    </a:t>
                      </a:r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strawberry</a:t>
                      </a:r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vanilla</a:t>
                      </a:r>
                      <a:endParaRPr lang="es-ES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6949251"/>
                  </a:ext>
                </a:extLst>
              </a:tr>
              <a:tr h="21196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leche</a:t>
                      </a:r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milk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GB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tarta</a:t>
                      </a:r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queso</a:t>
                      </a:r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cheese cake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4718580"/>
                  </a:ext>
                </a:extLst>
              </a:tr>
              <a:tr h="1729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</a:t>
                      </a:r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marisco</a:t>
                      </a:r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seafood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coca cola coca cola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9976506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F9CB766-1B59-43E8-92DF-40DE142383BA}"/>
              </a:ext>
            </a:extLst>
          </p:cNvPr>
          <p:cNvGraphicFramePr>
            <a:graphicFrameLocks noGrp="1"/>
          </p:cNvGraphicFramePr>
          <p:nvPr/>
        </p:nvGraphicFramePr>
        <p:xfrm>
          <a:off x="7599834" y="312233"/>
          <a:ext cx="3310371" cy="34284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08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337">
                <a:tc gridSpan="2">
                  <a:txBody>
                    <a:bodyPr/>
                    <a:lstStyle/>
                    <a:p>
                      <a:r>
                        <a:rPr lang="en-GB" sz="1000" dirty="0"/>
                        <a:t>7. </a:t>
                      </a:r>
                      <a:r>
                        <a:rPr lang="en-GB" sz="1000" dirty="0" err="1"/>
                        <a:t>Una</a:t>
                      </a:r>
                      <a:r>
                        <a:rPr lang="en-GB" sz="1000" baseline="0" dirty="0"/>
                        <a:t> fiesta </a:t>
                      </a:r>
                      <a:r>
                        <a:rPr lang="en-GB" sz="1000" baseline="0" dirty="0" err="1"/>
                        <a:t>mexicana</a:t>
                      </a:r>
                      <a:endParaRPr lang="en-GB" sz="1000" dirty="0"/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26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vas a traer/comprar?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are you going to bring/ buy?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526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</a:t>
                      </a:r>
                      <a:r>
                        <a:rPr lang="en-GB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9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traer</a:t>
                      </a:r>
                      <a:r>
                        <a:rPr lang="en-GB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going to bring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4793729"/>
                  </a:ext>
                </a:extLst>
              </a:tr>
              <a:tr h="214526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quesadillas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toasted cheese tortillas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3320205"/>
                  </a:ext>
                </a:extLst>
              </a:tr>
              <a:tr h="214526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limonada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lemonade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0656419"/>
                  </a:ext>
                </a:extLst>
              </a:tr>
              <a:tr h="300202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 a comprar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</a:t>
                      </a:r>
                      <a:r>
                        <a:rPr lang="es-ES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going</a:t>
                      </a:r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s-ES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buy</a:t>
                      </a:r>
                      <a:endParaRPr lang="es-E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4206200"/>
                  </a:ext>
                </a:extLst>
              </a:tr>
              <a:tr h="214526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 lechuga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lettuce</a:t>
                      </a:r>
                      <a:endParaRPr lang="es-E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3636794"/>
                  </a:ext>
                </a:extLst>
              </a:tr>
              <a:tr h="27226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un pimiento verde/rojo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red/Green </a:t>
                      </a:r>
                      <a:r>
                        <a:rPr lang="es-ES" sz="9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pepper</a:t>
                      </a:r>
                      <a:endParaRPr lang="es-ES" sz="9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7346334"/>
                  </a:ext>
                </a:extLst>
              </a:tr>
              <a:tr h="214526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</a:t>
                      </a:r>
                      <a:r>
                        <a:rPr lang="en-GB" sz="9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aguacate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avocado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4770187"/>
                  </a:ext>
                </a:extLst>
              </a:tr>
              <a:tr h="214526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kilo de </a:t>
                      </a:r>
                      <a:r>
                        <a:rPr lang="en-GB" sz="9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tomates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kilo of tomatoes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950185"/>
                  </a:ext>
                </a:extLst>
              </a:tr>
              <a:tr h="214526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medio</a:t>
                      </a:r>
                      <a:r>
                        <a:rPr lang="en-GB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kilo de </a:t>
                      </a:r>
                      <a:r>
                        <a:rPr lang="en-GB" sz="9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queso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half a kilo of cheese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2606708"/>
                  </a:ext>
                </a:extLst>
              </a:tr>
              <a:tr h="214526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200 gramos de pollo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2oo </a:t>
                      </a:r>
                      <a:r>
                        <a:rPr lang="en-GB" sz="9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gms</a:t>
                      </a:r>
                      <a:r>
                        <a:rPr lang="en-GB" sz="900" b="0" i="1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chicken</a:t>
                      </a:r>
                      <a:endParaRPr lang="en-GB" sz="9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472784"/>
                  </a:ext>
                </a:extLst>
              </a:tr>
              <a:tr h="29491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paquete de tortillas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" sz="9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packet</a:t>
                      </a:r>
                      <a:r>
                        <a:rPr lang="es-ES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tortilla </a:t>
                      </a:r>
                      <a:r>
                        <a:rPr lang="es-ES" sz="9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wraps</a:t>
                      </a:r>
                      <a:endParaRPr lang="es-ES" sz="9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1788637"/>
                  </a:ext>
                </a:extLst>
              </a:tr>
              <a:tr h="27226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una botella de limonada</a:t>
                      </a:r>
                      <a:endParaRPr lang="es-E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900" b="0" i="1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bottle of lemonade</a:t>
                      </a:r>
                      <a:endParaRPr lang="en-GB" sz="9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1442073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8D83F3F9-9AC2-4069-88C7-EBEFB3CAE9BC}"/>
              </a:ext>
            </a:extLst>
          </p:cNvPr>
          <p:cNvGraphicFramePr>
            <a:graphicFrameLocks noGrp="1"/>
          </p:cNvGraphicFramePr>
          <p:nvPr/>
        </p:nvGraphicFramePr>
        <p:xfrm>
          <a:off x="4262542" y="5480389"/>
          <a:ext cx="3347900" cy="129518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52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/>
                        <a:t>6.Lo</a:t>
                      </a:r>
                      <a:r>
                        <a:rPr lang="es-ES" sz="1000" baseline="0" dirty="0"/>
                        <a:t> siento pero no entiendo        </a:t>
                      </a:r>
                      <a:r>
                        <a:rPr lang="es-ES" sz="1000" baseline="0" dirty="0" err="1"/>
                        <a:t>I’m</a:t>
                      </a:r>
                      <a:r>
                        <a:rPr lang="es-ES" sz="1000" baseline="0" dirty="0"/>
                        <a:t> </a:t>
                      </a:r>
                      <a:r>
                        <a:rPr lang="es-ES" sz="1000" baseline="0" dirty="0" err="1"/>
                        <a:t>sorry</a:t>
                      </a:r>
                      <a:r>
                        <a:rPr lang="es-ES" sz="1000" baseline="0" dirty="0"/>
                        <a:t> </a:t>
                      </a:r>
                      <a:r>
                        <a:rPr lang="es-ES" sz="1000" baseline="0" dirty="0" err="1"/>
                        <a:t>but</a:t>
                      </a:r>
                      <a:r>
                        <a:rPr lang="es-ES" sz="1000" baseline="0" dirty="0"/>
                        <a:t> I </a:t>
                      </a:r>
                      <a:r>
                        <a:rPr lang="es-ES" sz="1000" baseline="0" dirty="0" err="1"/>
                        <a:t>don’t</a:t>
                      </a:r>
                      <a:r>
                        <a:rPr lang="es-ES" sz="1000" baseline="0" dirty="0"/>
                        <a:t> </a:t>
                      </a:r>
                      <a:r>
                        <a:rPr lang="es-ES" sz="1000" baseline="0" dirty="0" err="1"/>
                        <a:t>understand</a:t>
                      </a:r>
                      <a:endParaRPr lang="es-ES" sz="10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aseline="0" dirty="0"/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223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</a:t>
                      </a:r>
                      <a:r>
                        <a:rPr lang="es-ES" sz="9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significa…?</a:t>
                      </a:r>
                      <a:endParaRPr lang="es-E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es-ES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9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does</a:t>
                      </a:r>
                      <a:r>
                        <a:rPr lang="es-ES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….mean?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43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¿Puedes</a:t>
                      </a:r>
                      <a:r>
                        <a:rPr lang="es-ES" sz="9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repetir?</a:t>
                      </a:r>
                      <a:endParaRPr lang="es-E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</a:t>
                      </a:r>
                      <a:r>
                        <a:rPr lang="es-ES" sz="900" b="0" i="1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900" b="0" i="1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es-ES" sz="900" b="0" i="1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900" b="0" i="1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repeat</a:t>
                      </a:r>
                      <a:r>
                        <a:rPr lang="es-ES" sz="900" b="0" i="1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900" b="0" i="1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es-ES" sz="900" b="0" i="1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s-ES" sz="9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1518962"/>
                  </a:ext>
                </a:extLst>
              </a:tr>
              <a:tr h="3530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¿Puedes hablar más despacio, por favor</a:t>
                      </a:r>
                      <a:endParaRPr lang="es-E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1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GB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en-GB" sz="900" b="0" i="1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you speak more slowly please</a:t>
                      </a:r>
                      <a:endParaRPr lang="en-GB" sz="9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8271223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5A48377F-93AB-40EB-9AE2-E57257CA758E}"/>
              </a:ext>
            </a:extLst>
          </p:cNvPr>
          <p:cNvGraphicFramePr>
            <a:graphicFrameLocks noGrp="1"/>
          </p:cNvGraphicFramePr>
          <p:nvPr/>
        </p:nvGraphicFramePr>
        <p:xfrm>
          <a:off x="1281796" y="3882421"/>
          <a:ext cx="2986051" cy="27736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16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840">
                <a:tc gridSpan="2">
                  <a:txBody>
                    <a:bodyPr/>
                    <a:lstStyle/>
                    <a:p>
                      <a:r>
                        <a:rPr lang="en-GB" sz="1000" dirty="0"/>
                        <a:t>3.En</a:t>
                      </a:r>
                      <a:r>
                        <a:rPr lang="en-GB" sz="1000" baseline="0" dirty="0"/>
                        <a:t> el </a:t>
                      </a:r>
                      <a:r>
                        <a:rPr lang="en-GB" sz="1000" baseline="0" dirty="0" err="1"/>
                        <a:t>restaurante</a:t>
                      </a:r>
                      <a:endParaRPr lang="en-GB" sz="1000" dirty="0"/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96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</a:t>
                      </a:r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Qué</a:t>
                      </a:r>
                      <a:r>
                        <a:rPr lang="en-GB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  <a:r>
                        <a:rPr lang="en-GB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b="1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tomar</a:t>
                      </a:r>
                      <a:r>
                        <a:rPr lang="en-GB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are you going to have?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96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</a:t>
                      </a:r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Qué</a:t>
                      </a:r>
                      <a:r>
                        <a:rPr lang="en-GB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van a </a:t>
                      </a:r>
                      <a:r>
                        <a:rPr lang="en-GB" sz="1000" b="1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tomar</a:t>
                      </a:r>
                      <a:r>
                        <a:rPr lang="en-GB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are you all going to have?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6081732"/>
                  </a:ext>
                </a:extLst>
              </a:tr>
              <a:tr h="17796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¿Y de </a:t>
                      </a:r>
                      <a:r>
                        <a:rPr lang="en-GB" sz="1000" b="1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segundo</a:t>
                      </a:r>
                      <a:r>
                        <a:rPr lang="en-GB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GB" sz="1000" b="0" i="1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main course?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1518962"/>
                  </a:ext>
                </a:extLst>
              </a:tr>
              <a:tr h="17796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¿Para</a:t>
                      </a:r>
                      <a:r>
                        <a:rPr lang="en-GB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beber</a:t>
                      </a:r>
                      <a:r>
                        <a:rPr lang="en-GB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drink?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8271223"/>
                  </a:ext>
                </a:extLst>
              </a:tr>
              <a:tr h="1779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¿Algo</a:t>
                      </a:r>
                      <a:r>
                        <a:rPr lang="es-ES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más?</a:t>
                      </a:r>
                      <a:endParaRPr lang="es-E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Anything</a:t>
                      </a:r>
                      <a:r>
                        <a:rPr lang="en-GB" sz="1000" b="0" i="1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else?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4094954"/>
                  </a:ext>
                </a:extLst>
              </a:tr>
              <a:tr h="17796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</a:t>
                      </a:r>
                      <a:r>
                        <a:rPr lang="en-GB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b="1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tomar</a:t>
                      </a:r>
                      <a:r>
                        <a:rPr lang="en-GB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I’ll have.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1788637"/>
                  </a:ext>
                </a:extLst>
              </a:tr>
              <a:tr h="2312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</a:t>
                      </a:r>
                      <a:r>
                        <a:rPr lang="en-GB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primer </a:t>
                      </a:r>
                      <a:r>
                        <a:rPr lang="en-GB" sz="1000" b="1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plato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starter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1442073"/>
                  </a:ext>
                </a:extLst>
              </a:tr>
              <a:tr h="1779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</a:t>
                      </a:r>
                      <a:r>
                        <a:rPr lang="es-ES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segundo plato</a:t>
                      </a:r>
                      <a:endParaRPr lang="es-E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</a:t>
                      </a:r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</a:t>
                      </a:r>
                      <a:endParaRPr lang="es-ES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0058564"/>
                  </a:ext>
                </a:extLst>
              </a:tr>
              <a:tr h="1779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</a:t>
                      </a:r>
                      <a:r>
                        <a:rPr lang="es-ES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postre</a:t>
                      </a:r>
                      <a:endParaRPr lang="es-E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n-GB" sz="1000" b="0" i="1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dessert</a:t>
                      </a:r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0160158"/>
                  </a:ext>
                </a:extLst>
              </a:tr>
              <a:tr h="1779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Tengo</a:t>
                      </a:r>
                      <a:r>
                        <a:rPr lang="es-ES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hambre</a:t>
                      </a:r>
                      <a:endParaRPr lang="es-E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I’m</a:t>
                      </a:r>
                      <a:r>
                        <a:rPr lang="en-GB" sz="1000" b="0" i="1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hungry</a:t>
                      </a:r>
                      <a:endParaRPr lang="en-GB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2819889"/>
                  </a:ext>
                </a:extLst>
              </a:tr>
              <a:tr h="17796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Tengo</a:t>
                      </a:r>
                      <a:r>
                        <a:rPr lang="en-GB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sed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</a:t>
                      </a:r>
                      <a:r>
                        <a:rPr lang="en-GB" sz="1000" b="0" i="1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thirsty</a:t>
                      </a:r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7695936"/>
                  </a:ext>
                </a:extLst>
              </a:tr>
              <a:tr h="17796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nada </a:t>
                      </a:r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más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nothing else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7115612"/>
                  </a:ext>
                </a:extLst>
              </a:tr>
              <a:tr h="1779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cuenta por favor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bill</a:t>
                      </a:r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please</a:t>
                      </a:r>
                      <a:endParaRPr lang="es-ES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3733016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CA961CA5-497B-4D84-99C9-F8B1D810EE69}"/>
              </a:ext>
            </a:extLst>
          </p:cNvPr>
          <p:cNvGraphicFramePr>
            <a:graphicFrameLocks noGrp="1"/>
          </p:cNvGraphicFramePr>
          <p:nvPr/>
        </p:nvGraphicFramePr>
        <p:xfrm>
          <a:off x="931898" y="8814815"/>
          <a:ext cx="930430" cy="17030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0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8271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4094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6810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4981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5831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72562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8B71AAC3-8DDF-4E1A-B823-78ECFA2DA30C}"/>
              </a:ext>
            </a:extLst>
          </p:cNvPr>
          <p:cNvGraphicFramePr>
            <a:graphicFrameLocks noGrp="1"/>
          </p:cNvGraphicFramePr>
          <p:nvPr/>
        </p:nvGraphicFramePr>
        <p:xfrm>
          <a:off x="4273151" y="4096513"/>
          <a:ext cx="3326682" cy="13422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17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¿Y</a:t>
                      </a:r>
                      <a:r>
                        <a:rPr lang="en-GB" sz="1000" baseline="0" dirty="0"/>
                        <a:t> </a:t>
                      </a:r>
                      <a:r>
                        <a:rPr lang="en-GB" sz="1000" baseline="0" dirty="0" err="1"/>
                        <a:t>tú</a:t>
                      </a:r>
                      <a:r>
                        <a:rPr lang="en-GB" sz="1000" baseline="0" dirty="0"/>
                        <a:t>? ¿</a:t>
                      </a:r>
                      <a:r>
                        <a:rPr lang="en-GB" sz="1000" baseline="0" dirty="0" err="1"/>
                        <a:t>Qué</a:t>
                      </a:r>
                      <a:r>
                        <a:rPr lang="en-GB" sz="1000" baseline="0" dirty="0"/>
                        <a:t> </a:t>
                      </a:r>
                      <a:r>
                        <a:rPr lang="en-GB" sz="1000" baseline="0" dirty="0" err="1"/>
                        <a:t>opinas</a:t>
                      </a:r>
                      <a:r>
                        <a:rPr lang="en-GB" sz="1000" baseline="0" dirty="0"/>
                        <a:t>?       And you? What do you think?</a:t>
                      </a:r>
                      <a:endParaRPr lang="en-GB" sz="1000" dirty="0"/>
                    </a:p>
                    <a:p>
                      <a:r>
                        <a:rPr lang="en-GB" sz="1000" baseline="0" dirty="0"/>
                        <a:t>                                                                                    </a:t>
                      </a:r>
                      <a:endParaRPr lang="en-GB" sz="1000" dirty="0"/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11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pues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</a:t>
                      </a:r>
                      <a:endParaRPr lang="es-ES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11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depende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depends</a:t>
                      </a:r>
                      <a:endParaRPr lang="es-ES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6081732"/>
                  </a:ext>
                </a:extLst>
              </a:tr>
              <a:tr h="13511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No sé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</a:t>
                      </a:r>
                      <a:endParaRPr lang="es-ES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1518962"/>
                  </a:ext>
                </a:extLst>
              </a:tr>
              <a:tr h="13511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A 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Let’s</a:t>
                      </a:r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</a:t>
                      </a:r>
                      <a:endParaRPr lang="es-ES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8271223"/>
                  </a:ext>
                </a:extLst>
              </a:tr>
              <a:tr h="2254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Bueno/vale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409495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246653" y="270725"/>
          <a:ext cx="3311930" cy="3794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19580">
                  <a:extLst>
                    <a:ext uri="{9D8B030D-6E8A-4147-A177-3AD203B41FA5}">
                      <a16:colId xmlns:a16="http://schemas.microsoft.com/office/drawing/2014/main" val="431658832"/>
                    </a:ext>
                  </a:extLst>
                </a:gridCol>
                <a:gridCol w="1892350">
                  <a:extLst>
                    <a:ext uri="{9D8B030D-6E8A-4147-A177-3AD203B41FA5}">
                      <a16:colId xmlns:a16="http://schemas.microsoft.com/office/drawing/2014/main" val="795175583"/>
                    </a:ext>
                  </a:extLst>
                </a:gridCol>
              </a:tblGrid>
              <a:tr h="162899">
                <a:tc>
                  <a:txBody>
                    <a:bodyPr/>
                    <a:lstStyle/>
                    <a:p>
                      <a:r>
                        <a:rPr lang="en-GB" sz="900" b="1" dirty="0"/>
                        <a:t>4. ¿</a:t>
                      </a:r>
                      <a:r>
                        <a:rPr lang="en-GB" sz="900" b="1" dirty="0" err="1"/>
                        <a:t>Qué</a:t>
                      </a:r>
                      <a:r>
                        <a:rPr lang="en-GB" sz="900" b="1" dirty="0"/>
                        <a:t> </a:t>
                      </a:r>
                      <a:r>
                        <a:rPr lang="en-GB" sz="900" b="1" dirty="0" err="1"/>
                        <a:t>desayunas</a:t>
                      </a:r>
                      <a:r>
                        <a:rPr lang="en-GB" sz="9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i="1" dirty="0"/>
                        <a:t>What do you have for breakfast?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420511"/>
                  </a:ext>
                </a:extLst>
              </a:tr>
              <a:tr h="162899">
                <a:tc>
                  <a:txBody>
                    <a:bodyPr/>
                    <a:lstStyle/>
                    <a:p>
                      <a:r>
                        <a:rPr lang="en-GB" sz="900" b="1" dirty="0" err="1"/>
                        <a:t>desayuno</a:t>
                      </a:r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i="1" dirty="0"/>
                        <a:t>For breakfast I have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854611"/>
                  </a:ext>
                </a:extLst>
              </a:tr>
              <a:tr h="358378">
                <a:tc>
                  <a:txBody>
                    <a:bodyPr/>
                    <a:lstStyle/>
                    <a:p>
                      <a:r>
                        <a:rPr lang="en-GB" sz="900" b="1" dirty="0" err="1"/>
                        <a:t>Cereales</a:t>
                      </a:r>
                      <a:r>
                        <a:rPr lang="en-GB" sz="900" b="1" dirty="0"/>
                        <a:t>/ </a:t>
                      </a:r>
                      <a:r>
                        <a:rPr lang="en-GB" sz="900" b="1" dirty="0" err="1"/>
                        <a:t>churros</a:t>
                      </a:r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i="1" dirty="0"/>
                        <a:t>Cereal/Sweet doughnuts</a:t>
                      </a:r>
                    </a:p>
                    <a:p>
                      <a:endParaRPr lang="en-GB" sz="900" i="1" dirty="0"/>
                    </a:p>
                    <a:p>
                      <a:endParaRPr lang="en-GB" sz="9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482317"/>
                  </a:ext>
                </a:extLst>
              </a:tr>
              <a:tr h="260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Tostadas/</a:t>
                      </a:r>
                      <a:r>
                        <a:rPr lang="en-GB" sz="900" b="1" dirty="0" err="1"/>
                        <a:t>yogur</a:t>
                      </a:r>
                      <a:endParaRPr lang="en-GB" sz="900" b="1" dirty="0"/>
                    </a:p>
                    <a:p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i="1" dirty="0"/>
                        <a:t>Toast/</a:t>
                      </a:r>
                      <a:r>
                        <a:rPr lang="en-GB" sz="900" i="1" dirty="0" err="1"/>
                        <a:t>yoghut</a:t>
                      </a:r>
                      <a:endParaRPr lang="en-GB" sz="9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111888"/>
                  </a:ext>
                </a:extLst>
              </a:tr>
              <a:tr h="162899">
                <a:tc>
                  <a:txBody>
                    <a:bodyPr/>
                    <a:lstStyle/>
                    <a:p>
                      <a:r>
                        <a:rPr lang="en-GB" sz="900" b="1" dirty="0" err="1"/>
                        <a:t>zumo</a:t>
                      </a:r>
                      <a:r>
                        <a:rPr lang="en-GB" sz="900" b="1" dirty="0"/>
                        <a:t> de </a:t>
                      </a:r>
                      <a:r>
                        <a:rPr lang="en-GB" sz="900" b="1" dirty="0" err="1"/>
                        <a:t>naranja</a:t>
                      </a:r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i="1" dirty="0"/>
                        <a:t>Orange</a:t>
                      </a:r>
                      <a:r>
                        <a:rPr lang="en-GB" sz="900" i="1" baseline="0" dirty="0"/>
                        <a:t> juice</a:t>
                      </a:r>
                      <a:endParaRPr lang="en-GB" sz="9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715743"/>
                  </a:ext>
                </a:extLst>
              </a:tr>
              <a:tr h="162899">
                <a:tc>
                  <a:txBody>
                    <a:bodyPr/>
                    <a:lstStyle/>
                    <a:p>
                      <a:r>
                        <a:rPr lang="en-GB" sz="900" b="1" dirty="0"/>
                        <a:t>café/</a:t>
                      </a:r>
                      <a:r>
                        <a:rPr lang="en-GB" sz="900" b="1" dirty="0" err="1"/>
                        <a:t>té</a:t>
                      </a:r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i="1" dirty="0"/>
                        <a:t>Coffee/tea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474732"/>
                  </a:ext>
                </a:extLst>
              </a:tr>
              <a:tr h="162899">
                <a:tc>
                  <a:txBody>
                    <a:bodyPr/>
                    <a:lstStyle/>
                    <a:p>
                      <a:r>
                        <a:rPr lang="en-GB" sz="900" b="1" dirty="0"/>
                        <a:t>No </a:t>
                      </a:r>
                      <a:r>
                        <a:rPr lang="en-GB" sz="900" b="1" dirty="0" err="1"/>
                        <a:t>desayuno</a:t>
                      </a:r>
                      <a:r>
                        <a:rPr lang="en-GB" sz="900" b="1" dirty="0"/>
                        <a:t> 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i="1" dirty="0"/>
                        <a:t>I</a:t>
                      </a:r>
                      <a:r>
                        <a:rPr lang="en-GB" sz="900" i="1" baseline="0" dirty="0"/>
                        <a:t> don’t have anything for breakfast</a:t>
                      </a:r>
                      <a:endParaRPr lang="en-GB" sz="9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640764"/>
                  </a:ext>
                </a:extLst>
              </a:tr>
              <a:tr h="162899">
                <a:tc>
                  <a:txBody>
                    <a:bodyPr/>
                    <a:lstStyle/>
                    <a:p>
                      <a:r>
                        <a:rPr lang="en-GB" sz="900" b="1" dirty="0"/>
                        <a:t>¿</a:t>
                      </a:r>
                      <a:r>
                        <a:rPr lang="en-GB" sz="900" b="1" dirty="0" err="1"/>
                        <a:t>Qué</a:t>
                      </a:r>
                      <a:r>
                        <a:rPr lang="en-GB" sz="900" b="1" dirty="0"/>
                        <a:t> comes?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i="1" dirty="0"/>
                        <a:t>What</a:t>
                      </a:r>
                      <a:r>
                        <a:rPr lang="en-GB" sz="900" i="1" baseline="0" dirty="0"/>
                        <a:t> do you have for lunch?</a:t>
                      </a:r>
                      <a:endParaRPr lang="en-GB" sz="9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355281"/>
                  </a:ext>
                </a:extLst>
              </a:tr>
              <a:tr h="260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Como un </a:t>
                      </a:r>
                      <a:r>
                        <a:rPr lang="en-GB" sz="900" b="1" dirty="0" err="1"/>
                        <a:t>bocadillo</a:t>
                      </a:r>
                      <a:endParaRPr lang="en-GB" sz="900" b="1" dirty="0"/>
                    </a:p>
                    <a:p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i="1" dirty="0"/>
                        <a:t>I</a:t>
                      </a:r>
                      <a:r>
                        <a:rPr lang="en-GB" sz="900" i="1" baseline="0" dirty="0"/>
                        <a:t> eat  sandwich</a:t>
                      </a:r>
                      <a:endParaRPr lang="en-GB" sz="900" i="1" dirty="0"/>
                    </a:p>
                    <a:p>
                      <a:endParaRPr lang="en-GB" sz="9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967738"/>
                  </a:ext>
                </a:extLst>
              </a:tr>
              <a:tr h="162899">
                <a:tc>
                  <a:txBody>
                    <a:bodyPr/>
                    <a:lstStyle/>
                    <a:p>
                      <a:r>
                        <a:rPr lang="en-GB" sz="900" b="1" dirty="0" err="1"/>
                        <a:t>Ceno</a:t>
                      </a:r>
                      <a:r>
                        <a:rPr lang="en-GB" sz="900" b="1" dirty="0"/>
                        <a:t> </a:t>
                      </a:r>
                      <a:r>
                        <a:rPr lang="en-GB" sz="900" b="1" dirty="0" err="1"/>
                        <a:t>patatas</a:t>
                      </a:r>
                      <a:r>
                        <a:rPr lang="en-GB" sz="900" b="1" dirty="0"/>
                        <a:t> </a:t>
                      </a:r>
                      <a:r>
                        <a:rPr lang="en-GB" sz="900" b="1" dirty="0" err="1"/>
                        <a:t>fritas</a:t>
                      </a:r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i="1" dirty="0"/>
                        <a:t>I eat chips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048188"/>
                  </a:ext>
                </a:extLst>
              </a:tr>
              <a:tr h="162899">
                <a:tc>
                  <a:txBody>
                    <a:bodyPr/>
                    <a:lstStyle/>
                    <a:p>
                      <a:r>
                        <a:rPr lang="en-GB" sz="900" b="1" dirty="0"/>
                        <a:t>  </a:t>
                      </a:r>
                      <a:r>
                        <a:rPr lang="en-GB" sz="900" b="1" dirty="0" err="1"/>
                        <a:t>pollo</a:t>
                      </a:r>
                      <a:r>
                        <a:rPr lang="en-GB" sz="900" b="1" dirty="0"/>
                        <a:t> con </a:t>
                      </a:r>
                      <a:r>
                        <a:rPr lang="en-GB" sz="900" b="1" dirty="0" err="1"/>
                        <a:t>ensalada</a:t>
                      </a:r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i="1" dirty="0"/>
                        <a:t>Chicken with </a:t>
                      </a:r>
                      <a:r>
                        <a:rPr lang="en-GB" sz="900" i="1" dirty="0" err="1"/>
                        <a:t>sald</a:t>
                      </a:r>
                      <a:endParaRPr lang="en-GB" sz="9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004476"/>
                  </a:ext>
                </a:extLst>
              </a:tr>
              <a:tr h="260638">
                <a:tc>
                  <a:txBody>
                    <a:bodyPr/>
                    <a:lstStyle/>
                    <a:p>
                      <a:r>
                        <a:rPr lang="en-GB" sz="900" b="1" dirty="0"/>
                        <a:t>¿A </a:t>
                      </a:r>
                      <a:r>
                        <a:rPr lang="en-GB" sz="900" b="1" dirty="0" err="1"/>
                        <a:t>qué</a:t>
                      </a:r>
                      <a:r>
                        <a:rPr lang="en-GB" sz="900" b="1" dirty="0"/>
                        <a:t> hora </a:t>
                      </a:r>
                      <a:r>
                        <a:rPr lang="en-GB" sz="900" b="1" dirty="0" err="1"/>
                        <a:t>desayunas</a:t>
                      </a:r>
                      <a:r>
                        <a:rPr lang="en-GB" sz="900" b="1" dirty="0"/>
                        <a:t>/comes/</a:t>
                      </a:r>
                      <a:r>
                        <a:rPr lang="en-GB" sz="900" b="1" dirty="0" err="1"/>
                        <a:t>cenas</a:t>
                      </a:r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i="1" dirty="0"/>
                        <a:t>What time do you have breakfast/lunch/dinner?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832589"/>
                  </a:ext>
                </a:extLst>
              </a:tr>
              <a:tr h="260638">
                <a:tc>
                  <a:txBody>
                    <a:bodyPr/>
                    <a:lstStyle/>
                    <a:p>
                      <a:r>
                        <a:rPr lang="en-GB" sz="900" b="1" dirty="0" err="1"/>
                        <a:t>Desayuno</a:t>
                      </a:r>
                      <a:r>
                        <a:rPr lang="en-GB" sz="900" b="1" dirty="0"/>
                        <a:t>/</a:t>
                      </a:r>
                      <a:r>
                        <a:rPr lang="en-GB" sz="900" b="1" dirty="0" err="1"/>
                        <a:t>como</a:t>
                      </a:r>
                      <a:r>
                        <a:rPr lang="en-GB" sz="900" b="1" dirty="0"/>
                        <a:t>/</a:t>
                      </a:r>
                      <a:r>
                        <a:rPr lang="en-GB" sz="900" b="1" dirty="0" err="1"/>
                        <a:t>ceno</a:t>
                      </a:r>
                      <a:r>
                        <a:rPr lang="en-GB" sz="900" b="1" dirty="0"/>
                        <a:t> a las……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i="1" dirty="0"/>
                        <a:t>I have breakfast/lunch/dinner</a:t>
                      </a:r>
                      <a:r>
                        <a:rPr lang="en-GB" sz="900" i="1" baseline="0" dirty="0"/>
                        <a:t> at….</a:t>
                      </a:r>
                      <a:endParaRPr lang="en-GB" sz="9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68324"/>
                  </a:ext>
                </a:extLst>
              </a:tr>
            </a:tbl>
          </a:graphicData>
        </a:graphic>
      </p:graphicFrame>
      <p:sp>
        <p:nvSpPr>
          <p:cNvPr id="13" name="TextBox 9">
            <a:extLst>
              <a:ext uri="{FF2B5EF4-FFF2-40B4-BE49-F238E27FC236}">
                <a16:creationId xmlns:a16="http://schemas.microsoft.com/office/drawing/2014/main" id="{4C39A69C-5D6D-4351-A981-43DB89A36621}"/>
              </a:ext>
            </a:extLst>
          </p:cNvPr>
          <p:cNvSpPr txBox="1"/>
          <p:nvPr/>
        </p:nvSpPr>
        <p:spPr>
          <a:xfrm>
            <a:off x="61752" y="58673"/>
            <a:ext cx="108124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highlight>
                  <a:srgbClr val="FFFF00"/>
                </a:highlight>
              </a:rPr>
              <a:t>TASK 8</a:t>
            </a:r>
          </a:p>
        </p:txBody>
      </p:sp>
    </p:spTree>
    <p:extLst>
      <p:ext uri="{BB962C8B-B14F-4D97-AF65-F5344CB8AC3E}">
        <p14:creationId xmlns:p14="http://schemas.microsoft.com/office/powerpoint/2010/main" val="12308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BCE1A-2E4D-48AD-86BE-2FD4D11A7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840" y="0"/>
            <a:ext cx="5699760" cy="68920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DADB33-38FA-4A8E-9FA0-FC6EEB0CC23C}"/>
              </a:ext>
            </a:extLst>
          </p:cNvPr>
          <p:cNvSpPr txBox="1"/>
          <p:nvPr/>
        </p:nvSpPr>
        <p:spPr>
          <a:xfrm>
            <a:off x="629920" y="416560"/>
            <a:ext cx="168656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>
                <a:highlight>
                  <a:srgbClr val="FFFF00"/>
                </a:highlight>
              </a:rPr>
              <a:t>Checklist</a:t>
            </a:r>
          </a:p>
        </p:txBody>
      </p:sp>
    </p:spTree>
    <p:extLst>
      <p:ext uri="{BB962C8B-B14F-4D97-AF65-F5344CB8AC3E}">
        <p14:creationId xmlns:p14="http://schemas.microsoft.com/office/powerpoint/2010/main" val="45418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6835" y="369331"/>
            <a:ext cx="4135120" cy="52322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l"/>
            <a:r>
              <a:rPr lang="es-ES" sz="2800" dirty="0">
                <a:latin typeface="Tw Cen MT Condensed Extra Bold" panose="020B0803020202020204" pitchFamily="34" charset="0"/>
              </a:rPr>
              <a:t>¿Qué te gusta comer?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6488668"/>
            <a:ext cx="711200" cy="3693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43543" y="6442501"/>
            <a:ext cx="624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Tw Cen MT Condensed Extra Bold" panose="020B0803020202020204" pitchFamily="34" charset="0"/>
              </a:rPr>
              <a:t>C.F: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591724"/>
              </p:ext>
            </p:extLst>
          </p:nvPr>
        </p:nvGraphicFramePr>
        <p:xfrm>
          <a:off x="187235" y="2256828"/>
          <a:ext cx="11202124" cy="4601172"/>
        </p:xfrm>
        <a:graphic>
          <a:graphicData uri="http://schemas.openxmlformats.org/drawingml/2006/table">
            <a:tbl>
              <a:tblPr firstRow="1" firstCol="1" bandRow="1"/>
              <a:tblGrid>
                <a:gridCol w="1901064">
                  <a:extLst>
                    <a:ext uri="{9D8B030D-6E8A-4147-A177-3AD203B41FA5}">
                      <a16:colId xmlns:a16="http://schemas.microsoft.com/office/drawing/2014/main" val="530490219"/>
                    </a:ext>
                  </a:extLst>
                </a:gridCol>
                <a:gridCol w="1750946">
                  <a:extLst>
                    <a:ext uri="{9D8B030D-6E8A-4147-A177-3AD203B41FA5}">
                      <a16:colId xmlns:a16="http://schemas.microsoft.com/office/drawing/2014/main" val="4028152012"/>
                    </a:ext>
                  </a:extLst>
                </a:gridCol>
                <a:gridCol w="1871533">
                  <a:extLst>
                    <a:ext uri="{9D8B030D-6E8A-4147-A177-3AD203B41FA5}">
                      <a16:colId xmlns:a16="http://schemas.microsoft.com/office/drawing/2014/main" val="448888336"/>
                    </a:ext>
                  </a:extLst>
                </a:gridCol>
                <a:gridCol w="1748486">
                  <a:extLst>
                    <a:ext uri="{9D8B030D-6E8A-4147-A177-3AD203B41FA5}">
                      <a16:colId xmlns:a16="http://schemas.microsoft.com/office/drawing/2014/main" val="2158401563"/>
                    </a:ext>
                  </a:extLst>
                </a:gridCol>
                <a:gridCol w="1726338">
                  <a:extLst>
                    <a:ext uri="{9D8B030D-6E8A-4147-A177-3AD203B41FA5}">
                      <a16:colId xmlns:a16="http://schemas.microsoft.com/office/drawing/2014/main" val="69872353"/>
                    </a:ext>
                  </a:extLst>
                </a:gridCol>
                <a:gridCol w="2203757">
                  <a:extLst>
                    <a:ext uri="{9D8B030D-6E8A-4147-A177-3AD203B41FA5}">
                      <a16:colId xmlns:a16="http://schemas.microsoft.com/office/drawing/2014/main" val="3621015732"/>
                    </a:ext>
                  </a:extLst>
                </a:gridCol>
              </a:tblGrid>
              <a:tr h="1987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</a:t>
                      </a:r>
                      <a:r>
                        <a:rPr lang="en-GB" sz="2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Qué</a:t>
                      </a: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gusta</a:t>
                      </a: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comer?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do you like to eat?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really like…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 </a:t>
                      </a:r>
                      <a:r>
                        <a:rPr lang="en-GB" sz="2000" b="1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gusta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(n)</a:t>
                      </a:r>
                      <a:r>
                        <a:rPr lang="en-GB" sz="2000" b="1" baseline="0" dirty="0">
                          <a:solidFill>
                            <a:srgbClr val="FF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mucho 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love…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 </a:t>
                      </a:r>
                      <a:r>
                        <a:rPr lang="en-GB" sz="20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encanta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(n)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don’t like at all…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me </a:t>
                      </a:r>
                      <a:r>
                        <a:rPr lang="en-GB" sz="20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gusta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(n)</a:t>
                      </a:r>
                      <a:r>
                        <a:rPr lang="en-GB" sz="20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nada 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hate…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Odio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GB" sz="20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Detesto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prefer…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Prefiero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638959"/>
                  </a:ext>
                </a:extLst>
              </a:tr>
              <a:tr h="1306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GB" sz="20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agua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GB" sz="20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arroz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n-GB" sz="20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carne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 </a:t>
                      </a:r>
                      <a:r>
                        <a:rPr lang="en-GB" sz="2000" b="1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caramelos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Fruit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n-GB" sz="20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fruta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Burgers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 </a:t>
                      </a:r>
                      <a:r>
                        <a:rPr lang="en-GB" sz="18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hamburguesas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253366"/>
                  </a:ext>
                </a:extLst>
              </a:tr>
              <a:tr h="1306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Eggs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 </a:t>
                      </a:r>
                      <a:r>
                        <a:rPr lang="en-GB" sz="20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huevos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Milk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n-GB" sz="20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leche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Seafood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GB" sz="20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marisco</a:t>
                      </a:r>
                      <a:r>
                        <a:rPr lang="en-GB" sz="20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GB" sz="2000" b="1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pescado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GB" sz="20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queso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 </a:t>
                      </a:r>
                      <a:r>
                        <a:rPr lang="en-GB" sz="20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verduras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849362"/>
                  </a:ext>
                </a:extLst>
              </a:tr>
            </a:tbl>
          </a:graphicData>
        </a:graphic>
      </p:graphicFrame>
      <p:sp>
        <p:nvSpPr>
          <p:cNvPr id="8" name="TextBox 9">
            <a:extLst>
              <a:ext uri="{FF2B5EF4-FFF2-40B4-BE49-F238E27FC236}">
                <a16:creationId xmlns:a16="http://schemas.microsoft.com/office/drawing/2014/main" id="{13ECA042-2EAC-49F3-8E89-F242C2EF6BB5}"/>
              </a:ext>
            </a:extLst>
          </p:cNvPr>
          <p:cNvSpPr txBox="1"/>
          <p:nvPr/>
        </p:nvSpPr>
        <p:spPr>
          <a:xfrm>
            <a:off x="278479" y="369331"/>
            <a:ext cx="161128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highlight>
                  <a:srgbClr val="FFFF00"/>
                </a:highlight>
              </a:rPr>
              <a:t>TASK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13F02-B4D1-4D58-BBDA-A38829221DFC}"/>
              </a:ext>
            </a:extLst>
          </p:cNvPr>
          <p:cNvSpPr txBox="1"/>
          <p:nvPr/>
        </p:nvSpPr>
        <p:spPr>
          <a:xfrm>
            <a:off x="6379030" y="337322"/>
            <a:ext cx="413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Bradley Hand ITC" panose="03070402050302030203" pitchFamily="66" charset="0"/>
              </a:rPr>
              <a:t>What do you like to eat?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3D7C3-C8AB-498A-A566-A9FE47238252}"/>
              </a:ext>
            </a:extLst>
          </p:cNvPr>
          <p:cNvSpPr txBox="1"/>
          <p:nvPr/>
        </p:nvSpPr>
        <p:spPr>
          <a:xfrm>
            <a:off x="278479" y="1019448"/>
            <a:ext cx="11202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Copy the table and practice answering the question.. </a:t>
            </a:r>
            <a:r>
              <a:rPr lang="es-ES" dirty="0">
                <a:latin typeface="Tw Cen MT Condensed Extra Bold" panose="020B0803020202020204" pitchFamily="34" charset="0"/>
              </a:rPr>
              <a:t>¿Qué te gusta comer?</a:t>
            </a:r>
            <a:endParaRPr lang="en-GB" b="1" dirty="0"/>
          </a:p>
          <a:p>
            <a:r>
              <a:rPr lang="en-GB" b="1" dirty="0"/>
              <a:t>Example:</a:t>
            </a:r>
            <a:r>
              <a:rPr lang="en-GB" b="1" dirty="0">
                <a:highlight>
                  <a:srgbClr val="00FF00"/>
                </a:highlight>
              </a:rPr>
              <a:t> Me </a:t>
            </a:r>
            <a:r>
              <a:rPr lang="en-GB" b="1" dirty="0" err="1">
                <a:highlight>
                  <a:srgbClr val="00FF00"/>
                </a:highlight>
              </a:rPr>
              <a:t>gustan</a:t>
            </a:r>
            <a:r>
              <a:rPr lang="en-GB" b="1" dirty="0">
                <a:highlight>
                  <a:srgbClr val="00FF00"/>
                </a:highlight>
              </a:rPr>
              <a:t> </a:t>
            </a:r>
            <a:r>
              <a:rPr lang="en-GB" b="1" dirty="0" err="1">
                <a:highlight>
                  <a:srgbClr val="00FF00"/>
                </a:highlight>
              </a:rPr>
              <a:t>mucho</a:t>
            </a:r>
            <a:r>
              <a:rPr lang="en-GB" b="1" dirty="0">
                <a:highlight>
                  <a:srgbClr val="00FF00"/>
                </a:highlight>
              </a:rPr>
              <a:t> </a:t>
            </a:r>
            <a:r>
              <a:rPr lang="en-GB" b="1" dirty="0">
                <a:highlight>
                  <a:srgbClr val="00FFFF"/>
                </a:highlight>
              </a:rPr>
              <a:t>los </a:t>
            </a:r>
            <a:r>
              <a:rPr lang="en-GB" b="1" dirty="0" err="1">
                <a:highlight>
                  <a:srgbClr val="00FFFF"/>
                </a:highlight>
              </a:rPr>
              <a:t>caramelos</a:t>
            </a:r>
            <a:r>
              <a:rPr lang="en-GB" b="1" dirty="0"/>
              <a:t>. ( I really like sweets)</a:t>
            </a:r>
          </a:p>
          <a:p>
            <a:r>
              <a:rPr lang="en-GB" b="1" dirty="0"/>
              <a:t>	</a:t>
            </a:r>
            <a:r>
              <a:rPr lang="en-GB" b="1" dirty="0" err="1">
                <a:highlight>
                  <a:srgbClr val="FF00FF"/>
                </a:highlight>
              </a:rPr>
              <a:t>Prefiero</a:t>
            </a:r>
            <a:r>
              <a:rPr lang="en-GB" b="1" dirty="0"/>
              <a:t> </a:t>
            </a:r>
            <a:r>
              <a:rPr lang="en-GB" b="1" dirty="0">
                <a:highlight>
                  <a:srgbClr val="FFFF00"/>
                </a:highlight>
              </a:rPr>
              <a:t>el </a:t>
            </a:r>
            <a:r>
              <a:rPr lang="en-GB" b="1" dirty="0" err="1">
                <a:highlight>
                  <a:srgbClr val="FFFF00"/>
                </a:highlight>
              </a:rPr>
              <a:t>pescado</a:t>
            </a:r>
            <a:r>
              <a:rPr lang="en-GB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06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158" y="1140692"/>
            <a:ext cx="1738899" cy="5718544"/>
          </a:xfrm>
          <a:prstGeom prst="rect">
            <a:avLst/>
          </a:prstGeom>
        </p:spPr>
      </p:pic>
      <p:sp>
        <p:nvSpPr>
          <p:cNvPr id="16" name="Títol 1"/>
          <p:cNvSpPr txBox="1">
            <a:spLocks/>
          </p:cNvSpPr>
          <p:nvPr/>
        </p:nvSpPr>
        <p:spPr>
          <a:xfrm>
            <a:off x="1533135" y="2199"/>
            <a:ext cx="822960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Rellenad los huecos</a:t>
            </a:r>
            <a:endParaRPr kumimoji="0" lang="fr-FR" sz="4400" b="1" i="0" u="sng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19" name="Ta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240696"/>
              </p:ext>
            </p:extLst>
          </p:nvPr>
        </p:nvGraphicFramePr>
        <p:xfrm>
          <a:off x="762654" y="946225"/>
          <a:ext cx="8136904" cy="5539588"/>
        </p:xfrm>
        <a:graphic>
          <a:graphicData uri="http://schemas.openxmlformats.org/drawingml/2006/table">
            <a:tbl>
              <a:tblPr firstRow="1" bandRow="1"/>
              <a:tblGrid>
                <a:gridCol w="4068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2400" u="sng" err="1"/>
                        <a:t>Español</a:t>
                      </a:r>
                      <a:endParaRPr lang="fr-FR" sz="2400" u="sng"/>
                    </a:p>
                  </a:txBody>
                  <a:tcPr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2400" u="sng" err="1"/>
                        <a:t>Inglés</a:t>
                      </a:r>
                      <a:endParaRPr lang="fr-FR" sz="2400" u="sng"/>
                    </a:p>
                  </a:txBody>
                  <a:tcPr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2000"/>
                        <a:t>A:   ¿</a:t>
                      </a:r>
                      <a:r>
                        <a:rPr lang="en-GB" sz="2000" err="1"/>
                        <a:t>Qué</a:t>
                      </a:r>
                      <a:r>
                        <a:rPr lang="en-GB" sz="2000"/>
                        <a:t> </a:t>
                      </a:r>
                      <a:r>
                        <a:rPr lang="en-GB" sz="2000" err="1"/>
                        <a:t>te</a:t>
                      </a:r>
                      <a:r>
                        <a:rPr lang="en-GB" sz="2000" baseline="0"/>
                        <a:t> </a:t>
                      </a:r>
                      <a:r>
                        <a:rPr lang="en-GB" sz="2000" baseline="0" err="1"/>
                        <a:t>gusta</a:t>
                      </a:r>
                      <a:r>
                        <a:rPr lang="en-GB" sz="2000" baseline="0"/>
                        <a:t> comer? </a:t>
                      </a:r>
                    </a:p>
                    <a:p>
                      <a:endParaRPr lang="en-GB" sz="2000" baseline="0"/>
                    </a:p>
                    <a:p>
                      <a:r>
                        <a:rPr lang="en-GB" sz="2000" baseline="0"/>
                        <a:t>B:    Me </a:t>
                      </a:r>
                      <a:r>
                        <a:rPr lang="en-GB" sz="2000" baseline="0" err="1"/>
                        <a:t>gusta</a:t>
                      </a:r>
                      <a:r>
                        <a:rPr lang="en-GB" sz="2000" baseline="0"/>
                        <a:t> el </a:t>
                      </a:r>
                      <a:r>
                        <a:rPr lang="en-GB" sz="2000" baseline="0" err="1"/>
                        <a:t>arroz</a:t>
                      </a:r>
                      <a:r>
                        <a:rPr lang="en-GB" sz="2000" baseline="0"/>
                        <a:t> y el </a:t>
                      </a:r>
                      <a:r>
                        <a:rPr lang="en-GB" sz="2000" baseline="0" err="1"/>
                        <a:t>pescado</a:t>
                      </a:r>
                      <a:r>
                        <a:rPr lang="en-GB" sz="2000" baseline="0"/>
                        <a:t>. </a:t>
                      </a:r>
                      <a:r>
                        <a:rPr lang="en-GB" sz="2000" baseline="0">
                          <a:latin typeface="Calibri"/>
                        </a:rPr>
                        <a:t>¡</a:t>
                      </a:r>
                      <a:r>
                        <a:rPr lang="en-GB" sz="2000" baseline="0" err="1">
                          <a:latin typeface="Calibri"/>
                        </a:rPr>
                        <a:t>Qué</a:t>
                      </a:r>
                      <a:r>
                        <a:rPr lang="en-GB" sz="2000" baseline="0">
                          <a:latin typeface="Calibri"/>
                        </a:rPr>
                        <a:t> </a:t>
                      </a:r>
                      <a:r>
                        <a:rPr lang="en-GB" sz="2000" baseline="0" err="1">
                          <a:latin typeface="Calibri"/>
                        </a:rPr>
                        <a:t>rico</a:t>
                      </a:r>
                      <a:r>
                        <a:rPr lang="en-GB" sz="2000" baseline="0">
                          <a:latin typeface="Calibri"/>
                        </a:rPr>
                        <a:t>!</a:t>
                      </a:r>
                      <a:endParaRPr lang="en-GB" sz="2000" baseline="0"/>
                    </a:p>
                    <a:p>
                      <a:endParaRPr lang="en-GB" sz="2000" baseline="0"/>
                    </a:p>
                    <a:p>
                      <a:r>
                        <a:rPr lang="en-GB" sz="2000" baseline="0"/>
                        <a:t>A:   </a:t>
                      </a:r>
                      <a:r>
                        <a:rPr lang="en-GB" sz="2000"/>
                        <a:t>¿</a:t>
                      </a:r>
                      <a:r>
                        <a:rPr lang="en-GB" sz="2000" err="1"/>
                        <a:t>Qué</a:t>
                      </a:r>
                      <a:r>
                        <a:rPr lang="en-GB" sz="2000"/>
                        <a:t> no </a:t>
                      </a:r>
                      <a:r>
                        <a:rPr lang="en-GB" sz="2000" err="1"/>
                        <a:t>te</a:t>
                      </a:r>
                      <a:r>
                        <a:rPr lang="en-GB" sz="2000" baseline="0"/>
                        <a:t> </a:t>
                      </a:r>
                      <a:r>
                        <a:rPr lang="en-GB" sz="2000" baseline="0" err="1"/>
                        <a:t>gusta</a:t>
                      </a:r>
                      <a:r>
                        <a:rPr lang="en-GB" sz="2000" baseline="0"/>
                        <a:t> comer? </a:t>
                      </a:r>
                    </a:p>
                    <a:p>
                      <a:endParaRPr lang="en-GB" sz="2000" baseline="0"/>
                    </a:p>
                    <a:p>
                      <a:r>
                        <a:rPr lang="en-GB" sz="2000" baseline="0"/>
                        <a:t>B:    No me </a:t>
                      </a:r>
                      <a:r>
                        <a:rPr lang="en-GB" sz="2000" baseline="0" err="1"/>
                        <a:t>gustan</a:t>
                      </a:r>
                      <a:r>
                        <a:rPr lang="en-GB" sz="2000" baseline="0"/>
                        <a:t> nada los </a:t>
                      </a:r>
                      <a:r>
                        <a:rPr lang="en-GB" sz="2000" baseline="0" err="1"/>
                        <a:t>huevos</a:t>
                      </a:r>
                      <a:r>
                        <a:rPr lang="en-GB" sz="2000" baseline="0"/>
                        <a:t>. </a:t>
                      </a:r>
                    </a:p>
                    <a:p>
                      <a:endParaRPr lang="en-GB" sz="2000" baseline="0"/>
                    </a:p>
                    <a:p>
                      <a:r>
                        <a:rPr lang="en-GB" sz="2000" baseline="0"/>
                        <a:t>A:   </a:t>
                      </a:r>
                      <a:r>
                        <a:rPr lang="en-GB" sz="2000"/>
                        <a:t>¿</a:t>
                      </a:r>
                      <a:r>
                        <a:rPr lang="en-GB" sz="2000" err="1"/>
                        <a:t>Qué</a:t>
                      </a:r>
                      <a:r>
                        <a:rPr lang="en-GB" sz="2000"/>
                        <a:t> </a:t>
                      </a:r>
                      <a:r>
                        <a:rPr lang="en-GB" sz="2000" err="1"/>
                        <a:t>te</a:t>
                      </a:r>
                      <a:r>
                        <a:rPr lang="en-GB" sz="2000" baseline="0"/>
                        <a:t> </a:t>
                      </a:r>
                      <a:r>
                        <a:rPr lang="en-GB" sz="2000" baseline="0" err="1"/>
                        <a:t>gusta</a:t>
                      </a:r>
                      <a:r>
                        <a:rPr lang="en-GB" sz="2000" baseline="0"/>
                        <a:t> </a:t>
                      </a:r>
                      <a:r>
                        <a:rPr lang="en-GB" sz="2000" baseline="0" err="1"/>
                        <a:t>beber</a:t>
                      </a:r>
                      <a:r>
                        <a:rPr lang="en-GB" sz="2000" baseline="0"/>
                        <a:t>? </a:t>
                      </a:r>
                    </a:p>
                    <a:p>
                      <a:endParaRPr lang="en-GB" sz="2000" baseline="0"/>
                    </a:p>
                    <a:p>
                      <a:r>
                        <a:rPr lang="en-GB" sz="2000" baseline="0"/>
                        <a:t>B:    Me </a:t>
                      </a:r>
                      <a:r>
                        <a:rPr lang="en-GB" sz="2000" baseline="0" err="1"/>
                        <a:t>encanta</a:t>
                      </a:r>
                      <a:r>
                        <a:rPr lang="en-GB" sz="2000" baseline="0"/>
                        <a:t> la </a:t>
                      </a:r>
                      <a:r>
                        <a:rPr lang="en-GB" sz="2000" baseline="0" err="1"/>
                        <a:t>leche</a:t>
                      </a:r>
                      <a:r>
                        <a:rPr lang="en-GB" sz="2000" baseline="0"/>
                        <a:t>. </a:t>
                      </a:r>
                    </a:p>
                    <a:p>
                      <a:endParaRPr lang="en-GB" sz="2000" baseline="0"/>
                    </a:p>
                    <a:p>
                      <a:r>
                        <a:rPr lang="en-GB" sz="2000" baseline="0"/>
                        <a:t>A:    </a:t>
                      </a:r>
                      <a:r>
                        <a:rPr lang="en-GB" sz="2000"/>
                        <a:t>¿</a:t>
                      </a:r>
                      <a:r>
                        <a:rPr lang="en-GB" sz="2000" err="1"/>
                        <a:t>Qué</a:t>
                      </a:r>
                      <a:r>
                        <a:rPr lang="en-GB" sz="2000"/>
                        <a:t> no </a:t>
                      </a:r>
                      <a:r>
                        <a:rPr lang="en-GB" sz="2000" err="1"/>
                        <a:t>te</a:t>
                      </a:r>
                      <a:r>
                        <a:rPr lang="en-GB" sz="2000" baseline="0"/>
                        <a:t> </a:t>
                      </a:r>
                      <a:r>
                        <a:rPr lang="en-GB" sz="2000" baseline="0" err="1"/>
                        <a:t>gusta</a:t>
                      </a:r>
                      <a:r>
                        <a:rPr lang="en-GB" sz="2000" baseline="0"/>
                        <a:t> </a:t>
                      </a:r>
                      <a:r>
                        <a:rPr lang="en-GB" sz="2000" baseline="0" err="1"/>
                        <a:t>beber</a:t>
                      </a:r>
                      <a:r>
                        <a:rPr lang="en-GB" sz="2000" baseline="0"/>
                        <a:t>? </a:t>
                      </a:r>
                    </a:p>
                    <a:p>
                      <a:endParaRPr lang="en-GB" sz="2000" baseline="0"/>
                    </a:p>
                    <a:p>
                      <a:r>
                        <a:rPr lang="en-GB" sz="2000" baseline="0"/>
                        <a:t>B:    </a:t>
                      </a:r>
                      <a:r>
                        <a:rPr lang="en-GB" sz="2000" baseline="0" err="1"/>
                        <a:t>Odio</a:t>
                      </a:r>
                      <a:r>
                        <a:rPr lang="en-GB" sz="2000" baseline="0"/>
                        <a:t> el </a:t>
                      </a:r>
                      <a:r>
                        <a:rPr lang="en-GB" sz="2000" baseline="0" err="1"/>
                        <a:t>agua</a:t>
                      </a:r>
                      <a:r>
                        <a:rPr lang="en-GB" sz="2000" baseline="0"/>
                        <a:t>. </a:t>
                      </a:r>
                      <a:r>
                        <a:rPr lang="en-GB" sz="2000" baseline="0">
                          <a:latin typeface="Calibri"/>
                        </a:rPr>
                        <a:t>¡</a:t>
                      </a:r>
                      <a:r>
                        <a:rPr lang="en-GB" sz="2000" baseline="0" err="1">
                          <a:latin typeface="Calibri"/>
                        </a:rPr>
                        <a:t>Qué</a:t>
                      </a:r>
                      <a:r>
                        <a:rPr lang="en-GB" sz="2000" baseline="0">
                          <a:latin typeface="Calibri"/>
                        </a:rPr>
                        <a:t> </a:t>
                      </a:r>
                      <a:r>
                        <a:rPr lang="en-GB" sz="2000" baseline="0" err="1">
                          <a:latin typeface="Calibri"/>
                        </a:rPr>
                        <a:t>asco</a:t>
                      </a:r>
                      <a:r>
                        <a:rPr lang="en-GB" sz="2000" baseline="0">
                          <a:latin typeface="Calibri"/>
                        </a:rPr>
                        <a:t>!</a:t>
                      </a:r>
                      <a:endParaRPr lang="fr-FR" sz="2000"/>
                    </a:p>
                  </a:txBody>
                  <a:tcPr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A:   What do you like </a:t>
                      </a:r>
                      <a:r>
                        <a:rPr lang="en-GB" sz="2000" u="sng" dirty="0">
                          <a:solidFill>
                            <a:schemeClr val="tx1"/>
                          </a:solidFill>
                        </a:rPr>
                        <a:t>                  </a:t>
                      </a:r>
                      <a:r>
                        <a:rPr lang="en-GB" sz="2000" u="none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endParaRPr lang="en-GB" sz="2000" u="none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2000" u="none" dirty="0">
                          <a:solidFill>
                            <a:schemeClr val="tx1"/>
                          </a:solidFill>
                        </a:rPr>
                        <a:t>B:    I like </a:t>
                      </a:r>
                      <a:r>
                        <a:rPr lang="en-GB" sz="2000" u="sng" dirty="0">
                          <a:solidFill>
                            <a:schemeClr val="tx1"/>
                          </a:solidFill>
                        </a:rPr>
                        <a:t>             </a:t>
                      </a:r>
                      <a:r>
                        <a:rPr lang="en-GB" sz="2000" u="none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GB" sz="2000" u="sng" dirty="0">
                          <a:solidFill>
                            <a:schemeClr val="tx1"/>
                          </a:solidFill>
                        </a:rPr>
                        <a:t>                   </a:t>
                      </a:r>
                      <a:r>
                        <a:rPr lang="en-GB" sz="2000" u="none" dirty="0">
                          <a:solidFill>
                            <a:schemeClr val="tx1"/>
                          </a:solidFill>
                        </a:rPr>
                        <a:t>. </a:t>
                      </a:r>
                      <a:br>
                        <a:rPr lang="en-GB" sz="200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2000" u="none" dirty="0">
                          <a:solidFill>
                            <a:schemeClr val="tx1"/>
                          </a:solidFill>
                        </a:rPr>
                        <a:t>How </a:t>
                      </a:r>
                      <a:r>
                        <a:rPr lang="en-GB" sz="2000" u="sng" dirty="0">
                          <a:solidFill>
                            <a:schemeClr val="tx1"/>
                          </a:solidFill>
                        </a:rPr>
                        <a:t>                        </a:t>
                      </a:r>
                      <a:r>
                        <a:rPr lang="en-GB" sz="2000" u="none" dirty="0">
                          <a:solidFill>
                            <a:schemeClr val="tx1"/>
                          </a:solidFill>
                        </a:rPr>
                        <a:t>!</a:t>
                      </a:r>
                    </a:p>
                    <a:p>
                      <a:endParaRPr lang="en-GB" sz="2000" u="none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2000" u="none" dirty="0">
                          <a:solidFill>
                            <a:schemeClr val="tx1"/>
                          </a:solidFill>
                        </a:rPr>
                        <a:t>A:    </a:t>
                      </a:r>
                      <a:r>
                        <a:rPr lang="en-GB" sz="2000" u="sng" dirty="0">
                          <a:solidFill>
                            <a:schemeClr val="tx1"/>
                          </a:solidFill>
                        </a:rPr>
                        <a:t>                                                </a:t>
                      </a:r>
                      <a:r>
                        <a:rPr lang="en-GB" sz="2000" u="none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endParaRPr lang="en-GB" sz="2000" u="none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2000" u="none" dirty="0">
                          <a:solidFill>
                            <a:schemeClr val="tx1"/>
                          </a:solidFill>
                        </a:rPr>
                        <a:t>B:</a:t>
                      </a:r>
                      <a:r>
                        <a:rPr lang="en-GB" sz="2000" u="none" baseline="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GB" sz="2000" u="sng" baseline="0" dirty="0">
                          <a:solidFill>
                            <a:schemeClr val="tx1"/>
                          </a:solidFill>
                        </a:rPr>
                        <a:t>                                       </a:t>
                      </a:r>
                      <a:r>
                        <a:rPr lang="en-GB" sz="2000" u="none" baseline="0" dirty="0">
                          <a:solidFill>
                            <a:schemeClr val="tx1"/>
                          </a:solidFill>
                        </a:rPr>
                        <a:t> eggs. </a:t>
                      </a:r>
                    </a:p>
                    <a:p>
                      <a:endParaRPr lang="en-GB" sz="2000" u="none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2000" u="none" baseline="0" dirty="0">
                          <a:solidFill>
                            <a:schemeClr val="tx1"/>
                          </a:solidFill>
                        </a:rPr>
                        <a:t>A:    What do you like </a:t>
                      </a:r>
                      <a:r>
                        <a:rPr lang="en-GB" sz="2000" u="sng" baseline="0" dirty="0">
                          <a:solidFill>
                            <a:schemeClr val="tx1"/>
                          </a:solidFill>
                        </a:rPr>
                        <a:t>                </a:t>
                      </a:r>
                      <a:r>
                        <a:rPr lang="en-GB" sz="2000" u="none" baseline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endParaRPr lang="en-GB" sz="2000" u="none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2000" u="none" baseline="0" dirty="0">
                          <a:solidFill>
                            <a:schemeClr val="tx1"/>
                          </a:solidFill>
                        </a:rPr>
                        <a:t>B:    </a:t>
                      </a:r>
                      <a:r>
                        <a:rPr lang="en-GB" sz="2000" u="sng" baseline="0" dirty="0">
                          <a:solidFill>
                            <a:schemeClr val="tx1"/>
                          </a:solidFill>
                        </a:rPr>
                        <a:t>                                           </a:t>
                      </a:r>
                      <a:r>
                        <a:rPr lang="en-GB" sz="2000" u="none" baseline="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endParaRPr lang="en-GB" sz="2000" u="none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2000" u="none" baseline="0" dirty="0">
                          <a:solidFill>
                            <a:schemeClr val="tx1"/>
                          </a:solidFill>
                        </a:rPr>
                        <a:t>A:    </a:t>
                      </a:r>
                      <a:r>
                        <a:rPr lang="en-GB" sz="2000" u="sng" baseline="0" dirty="0">
                          <a:solidFill>
                            <a:schemeClr val="tx1"/>
                          </a:solidFill>
                        </a:rPr>
                        <a:t>                                               </a:t>
                      </a:r>
                      <a:r>
                        <a:rPr lang="en-GB" sz="2000" u="none" baseline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endParaRPr lang="en-GB" sz="2000" u="none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2000" u="none" baseline="0" dirty="0">
                          <a:solidFill>
                            <a:schemeClr val="tx1"/>
                          </a:solidFill>
                        </a:rPr>
                        <a:t>B:    </a:t>
                      </a:r>
                      <a:r>
                        <a:rPr lang="en-GB" sz="2000" u="sng" baseline="0" dirty="0">
                          <a:solidFill>
                            <a:schemeClr val="tx1"/>
                          </a:solidFill>
                        </a:rPr>
                        <a:t>               </a:t>
                      </a:r>
                      <a:r>
                        <a:rPr lang="en-GB" sz="2000" u="none" baseline="0" dirty="0">
                          <a:solidFill>
                            <a:schemeClr val="tx1"/>
                          </a:solidFill>
                        </a:rPr>
                        <a:t> water. How </a:t>
                      </a:r>
                      <a:r>
                        <a:rPr lang="en-GB" sz="2000" u="sng" baseline="0" dirty="0">
                          <a:solidFill>
                            <a:schemeClr val="tx1"/>
                          </a:solidFill>
                        </a:rPr>
                        <a:t>                    </a:t>
                      </a:r>
                      <a:r>
                        <a:rPr lang="en-GB" sz="2000" u="none" baseline="0" dirty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fr-FR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4BACC6"/>
                      </a:solidFill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9">
            <a:extLst>
              <a:ext uri="{FF2B5EF4-FFF2-40B4-BE49-F238E27FC236}">
                <a16:creationId xmlns:a16="http://schemas.microsoft.com/office/drawing/2014/main" id="{7C157AD6-5C25-4D48-BF1C-93E95CF1C9B1}"/>
              </a:ext>
            </a:extLst>
          </p:cNvPr>
          <p:cNvSpPr txBox="1"/>
          <p:nvPr/>
        </p:nvSpPr>
        <p:spPr>
          <a:xfrm>
            <a:off x="644239" y="107722"/>
            <a:ext cx="161128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highlight>
                  <a:srgbClr val="FFFF00"/>
                </a:highlight>
              </a:rPr>
              <a:t>TASK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4313D1-064D-4E94-8A34-3117E22AE2D5}"/>
              </a:ext>
            </a:extLst>
          </p:cNvPr>
          <p:cNvSpPr txBox="1"/>
          <p:nvPr/>
        </p:nvSpPr>
        <p:spPr>
          <a:xfrm flipH="1">
            <a:off x="7258595" y="5951070"/>
            <a:ext cx="184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disgusting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D4E632-44CC-4E1E-8192-1FB6A2D52185}"/>
              </a:ext>
            </a:extLst>
          </p:cNvPr>
          <p:cNvSpPr txBox="1"/>
          <p:nvPr/>
        </p:nvSpPr>
        <p:spPr>
          <a:xfrm flipH="1">
            <a:off x="5858640" y="2121908"/>
            <a:ext cx="83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F6853B-4996-4A09-8BCD-B07B3C4791D9}"/>
              </a:ext>
            </a:extLst>
          </p:cNvPr>
          <p:cNvSpPr txBox="1"/>
          <p:nvPr/>
        </p:nvSpPr>
        <p:spPr>
          <a:xfrm flipH="1">
            <a:off x="7264395" y="2129336"/>
            <a:ext cx="83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fish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0B48A7-3279-45DC-AFDB-BDDE455AD94F}"/>
              </a:ext>
            </a:extLst>
          </p:cNvPr>
          <p:cNvSpPr txBox="1"/>
          <p:nvPr/>
        </p:nvSpPr>
        <p:spPr>
          <a:xfrm flipH="1">
            <a:off x="5564520" y="2413000"/>
            <a:ext cx="83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tasty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66FF65-64B4-495B-A9CE-0C40771E7347}"/>
              </a:ext>
            </a:extLst>
          </p:cNvPr>
          <p:cNvSpPr txBox="1"/>
          <p:nvPr/>
        </p:nvSpPr>
        <p:spPr>
          <a:xfrm flipH="1">
            <a:off x="5209091" y="3008137"/>
            <a:ext cx="3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 you not like to eat?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D2E939-C068-4F52-95DF-C4D31FA01D0A}"/>
              </a:ext>
            </a:extLst>
          </p:cNvPr>
          <p:cNvSpPr txBox="1"/>
          <p:nvPr/>
        </p:nvSpPr>
        <p:spPr>
          <a:xfrm flipH="1">
            <a:off x="5355085" y="3630632"/>
            <a:ext cx="215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really don’t like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41AA25-B5A1-42E4-B7A1-82E1B8CB24C7}"/>
              </a:ext>
            </a:extLst>
          </p:cNvPr>
          <p:cNvSpPr txBox="1"/>
          <p:nvPr/>
        </p:nvSpPr>
        <p:spPr>
          <a:xfrm flipH="1">
            <a:off x="7106195" y="4218809"/>
            <a:ext cx="133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drink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3F05DC-0326-41F8-9C20-42A7384260B8}"/>
              </a:ext>
            </a:extLst>
          </p:cNvPr>
          <p:cNvSpPr txBox="1"/>
          <p:nvPr/>
        </p:nvSpPr>
        <p:spPr>
          <a:xfrm flipH="1">
            <a:off x="5355085" y="4814913"/>
            <a:ext cx="171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love milk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21D50F-5876-41D5-ACF2-F1F531762A48}"/>
              </a:ext>
            </a:extLst>
          </p:cNvPr>
          <p:cNvSpPr txBox="1"/>
          <p:nvPr/>
        </p:nvSpPr>
        <p:spPr>
          <a:xfrm flipH="1">
            <a:off x="5209091" y="5403090"/>
            <a:ext cx="333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 you not like to drink?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57CFDA-796E-49C3-B105-27178BF50691}"/>
              </a:ext>
            </a:extLst>
          </p:cNvPr>
          <p:cNvSpPr txBox="1"/>
          <p:nvPr/>
        </p:nvSpPr>
        <p:spPr>
          <a:xfrm flipH="1">
            <a:off x="5231206" y="6021503"/>
            <a:ext cx="83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hate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621270-59C1-4EDD-B275-CF7CCD0B8ED8}"/>
              </a:ext>
            </a:extLst>
          </p:cNvPr>
          <p:cNvSpPr txBox="1"/>
          <p:nvPr/>
        </p:nvSpPr>
        <p:spPr>
          <a:xfrm flipH="1">
            <a:off x="7258595" y="1513840"/>
            <a:ext cx="83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eat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89C597-E60A-4C5A-8BD3-416082F23F07}"/>
              </a:ext>
            </a:extLst>
          </p:cNvPr>
          <p:cNvSpPr txBox="1"/>
          <p:nvPr/>
        </p:nvSpPr>
        <p:spPr>
          <a:xfrm>
            <a:off x="10749385" y="1140692"/>
            <a:ext cx="15674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To eat</a:t>
            </a:r>
          </a:p>
          <a:p>
            <a:r>
              <a:rPr lang="en-GB" sz="2000" dirty="0"/>
              <a:t>To drink</a:t>
            </a:r>
          </a:p>
          <a:p>
            <a:r>
              <a:rPr lang="en-GB" sz="2000" dirty="0"/>
              <a:t>Rice</a:t>
            </a:r>
          </a:p>
          <a:p>
            <a:r>
              <a:rPr lang="en-GB" sz="2000" dirty="0"/>
              <a:t>Eggs</a:t>
            </a:r>
          </a:p>
          <a:p>
            <a:r>
              <a:rPr lang="en-GB" sz="2000" dirty="0"/>
              <a:t>Milk</a:t>
            </a:r>
          </a:p>
          <a:p>
            <a:r>
              <a:rPr lang="en-GB" sz="2000" dirty="0"/>
              <a:t>Meat</a:t>
            </a:r>
          </a:p>
          <a:p>
            <a:r>
              <a:rPr lang="en-GB" sz="2000" dirty="0"/>
              <a:t>Hamburgers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Fruit</a:t>
            </a:r>
          </a:p>
          <a:p>
            <a:r>
              <a:rPr lang="en-GB" sz="2000" dirty="0"/>
              <a:t>Vegetables</a:t>
            </a:r>
          </a:p>
          <a:p>
            <a:r>
              <a:rPr lang="en-GB" sz="2000" dirty="0"/>
              <a:t>Sweets</a:t>
            </a:r>
          </a:p>
          <a:p>
            <a:r>
              <a:rPr lang="en-GB" sz="2000" dirty="0"/>
              <a:t>Cheese</a:t>
            </a:r>
          </a:p>
          <a:p>
            <a:r>
              <a:rPr lang="en-GB" sz="2000" dirty="0"/>
              <a:t>Shellfish</a:t>
            </a:r>
          </a:p>
          <a:p>
            <a:r>
              <a:rPr lang="en-GB" sz="2000" dirty="0"/>
              <a:t>Fish</a:t>
            </a:r>
          </a:p>
          <a:p>
            <a:r>
              <a:rPr lang="en-GB" sz="2000" dirty="0"/>
              <a:t>How tasty!</a:t>
            </a:r>
          </a:p>
          <a:p>
            <a:r>
              <a:rPr lang="en-GB" sz="2000" dirty="0"/>
              <a:t>How disgusting!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0C0395-EE2B-429F-8DFD-64EC566D2111}"/>
              </a:ext>
            </a:extLst>
          </p:cNvPr>
          <p:cNvSpPr txBox="1"/>
          <p:nvPr/>
        </p:nvSpPr>
        <p:spPr>
          <a:xfrm>
            <a:off x="5638800" y="289052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B5E2C5-88EC-483F-8B92-6038A67B31ED}"/>
              </a:ext>
            </a:extLst>
          </p:cNvPr>
          <p:cNvSpPr txBox="1"/>
          <p:nvPr/>
        </p:nvSpPr>
        <p:spPr>
          <a:xfrm>
            <a:off x="9056158" y="372187"/>
            <a:ext cx="2638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Important Words</a:t>
            </a:r>
          </a:p>
        </p:txBody>
      </p:sp>
    </p:spTree>
    <p:extLst>
      <p:ext uri="{BB962C8B-B14F-4D97-AF65-F5344CB8AC3E}">
        <p14:creationId xmlns:p14="http://schemas.microsoft.com/office/powerpoint/2010/main" val="228138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2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CEB10F-7DDD-412B-A7FC-109E979A3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98" y="777673"/>
            <a:ext cx="10955341" cy="5302653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54C5DC37-68BC-4951-B63D-CAF90DE5CD5B}"/>
              </a:ext>
            </a:extLst>
          </p:cNvPr>
          <p:cNvSpPr txBox="1"/>
          <p:nvPr/>
        </p:nvSpPr>
        <p:spPr>
          <a:xfrm>
            <a:off x="721361" y="254453"/>
            <a:ext cx="161128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highlight>
                  <a:srgbClr val="FFFF00"/>
                </a:highlight>
              </a:rPr>
              <a:t>TASK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978048-5B86-42B7-ADD6-608DE59C1E1D}"/>
              </a:ext>
            </a:extLst>
          </p:cNvPr>
          <p:cNvSpPr txBox="1"/>
          <p:nvPr/>
        </p:nvSpPr>
        <p:spPr>
          <a:xfrm>
            <a:off x="9682480" y="345440"/>
            <a:ext cx="199422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1c</a:t>
            </a:r>
          </a:p>
          <a:p>
            <a:r>
              <a:rPr lang="en-GB" dirty="0"/>
              <a:t>2a</a:t>
            </a:r>
          </a:p>
          <a:p>
            <a:r>
              <a:rPr lang="en-GB" dirty="0"/>
              <a:t>3b</a:t>
            </a:r>
          </a:p>
          <a:p>
            <a:r>
              <a:rPr lang="en-GB" dirty="0"/>
              <a:t>4a</a:t>
            </a:r>
          </a:p>
          <a:p>
            <a:r>
              <a:rPr lang="en-GB" dirty="0"/>
              <a:t>5c</a:t>
            </a:r>
          </a:p>
        </p:txBody>
      </p:sp>
    </p:spTree>
    <p:extLst>
      <p:ext uri="{BB962C8B-B14F-4D97-AF65-F5344CB8AC3E}">
        <p14:creationId xmlns:p14="http://schemas.microsoft.com/office/powerpoint/2010/main" val="9791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639099-951B-4074-9B30-07FA8FF91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64" y="515308"/>
            <a:ext cx="10562272" cy="6040431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494924C4-FF25-4BED-95E7-632AB0D1D875}"/>
              </a:ext>
            </a:extLst>
          </p:cNvPr>
          <p:cNvSpPr txBox="1"/>
          <p:nvPr/>
        </p:nvSpPr>
        <p:spPr>
          <a:xfrm>
            <a:off x="329279" y="40651"/>
            <a:ext cx="167977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highlight>
                  <a:srgbClr val="FFFF00"/>
                </a:highlight>
              </a:rPr>
              <a:t>TASK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EBE73-A5B3-435C-B6C8-6DB32F2D7A5A}"/>
              </a:ext>
            </a:extLst>
          </p:cNvPr>
          <p:cNvSpPr txBox="1"/>
          <p:nvPr/>
        </p:nvSpPr>
        <p:spPr>
          <a:xfrm>
            <a:off x="955040" y="5852160"/>
            <a:ext cx="541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</a:t>
            </a:r>
            <a:r>
              <a:rPr lang="en-GB" dirty="0" err="1"/>
              <a:t>I,d</a:t>
            </a:r>
            <a:r>
              <a:rPr lang="en-GB" dirty="0"/>
              <a:t> 8:00 3. </a:t>
            </a:r>
            <a:r>
              <a:rPr lang="en-GB" dirty="0" err="1"/>
              <a:t>b,a</a:t>
            </a:r>
            <a:r>
              <a:rPr lang="en-GB" dirty="0"/>
              <a:t>, 7:00 4. </a:t>
            </a:r>
            <a:r>
              <a:rPr lang="en-GB" dirty="0" err="1"/>
              <a:t>c,f</a:t>
            </a:r>
            <a:r>
              <a:rPr lang="en-GB" dirty="0"/>
              <a:t>, 7:30 5. nada</a:t>
            </a:r>
          </a:p>
        </p:txBody>
      </p:sp>
    </p:spTree>
    <p:extLst>
      <p:ext uri="{BB962C8B-B14F-4D97-AF65-F5344CB8AC3E}">
        <p14:creationId xmlns:p14="http://schemas.microsoft.com/office/powerpoint/2010/main" val="219038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C12528-555C-44FF-A3D8-2509FB917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658" y="220432"/>
            <a:ext cx="8631047" cy="6417135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3B4A0358-6371-4F88-8139-C747A3C62087}"/>
              </a:ext>
            </a:extLst>
          </p:cNvPr>
          <p:cNvSpPr txBox="1"/>
          <p:nvPr/>
        </p:nvSpPr>
        <p:spPr>
          <a:xfrm>
            <a:off x="326698" y="548651"/>
            <a:ext cx="167977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highlight>
                  <a:srgbClr val="FFFF00"/>
                </a:highlight>
              </a:rPr>
              <a:t>TASK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93D85D-6F91-4EDE-B05D-07857799323F}"/>
              </a:ext>
            </a:extLst>
          </p:cNvPr>
          <p:cNvSpPr txBox="1"/>
          <p:nvPr/>
        </p:nvSpPr>
        <p:spPr>
          <a:xfrm>
            <a:off x="762000" y="3789680"/>
            <a:ext cx="15816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err="1"/>
              <a:t>Ustedes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Tú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Usted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Usted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Ustedes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41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6CDB9-8EA6-45C0-8F8F-DEF807F3432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Quick revision: El </a:t>
            </a:r>
            <a:r>
              <a:rPr lang="en-GB" b="1" dirty="0" err="1">
                <a:solidFill>
                  <a:srgbClr val="FF0000"/>
                </a:solidFill>
              </a:rPr>
              <a:t>futuro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B69E12-4764-475B-8C2E-056B88434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41813"/>
            <a:ext cx="4997036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Voy</a:t>
            </a: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comer un </a:t>
            </a: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bocadillo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A224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67B7A50-E3B5-49DA-B67B-FA09CD3D8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700682"/>
            <a:ext cx="109728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Voy a + infinitive = I am going to</a:t>
            </a:r>
            <a:r>
              <a:rPr kumimoji="0" lang="en-GB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+ infinitive</a:t>
            </a:r>
            <a:r>
              <a:rPr kumimoji="0" lang="en-GB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DB1128E-65DB-4306-8225-C5200C88B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588" y="5588471"/>
            <a:ext cx="4997036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voy</a:t>
            </a: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</a:t>
            </a: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beber</a:t>
            </a: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</a:t>
            </a: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una</a:t>
            </a: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limonada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A224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4F60C002-C033-429F-B365-97BCF370E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68" y="2134889"/>
            <a:ext cx="26289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rink lemonade">
            <a:extLst>
              <a:ext uri="{FF2B5EF4-FFF2-40B4-BE49-F238E27FC236}">
                <a16:creationId xmlns:a16="http://schemas.microsoft.com/office/drawing/2014/main" id="{3D00DBC8-4AE2-4E01-8851-04DC6BF51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215" y="2469727"/>
            <a:ext cx="276378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5B6AD2E6-D717-4988-B65D-15E959FBD6C5}"/>
              </a:ext>
            </a:extLst>
          </p:cNvPr>
          <p:cNvSpPr txBox="1"/>
          <p:nvPr/>
        </p:nvSpPr>
        <p:spPr>
          <a:xfrm>
            <a:off x="329279" y="40651"/>
            <a:ext cx="167977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highlight>
                  <a:srgbClr val="FFFF00"/>
                </a:highlight>
              </a:rPr>
              <a:t>TASK 6</a:t>
            </a:r>
          </a:p>
        </p:txBody>
      </p:sp>
    </p:spTree>
    <p:extLst>
      <p:ext uri="{BB962C8B-B14F-4D97-AF65-F5344CB8AC3E}">
        <p14:creationId xmlns:p14="http://schemas.microsoft.com/office/powerpoint/2010/main" val="255460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14BFAF6-C9A3-481F-96A2-C3741C22914C}"/>
              </a:ext>
            </a:extLst>
          </p:cNvPr>
          <p:cNvSpPr txBox="1">
            <a:spLocks/>
          </p:cNvSpPr>
          <p:nvPr/>
        </p:nvSpPr>
        <p:spPr>
          <a:xfrm>
            <a:off x="607765" y="274638"/>
            <a:ext cx="109728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Quick revision: El futuro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BA0FA6-EC8A-4C7D-B504-8DFC1B022C64}"/>
              </a:ext>
            </a:extLst>
          </p:cNvPr>
          <p:cNvSpPr/>
          <p:nvPr/>
        </p:nvSpPr>
        <p:spPr>
          <a:xfrm>
            <a:off x="607764" y="1556792"/>
            <a:ext cx="4408115" cy="4896544"/>
          </a:xfrm>
          <a:prstGeom prst="roundRect">
            <a:avLst>
              <a:gd name="adj" fmla="val 72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4A2249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voy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4A2249">
                  <a:lumMod val="60000"/>
                  <a:lumOff val="4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4A2249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4A2249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4A2249">
                  <a:lumMod val="60000"/>
                  <a:lumOff val="4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4A2249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vamos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4A2249">
                  <a:lumMod val="60000"/>
                  <a:lumOff val="4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4A2249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vais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4A2249">
                  <a:lumMod val="60000"/>
                  <a:lumOff val="4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4A2249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van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CB31B3-695C-4C6D-BF74-154AD975153F}"/>
              </a:ext>
            </a:extLst>
          </p:cNvPr>
          <p:cNvSpPr/>
          <p:nvPr/>
        </p:nvSpPr>
        <p:spPr>
          <a:xfrm>
            <a:off x="7172450" y="1651625"/>
            <a:ext cx="4408115" cy="4896544"/>
          </a:xfrm>
          <a:prstGeom prst="roundRect">
            <a:avLst>
              <a:gd name="adj" fmla="val 72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salir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jugar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bailar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beber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CFE3EE-2FB3-413C-B940-51E87B032435}"/>
              </a:ext>
            </a:extLst>
          </p:cNvPr>
          <p:cNvSpPr/>
          <p:nvPr/>
        </p:nvSpPr>
        <p:spPr>
          <a:xfrm>
            <a:off x="5298915" y="2276872"/>
            <a:ext cx="1590500" cy="264687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665EB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05C10899-8F04-4630-A0D0-00DA89CE2231}"/>
              </a:ext>
            </a:extLst>
          </p:cNvPr>
          <p:cNvSpPr txBox="1"/>
          <p:nvPr/>
        </p:nvSpPr>
        <p:spPr>
          <a:xfrm>
            <a:off x="329279" y="40651"/>
            <a:ext cx="167977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highlight>
                  <a:srgbClr val="FFFF00"/>
                </a:highlight>
              </a:rPr>
              <a:t>TASK 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25E6F6-C05D-4963-AC8F-711FDBAE7518}"/>
              </a:ext>
            </a:extLst>
          </p:cNvPr>
          <p:cNvSpPr txBox="1"/>
          <p:nvPr/>
        </p:nvSpPr>
        <p:spPr>
          <a:xfrm>
            <a:off x="10330500" y="1535157"/>
            <a:ext cx="125006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GB" b="1" dirty="0">
                <a:latin typeface="Bradley Hand ITC" panose="03070402050302030203" pitchFamily="66" charset="0"/>
              </a:rPr>
              <a:t>To go out</a:t>
            </a:r>
          </a:p>
          <a:p>
            <a:pPr>
              <a:lnSpc>
                <a:spcPct val="300000"/>
              </a:lnSpc>
            </a:pPr>
            <a:r>
              <a:rPr lang="en-GB" b="1" dirty="0">
                <a:latin typeface="Bradley Hand ITC" panose="03070402050302030203" pitchFamily="66" charset="0"/>
              </a:rPr>
              <a:t>To go </a:t>
            </a:r>
          </a:p>
          <a:p>
            <a:pPr>
              <a:lnSpc>
                <a:spcPct val="300000"/>
              </a:lnSpc>
            </a:pPr>
            <a:r>
              <a:rPr lang="en-GB" b="1" dirty="0">
                <a:latin typeface="Bradley Hand ITC" panose="03070402050302030203" pitchFamily="66" charset="0"/>
              </a:rPr>
              <a:t>To eat</a:t>
            </a:r>
          </a:p>
          <a:p>
            <a:pPr>
              <a:lnSpc>
                <a:spcPct val="300000"/>
              </a:lnSpc>
            </a:pPr>
            <a:r>
              <a:rPr lang="en-GB" b="1" dirty="0">
                <a:latin typeface="Bradley Hand ITC" panose="03070402050302030203" pitchFamily="66" charset="0"/>
              </a:rPr>
              <a:t>To play</a:t>
            </a:r>
          </a:p>
          <a:p>
            <a:pPr>
              <a:lnSpc>
                <a:spcPct val="300000"/>
              </a:lnSpc>
            </a:pPr>
            <a:r>
              <a:rPr lang="en-GB" b="1" dirty="0">
                <a:latin typeface="Bradley Hand ITC" panose="03070402050302030203" pitchFamily="66" charset="0"/>
              </a:rPr>
              <a:t>To dance</a:t>
            </a:r>
          </a:p>
          <a:p>
            <a:pPr>
              <a:lnSpc>
                <a:spcPct val="300000"/>
              </a:lnSpc>
            </a:pPr>
            <a:r>
              <a:rPr lang="en-GB" b="1" dirty="0">
                <a:latin typeface="Bradley Hand ITC" panose="03070402050302030203" pitchFamily="66" charset="0"/>
              </a:rPr>
              <a:t>To drink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89579C-6ACE-43A6-8BFA-2806C382D427}"/>
              </a:ext>
            </a:extLst>
          </p:cNvPr>
          <p:cNvSpPr txBox="1"/>
          <p:nvPr/>
        </p:nvSpPr>
        <p:spPr>
          <a:xfrm>
            <a:off x="3472930" y="1307235"/>
            <a:ext cx="201114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GB" b="1" dirty="0">
                <a:latin typeface="Bradley Hand ITC" panose="03070402050302030203" pitchFamily="66" charset="0"/>
              </a:rPr>
              <a:t>I am going </a:t>
            </a:r>
          </a:p>
          <a:p>
            <a:pPr>
              <a:lnSpc>
                <a:spcPct val="300000"/>
              </a:lnSpc>
            </a:pPr>
            <a:r>
              <a:rPr lang="en-GB" b="1" dirty="0">
                <a:latin typeface="Bradley Hand ITC" panose="03070402050302030203" pitchFamily="66" charset="0"/>
              </a:rPr>
              <a:t>You are going </a:t>
            </a:r>
          </a:p>
          <a:p>
            <a:pPr>
              <a:lnSpc>
                <a:spcPct val="300000"/>
              </a:lnSpc>
            </a:pPr>
            <a:r>
              <a:rPr lang="en-GB" b="1" dirty="0">
                <a:latin typeface="Bradley Hand ITC" panose="03070402050302030203" pitchFamily="66" charset="0"/>
              </a:rPr>
              <a:t>He/she is going </a:t>
            </a:r>
          </a:p>
          <a:p>
            <a:pPr>
              <a:lnSpc>
                <a:spcPct val="300000"/>
              </a:lnSpc>
            </a:pPr>
            <a:r>
              <a:rPr lang="en-GB" b="1" dirty="0">
                <a:latin typeface="Bradley Hand ITC" panose="03070402050302030203" pitchFamily="66" charset="0"/>
              </a:rPr>
              <a:t>We are going </a:t>
            </a:r>
          </a:p>
          <a:p>
            <a:pPr>
              <a:lnSpc>
                <a:spcPct val="300000"/>
              </a:lnSpc>
            </a:pPr>
            <a:r>
              <a:rPr lang="en-GB" b="1" dirty="0">
                <a:latin typeface="Bradley Hand ITC" panose="03070402050302030203" pitchFamily="66" charset="0"/>
              </a:rPr>
              <a:t>You are going </a:t>
            </a:r>
          </a:p>
          <a:p>
            <a:pPr>
              <a:lnSpc>
                <a:spcPct val="300000"/>
              </a:lnSpc>
            </a:pPr>
            <a:r>
              <a:rPr lang="en-GB" b="1" dirty="0">
                <a:latin typeface="Bradley Hand ITC" panose="03070402050302030203" pitchFamily="66" charset="0"/>
              </a:rPr>
              <a:t>They are going</a:t>
            </a:r>
          </a:p>
        </p:txBody>
      </p:sp>
    </p:spTree>
    <p:extLst>
      <p:ext uri="{BB962C8B-B14F-4D97-AF65-F5344CB8AC3E}">
        <p14:creationId xmlns:p14="http://schemas.microsoft.com/office/powerpoint/2010/main" val="14087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">
      <a:dk1>
        <a:srgbClr val="4A2249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1726</Words>
  <Application>Microsoft Office PowerPoint</Application>
  <PresentationFormat>Widescreen</PresentationFormat>
  <Paragraphs>404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Bradley Hand ITC</vt:lpstr>
      <vt:lpstr>Calibri</vt:lpstr>
      <vt:lpstr>Calibri Light</vt:lpstr>
      <vt:lpstr>Century Gothic</vt:lpstr>
      <vt:lpstr>Comic Sans MS</vt:lpstr>
      <vt:lpstr>Segoe Print</vt:lpstr>
      <vt:lpstr>Tw Cen MT Condensed Extra Bold</vt:lpstr>
      <vt:lpstr>Wingdings</vt:lpstr>
      <vt:lpstr>Office Theme</vt:lpstr>
      <vt:lpstr>1_Office Theme</vt:lpstr>
      <vt:lpstr>A comer Talking about what food you like</vt:lpstr>
      <vt:lpstr>PowerPoint Presentation</vt:lpstr>
      <vt:lpstr>¿Qué te gusta comer?</vt:lpstr>
      <vt:lpstr>PowerPoint Presentation</vt:lpstr>
      <vt:lpstr>PowerPoint Presentation</vt:lpstr>
      <vt:lpstr>PowerPoint Presentation</vt:lpstr>
      <vt:lpstr>PowerPoint Presentation</vt:lpstr>
      <vt:lpstr>Quick revision: El futuro</vt:lpstr>
      <vt:lpstr>PowerPoint Presentation</vt:lpstr>
      <vt:lpstr>Revision of the Near Future Tense</vt:lpstr>
      <vt:lpstr>PowerPoint Presentation</vt:lpstr>
      <vt:lpstr>PowerPoint Presentation</vt:lpstr>
      <vt:lpstr>Spanish | Year 8 | Module 3: ¡A comer!       Vocabulary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Bray</dc:creator>
  <cp:lastModifiedBy>Ashley Baxter</cp:lastModifiedBy>
  <cp:revision>87</cp:revision>
  <dcterms:created xsi:type="dcterms:W3CDTF">2018-10-09T08:13:03Z</dcterms:created>
  <dcterms:modified xsi:type="dcterms:W3CDTF">2020-06-11T14:46:02Z</dcterms:modified>
</cp:coreProperties>
</file>