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sldIdLst>
    <p:sldId id="257" r:id="rId2"/>
    <p:sldId id="262" r:id="rId3"/>
    <p:sldId id="263" r:id="rId4"/>
    <p:sldId id="265" r:id="rId5"/>
    <p:sldId id="267" r:id="rId6"/>
    <p:sldId id="268" r:id="rId7"/>
    <p:sldId id="270" r:id="rId8"/>
    <p:sldId id="272" r:id="rId9"/>
    <p:sldId id="273" r:id="rId10"/>
    <p:sldId id="274" r:id="rId11"/>
    <p:sldId id="276" r:id="rId12"/>
    <p:sldId id="264" r:id="rId13"/>
    <p:sldId id="266" r:id="rId14"/>
    <p:sldId id="269" r:id="rId15"/>
    <p:sldId id="271" r:id="rId16"/>
    <p:sldId id="27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11"/>
    <p:restoredTop sz="94632"/>
  </p:normalViewPr>
  <p:slideViewPr>
    <p:cSldViewPr snapToGrid="0" snapToObjects="1">
      <p:cViewPr varScale="1">
        <p:scale>
          <a:sx n="129" d="100"/>
          <a:sy n="129" d="100"/>
        </p:scale>
        <p:origin x="3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D37B7-CED6-5441-8591-A068203CBA05}" type="datetimeFigureOut">
              <a:rPr lang="en-US" smtClean="0"/>
              <a:t>6/11/20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F54A12-6BC3-0A47-BBEA-B332B24BF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566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2575-5F28-2147-B5EA-BE6E4A2BF5D0}" type="datetimeFigureOut">
              <a:rPr lang="en-US" smtClean="0"/>
              <a:t>6/11/20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7F0F-F6E4-064E-BADB-AB65257EC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93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2575-5F28-2147-B5EA-BE6E4A2BF5D0}" type="datetimeFigureOut">
              <a:rPr lang="en-US" smtClean="0"/>
              <a:t>6/11/20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7F0F-F6E4-064E-BADB-AB65257EC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02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2575-5F28-2147-B5EA-BE6E4A2BF5D0}" type="datetimeFigureOut">
              <a:rPr lang="en-US" smtClean="0"/>
              <a:t>6/11/20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7F0F-F6E4-064E-BADB-AB65257EC64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7414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2575-5F28-2147-B5EA-BE6E4A2BF5D0}" type="datetimeFigureOut">
              <a:rPr lang="en-US" smtClean="0"/>
              <a:t>6/11/20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7F0F-F6E4-064E-BADB-AB65257EC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287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2575-5F28-2147-B5EA-BE6E4A2BF5D0}" type="datetimeFigureOut">
              <a:rPr lang="en-US" smtClean="0"/>
              <a:t>6/11/20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7F0F-F6E4-064E-BADB-AB65257EC64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62409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2575-5F28-2147-B5EA-BE6E4A2BF5D0}" type="datetimeFigureOut">
              <a:rPr lang="en-US" smtClean="0"/>
              <a:t>6/11/20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7F0F-F6E4-064E-BADB-AB65257EC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75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2575-5F28-2147-B5EA-BE6E4A2BF5D0}" type="datetimeFigureOut">
              <a:rPr lang="en-US" smtClean="0"/>
              <a:t>6/11/20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7F0F-F6E4-064E-BADB-AB65257EC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87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2575-5F28-2147-B5EA-BE6E4A2BF5D0}" type="datetimeFigureOut">
              <a:rPr lang="en-US" smtClean="0"/>
              <a:t>6/11/20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7F0F-F6E4-064E-BADB-AB65257EC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19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2575-5F28-2147-B5EA-BE6E4A2BF5D0}" type="datetimeFigureOut">
              <a:rPr lang="en-US" smtClean="0"/>
              <a:t>6/11/20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7F0F-F6E4-064E-BADB-AB65257EC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691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2575-5F28-2147-B5EA-BE6E4A2BF5D0}" type="datetimeFigureOut">
              <a:rPr lang="en-US" smtClean="0"/>
              <a:t>6/11/20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7F0F-F6E4-064E-BADB-AB65257EC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788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2575-5F28-2147-B5EA-BE6E4A2BF5D0}" type="datetimeFigureOut">
              <a:rPr lang="en-US" smtClean="0"/>
              <a:t>6/11/20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7F0F-F6E4-064E-BADB-AB65257EC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7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2575-5F28-2147-B5EA-BE6E4A2BF5D0}" type="datetimeFigureOut">
              <a:rPr lang="en-US" smtClean="0"/>
              <a:t>6/11/20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7F0F-F6E4-064E-BADB-AB65257EC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452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2575-5F28-2147-B5EA-BE6E4A2BF5D0}" type="datetimeFigureOut">
              <a:rPr lang="en-US" smtClean="0"/>
              <a:t>6/11/20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7F0F-F6E4-064E-BADB-AB65257EC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8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2575-5F28-2147-B5EA-BE6E4A2BF5D0}" type="datetimeFigureOut">
              <a:rPr lang="en-US" smtClean="0"/>
              <a:t>6/11/20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7F0F-F6E4-064E-BADB-AB65257EC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424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2575-5F28-2147-B5EA-BE6E4A2BF5D0}" type="datetimeFigureOut">
              <a:rPr lang="en-US" smtClean="0"/>
              <a:t>6/11/20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7F0F-F6E4-064E-BADB-AB65257EC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02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2575-5F28-2147-B5EA-BE6E4A2BF5D0}" type="datetimeFigureOut">
              <a:rPr lang="en-US" smtClean="0"/>
              <a:t>6/11/20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7F0F-F6E4-064E-BADB-AB65257EC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619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82575-5F28-2147-B5EA-BE6E4A2BF5D0}" type="datetimeFigureOut">
              <a:rPr lang="en-US" smtClean="0"/>
              <a:t>6/11/20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F4F7F0F-F6E4-064E-BADB-AB65257EC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45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D1B3A-1DB6-564B-A347-94A786CF3D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Revision: </a:t>
            </a:r>
            <a:r>
              <a:rPr lang="en-US" dirty="0" err="1"/>
              <a:t>Módulo</a:t>
            </a:r>
            <a:r>
              <a:rPr lang="en-US" dirty="0"/>
              <a:t> 4</a:t>
            </a:r>
            <a:br>
              <a:rPr lang="en-US" dirty="0"/>
            </a:br>
            <a:r>
              <a:rPr lang="en-US" dirty="0" err="1"/>
              <a:t>Intereses</a:t>
            </a:r>
            <a:r>
              <a:rPr lang="en-US" dirty="0"/>
              <a:t> e </a:t>
            </a:r>
            <a:r>
              <a:rPr lang="en-US" dirty="0" err="1"/>
              <a:t>influencias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F34CE5-BAAC-9842-8C98-68A79FEE03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Theme 1: Identity and Culture</a:t>
            </a:r>
          </a:p>
        </p:txBody>
      </p:sp>
    </p:spTree>
    <p:extLst>
      <p:ext uri="{BB962C8B-B14F-4D97-AF65-F5344CB8AC3E}">
        <p14:creationId xmlns:p14="http://schemas.microsoft.com/office/powerpoint/2010/main" val="2675430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2F523-6B72-A543-B167-E22F0AB6E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Tendencias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58E40-4529-414F-BB92-F521739AB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Task 7: Translate the following questions: </a:t>
            </a:r>
          </a:p>
          <a:p>
            <a:pPr marL="457200" indent="-457200">
              <a:buAutoNum type="arabicPeriod"/>
            </a:pPr>
            <a:r>
              <a:rPr lang="fr-FR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¿</a:t>
            </a:r>
            <a:r>
              <a:rPr lang="fr-FR" b="1" u="sng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Dónde</a:t>
            </a:r>
            <a:r>
              <a:rPr lang="fr-FR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fr-FR" b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fuiste</a:t>
            </a:r>
            <a:r>
              <a:rPr lang="fr-FR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endParaRPr lang="fr-FR" b="1" dirty="0">
              <a:solidFill>
                <a:srgbClr val="002060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marL="457200" indent="-457200">
              <a:buAutoNum type="arabicPeriod"/>
            </a:pPr>
            <a:r>
              <a:rPr lang="fr-FR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¿</a:t>
            </a:r>
            <a:r>
              <a:rPr lang="fr-FR" b="1" u="sng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Cuándo</a:t>
            </a:r>
            <a:r>
              <a:rPr lang="fr-FR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fr-FR" b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fuiste</a:t>
            </a:r>
            <a:r>
              <a:rPr lang="fr-FR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?</a:t>
            </a:r>
          </a:p>
          <a:p>
            <a:pPr marL="457200" indent="-457200">
              <a:buAutoNum type="arabicPeriod"/>
            </a:pPr>
            <a:endParaRPr lang="fr-FR" b="1" dirty="0">
              <a:solidFill>
                <a:srgbClr val="002060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marL="457200" indent="-457200">
              <a:buAutoNum type="arabicPeriod"/>
            </a:pPr>
            <a:r>
              <a:rPr lang="fr-FR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¿</a:t>
            </a:r>
            <a:r>
              <a:rPr lang="fr-FR" b="1" u="sng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Con </a:t>
            </a:r>
            <a:r>
              <a:rPr lang="fr-FR" b="1" u="sng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quién</a:t>
            </a:r>
            <a:r>
              <a:rPr lang="fr-FR" b="1" u="sng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fr-FR" b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fuiste</a:t>
            </a:r>
            <a:r>
              <a:rPr lang="fr-FR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?</a:t>
            </a:r>
          </a:p>
          <a:p>
            <a:pPr marL="457200" indent="-457200">
              <a:buAutoNum type="arabicPeriod"/>
            </a:pPr>
            <a:endParaRPr lang="fr-FR" b="1" dirty="0">
              <a:solidFill>
                <a:srgbClr val="002060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marL="457200" indent="-457200">
              <a:buAutoNum type="arabicPeriod"/>
            </a:pPr>
            <a:r>
              <a:rPr lang="fr-FR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¿</a:t>
            </a:r>
            <a:r>
              <a:rPr lang="fr-FR" b="1" u="sng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Qué</a:t>
            </a:r>
            <a:r>
              <a:rPr lang="fr-FR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fr-FR" b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hiciste</a:t>
            </a:r>
            <a:r>
              <a:rPr lang="fr-FR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?</a:t>
            </a:r>
          </a:p>
          <a:p>
            <a:pPr marL="457200" indent="-457200">
              <a:buAutoNum type="arabicPeriod"/>
            </a:pPr>
            <a:endParaRPr lang="fr-FR" b="1" dirty="0">
              <a:solidFill>
                <a:srgbClr val="002060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fr-FR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* </a:t>
            </a:r>
            <a:r>
              <a:rPr lang="fr-FR" b="1" i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Can </a:t>
            </a:r>
            <a:r>
              <a:rPr lang="fr-FR" b="1" i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you</a:t>
            </a:r>
            <a:r>
              <a:rPr lang="fr-FR" b="1" i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fr-FR" b="1" i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think</a:t>
            </a:r>
            <a:r>
              <a:rPr lang="fr-FR" b="1" i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 of </a:t>
            </a:r>
            <a:r>
              <a:rPr lang="fr-FR" b="1" i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any</a:t>
            </a:r>
            <a:r>
              <a:rPr lang="fr-FR" b="1" i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fr-FR" b="1" i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other</a:t>
            </a:r>
            <a:r>
              <a:rPr lang="fr-FR" b="1" i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 questions to </a:t>
            </a:r>
            <a:r>
              <a:rPr lang="fr-FR" b="1" i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ask</a:t>
            </a:r>
            <a:r>
              <a:rPr lang="fr-FR" b="1" i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136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F2262-2191-AC47-9C08-784E23589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Tendencias</a:t>
            </a:r>
            <a:r>
              <a:rPr lang="en-US" dirty="0"/>
              <a:t>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E9652-B0A8-4C4F-BD99-7EC61130C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9213"/>
            <a:ext cx="8596668" cy="3880773"/>
          </a:xfrm>
        </p:spPr>
        <p:txBody>
          <a:bodyPr/>
          <a:lstStyle/>
          <a:p>
            <a:r>
              <a:rPr lang="en-US" dirty="0"/>
              <a:t>Task 8: Now create your own answers to the questions using the help on the right. </a:t>
            </a:r>
          </a:p>
          <a:p>
            <a:pPr marL="457200" indent="-457200">
              <a:buAutoNum type="arabicPeriod"/>
            </a:pPr>
            <a:r>
              <a:rPr lang="fr-FR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¿</a:t>
            </a:r>
            <a:r>
              <a:rPr lang="fr-FR" b="1" u="sng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Dónde</a:t>
            </a:r>
            <a:r>
              <a:rPr lang="fr-FR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fr-FR" b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fuiste</a:t>
            </a:r>
            <a:r>
              <a:rPr lang="fr-FR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endParaRPr lang="fr-FR" b="1" dirty="0">
              <a:solidFill>
                <a:srgbClr val="002060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marL="457200" indent="-457200">
              <a:buAutoNum type="arabicPeriod"/>
            </a:pPr>
            <a:r>
              <a:rPr lang="fr-FR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¿</a:t>
            </a:r>
            <a:r>
              <a:rPr lang="fr-FR" b="1" u="sng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Cuándo</a:t>
            </a:r>
            <a:r>
              <a:rPr lang="fr-FR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fr-FR" b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fuiste</a:t>
            </a:r>
            <a:r>
              <a:rPr lang="fr-FR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?</a:t>
            </a:r>
          </a:p>
          <a:p>
            <a:pPr marL="457200" indent="-457200">
              <a:buAutoNum type="arabicPeriod"/>
            </a:pPr>
            <a:endParaRPr lang="fr-FR" b="1" dirty="0">
              <a:solidFill>
                <a:srgbClr val="002060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marL="457200" indent="-457200">
              <a:buAutoNum type="arabicPeriod"/>
            </a:pPr>
            <a:r>
              <a:rPr lang="fr-FR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¿</a:t>
            </a:r>
            <a:r>
              <a:rPr lang="fr-FR" b="1" u="sng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Con </a:t>
            </a:r>
            <a:r>
              <a:rPr lang="fr-FR" b="1" u="sng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quién</a:t>
            </a:r>
            <a:r>
              <a:rPr lang="fr-FR" b="1" u="sng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fr-FR" b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fuiste</a:t>
            </a:r>
            <a:r>
              <a:rPr lang="fr-FR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?</a:t>
            </a:r>
          </a:p>
          <a:p>
            <a:pPr marL="457200" indent="-457200">
              <a:buAutoNum type="arabicPeriod"/>
            </a:pPr>
            <a:endParaRPr lang="fr-FR" b="1" dirty="0">
              <a:solidFill>
                <a:srgbClr val="002060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marL="457200" indent="-457200">
              <a:buAutoNum type="arabicPeriod"/>
            </a:pPr>
            <a:r>
              <a:rPr lang="fr-FR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¿</a:t>
            </a:r>
            <a:r>
              <a:rPr lang="fr-FR" b="1" u="sng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Qué</a:t>
            </a:r>
            <a:r>
              <a:rPr lang="fr-FR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fr-FR" b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hiciste</a:t>
            </a:r>
            <a:r>
              <a:rPr lang="fr-FR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4F4265D-B659-FF46-9327-7095AD43F2E9}"/>
              </a:ext>
            </a:extLst>
          </p:cNvPr>
          <p:cNvSpPr/>
          <p:nvPr/>
        </p:nvSpPr>
        <p:spPr>
          <a:xfrm>
            <a:off x="4975668" y="1779687"/>
            <a:ext cx="6096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u="sng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Verbs</a:t>
            </a:r>
            <a:r>
              <a:rPr lang="fr-FR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:</a:t>
            </a:r>
          </a:p>
          <a:p>
            <a:r>
              <a:rPr lang="fr-FR" b="1" i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Fui: I </a:t>
            </a:r>
            <a:r>
              <a:rPr lang="fr-FR" b="1" i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went</a:t>
            </a:r>
            <a:endParaRPr lang="fr-FR" b="1" i="1" dirty="0">
              <a:solidFill>
                <a:srgbClr val="002060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fr-FR" b="1" i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Vi: I </a:t>
            </a:r>
            <a:r>
              <a:rPr lang="fr-FR" b="1" i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saw</a:t>
            </a:r>
            <a:endParaRPr lang="fr-FR" b="1" i="1" dirty="0">
              <a:solidFill>
                <a:srgbClr val="002060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fr-FR" b="1" i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Comí</a:t>
            </a:r>
            <a:r>
              <a:rPr lang="fr-FR" b="1" i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: I </a:t>
            </a:r>
            <a:r>
              <a:rPr lang="fr-FR" b="1" i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ate</a:t>
            </a:r>
            <a:endParaRPr lang="fr-FR" b="1" i="1" dirty="0">
              <a:solidFill>
                <a:srgbClr val="002060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fr-FR" b="1" i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Bebí</a:t>
            </a:r>
            <a:r>
              <a:rPr lang="fr-FR" b="1" i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: I </a:t>
            </a:r>
            <a:r>
              <a:rPr lang="fr-FR" b="1" i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drank</a:t>
            </a:r>
            <a:endParaRPr lang="fr-FR" b="1" i="1" dirty="0">
              <a:solidFill>
                <a:srgbClr val="002060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fr-FR" b="1" i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Compré</a:t>
            </a:r>
            <a:r>
              <a:rPr lang="fr-FR" b="1" i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: I </a:t>
            </a:r>
            <a:r>
              <a:rPr lang="fr-FR" b="1" i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bought</a:t>
            </a:r>
            <a:endParaRPr lang="fr-FR" b="1" i="1" dirty="0">
              <a:solidFill>
                <a:srgbClr val="002060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fr-FR" b="1" i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Hice</a:t>
            </a:r>
            <a:r>
              <a:rPr lang="fr-FR" b="1" i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: I </a:t>
            </a:r>
            <a:r>
              <a:rPr lang="fr-FR" b="1" i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did</a:t>
            </a:r>
            <a:endParaRPr lang="fr-FR" b="1" i="1" dirty="0">
              <a:solidFill>
                <a:srgbClr val="002060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fr-FR" b="1" i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Visité: I </a:t>
            </a:r>
            <a:r>
              <a:rPr lang="fr-FR" b="1" i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visited</a:t>
            </a:r>
            <a:endParaRPr lang="fr-FR" b="1" i="1" dirty="0">
              <a:solidFill>
                <a:srgbClr val="002060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endParaRPr lang="fr-FR" b="1" dirty="0">
              <a:solidFill>
                <a:srgbClr val="002060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fr-FR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2. </a:t>
            </a:r>
            <a:r>
              <a:rPr lang="fr-FR" b="1" u="sng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Add</a:t>
            </a:r>
            <a:r>
              <a:rPr lang="fr-FR" b="1" u="sng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 an opinion</a:t>
            </a:r>
            <a:r>
              <a:rPr lang="fr-FR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:</a:t>
            </a:r>
          </a:p>
          <a:p>
            <a:r>
              <a:rPr lang="fr-FR" b="1" i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¡Lo </a:t>
            </a:r>
            <a:r>
              <a:rPr lang="fr-FR" b="1" i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pasé</a:t>
            </a:r>
            <a:r>
              <a:rPr lang="fr-FR" b="1" i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 bomba! – I </a:t>
            </a:r>
            <a:r>
              <a:rPr lang="fr-FR" b="1" i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had</a:t>
            </a:r>
            <a:r>
              <a:rPr lang="fr-FR" b="1" i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 a </a:t>
            </a:r>
            <a:r>
              <a:rPr lang="fr-FR" b="1" i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great</a:t>
            </a:r>
            <a:r>
              <a:rPr lang="fr-FR" b="1" i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 time!</a:t>
            </a:r>
          </a:p>
          <a:p>
            <a:r>
              <a:rPr lang="fr-FR" b="1" i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¡</a:t>
            </a:r>
            <a:r>
              <a:rPr lang="fr-FR" b="1" i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Fue</a:t>
            </a:r>
            <a:r>
              <a:rPr lang="fr-FR" b="1" i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fr-FR" b="1" i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genial</a:t>
            </a:r>
            <a:r>
              <a:rPr lang="fr-FR" b="1" i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! – It </a:t>
            </a:r>
            <a:r>
              <a:rPr lang="fr-FR" b="1" i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was</a:t>
            </a:r>
            <a:r>
              <a:rPr lang="fr-FR" b="1" i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fr-FR" b="1" i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great</a:t>
            </a:r>
            <a:r>
              <a:rPr lang="fr-FR" b="1" i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!</a:t>
            </a:r>
          </a:p>
          <a:p>
            <a:r>
              <a:rPr lang="fr-FR" b="1" i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¡Lo </a:t>
            </a:r>
            <a:r>
              <a:rPr lang="fr-FR" b="1" i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pasé</a:t>
            </a:r>
            <a:r>
              <a:rPr lang="fr-FR" b="1" i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 fatal! – I </a:t>
            </a:r>
            <a:r>
              <a:rPr lang="fr-FR" b="1" i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had</a:t>
            </a:r>
            <a:r>
              <a:rPr lang="fr-FR" b="1" i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 an </a:t>
            </a:r>
            <a:r>
              <a:rPr lang="fr-FR" b="1" i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awful</a:t>
            </a:r>
            <a:r>
              <a:rPr lang="fr-FR" b="1" i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 time!</a:t>
            </a:r>
          </a:p>
          <a:p>
            <a:r>
              <a:rPr lang="fr-FR" b="1" i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¡</a:t>
            </a:r>
            <a:r>
              <a:rPr lang="fr-FR" b="1" i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Fue</a:t>
            </a:r>
            <a:r>
              <a:rPr lang="fr-FR" b="1" i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fr-FR" b="1" i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horroroso</a:t>
            </a:r>
            <a:r>
              <a:rPr lang="fr-FR" b="1" i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! – It </a:t>
            </a:r>
            <a:r>
              <a:rPr lang="fr-FR" b="1" i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was</a:t>
            </a:r>
            <a:r>
              <a:rPr lang="fr-FR" b="1" i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 horrible!</a:t>
            </a:r>
          </a:p>
          <a:p>
            <a:endParaRPr lang="fr-FR" b="1" i="1" dirty="0">
              <a:solidFill>
                <a:srgbClr val="002060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fr-FR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3.</a:t>
            </a:r>
            <a:r>
              <a:rPr lang="fr-FR" b="1" i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fr-FR" b="1" u="sng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Add</a:t>
            </a:r>
            <a:r>
              <a:rPr lang="fr-FR" b="1" u="sng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 more </a:t>
            </a:r>
            <a:r>
              <a:rPr lang="fr-FR" b="1" u="sng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detail</a:t>
            </a:r>
            <a:r>
              <a:rPr lang="fr-FR" b="1" u="sng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:</a:t>
            </a:r>
          </a:p>
          <a:p>
            <a:r>
              <a:rPr lang="fr-FR" b="1" i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Lo </a:t>
            </a:r>
            <a:r>
              <a:rPr lang="fr-FR" b="1" i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mejor</a:t>
            </a:r>
            <a:r>
              <a:rPr lang="fr-FR" b="1" i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fr-FR" b="1" i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fue</a:t>
            </a:r>
            <a:r>
              <a:rPr lang="fr-FR" b="1" i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fr-FR" b="1" i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cuando</a:t>
            </a:r>
            <a:r>
              <a:rPr lang="fr-FR" b="1" i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… The best </a:t>
            </a:r>
            <a:r>
              <a:rPr lang="fr-FR" b="1" i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thing</a:t>
            </a:r>
            <a:r>
              <a:rPr lang="fr-FR" b="1" i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fr-FR" b="1" i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was</a:t>
            </a:r>
            <a:r>
              <a:rPr lang="fr-FR" b="1" i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fr-FR" b="1" i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when</a:t>
            </a:r>
            <a:r>
              <a:rPr lang="fr-FR" b="1" i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…</a:t>
            </a:r>
          </a:p>
          <a:p>
            <a:r>
              <a:rPr lang="fr-FR" b="1" i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Lo </a:t>
            </a:r>
            <a:r>
              <a:rPr lang="fr-FR" b="1" i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peor</a:t>
            </a:r>
            <a:r>
              <a:rPr lang="fr-FR" b="1" i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fr-FR" b="1" i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fue</a:t>
            </a:r>
            <a:r>
              <a:rPr lang="fr-FR" b="1" i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fr-FR" b="1" i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cuando</a:t>
            </a:r>
            <a:r>
              <a:rPr lang="fr-FR" b="1" i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… The </a:t>
            </a:r>
            <a:r>
              <a:rPr lang="fr-FR" b="1" i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worst</a:t>
            </a:r>
            <a:r>
              <a:rPr lang="fr-FR" b="1" i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fr-FR" b="1" i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thing</a:t>
            </a:r>
            <a:r>
              <a:rPr lang="fr-FR" b="1" i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fr-FR" b="1" i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was</a:t>
            </a:r>
            <a:r>
              <a:rPr lang="fr-FR" b="1" i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fr-FR" b="1" i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when</a:t>
            </a:r>
            <a:r>
              <a:rPr lang="fr-FR" b="1" i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037351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95DBF-3139-644C-914B-FCF2EC97A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Answers for week 3 learning: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23469-94D0-724A-AD8E-56CDAB1C6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Task 1: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20BD8D1-110F-2C46-97E4-A2E23B93C1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397243"/>
              </p:ext>
            </p:extLst>
          </p:nvPr>
        </p:nvGraphicFramePr>
        <p:xfrm>
          <a:off x="677334" y="2820815"/>
          <a:ext cx="11162196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81098">
                  <a:extLst>
                    <a:ext uri="{9D8B030D-6E8A-4147-A177-3AD203B41FA5}">
                      <a16:colId xmlns:a16="http://schemas.microsoft.com/office/drawing/2014/main" val="3575811954"/>
                    </a:ext>
                  </a:extLst>
                </a:gridCol>
                <a:gridCol w="5581098">
                  <a:extLst>
                    <a:ext uri="{9D8B030D-6E8A-4147-A177-3AD203B41FA5}">
                      <a16:colId xmlns:a16="http://schemas.microsoft.com/office/drawing/2014/main" val="1441222907"/>
                    </a:ext>
                  </a:extLst>
                </a:gridCol>
              </a:tblGrid>
              <a:tr h="728766"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omic Sans MS" panose="030F0702030302020204" pitchFamily="66" charset="0"/>
                        </a:rPr>
                        <a:t>Things I do now /</a:t>
                      </a:r>
                      <a:r>
                        <a:rPr lang="en-GB" sz="2400" b="1" baseline="0" dirty="0">
                          <a:latin typeface="Comic Sans MS" panose="030F0702030302020204" pitchFamily="66" charset="0"/>
                        </a:rPr>
                        <a:t> descriptions now</a:t>
                      </a:r>
                      <a:endParaRPr lang="en-GB" sz="2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omic Sans MS" panose="030F0702030302020204" pitchFamily="66" charset="0"/>
                        </a:rPr>
                        <a:t>Things I used to do / descriptions in the past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538922"/>
                  </a:ext>
                </a:extLst>
              </a:tr>
              <a:tr h="404870">
                <a:tc>
                  <a:txBody>
                    <a:bodyPr/>
                    <a:lstStyle/>
                    <a:p>
                      <a:r>
                        <a:rPr lang="en-GB" sz="2400" b="1" dirty="0" err="1">
                          <a:latin typeface="Comic Sans MS" panose="030F0702030302020204" pitchFamily="66" charset="0"/>
                        </a:rPr>
                        <a:t>Juego</a:t>
                      </a:r>
                      <a:r>
                        <a:rPr lang="en-GB" sz="2400" b="1" dirty="0">
                          <a:latin typeface="Comic Sans MS" panose="030F0702030302020204" pitchFamily="66" charset="0"/>
                        </a:rPr>
                        <a:t> – I Play</a:t>
                      </a:r>
                    </a:p>
                    <a:p>
                      <a:r>
                        <a:rPr lang="en-GB" sz="2400" b="1" dirty="0">
                          <a:latin typeface="Comic Sans MS" panose="030F0702030302020204" pitchFamily="66" charset="0"/>
                        </a:rPr>
                        <a:t>Soy – I am</a:t>
                      </a:r>
                    </a:p>
                    <a:p>
                      <a:r>
                        <a:rPr lang="en-GB" sz="2400" b="1" dirty="0" err="1">
                          <a:latin typeface="Comic Sans MS" panose="030F0702030302020204" pitchFamily="66" charset="0"/>
                        </a:rPr>
                        <a:t>Hago</a:t>
                      </a:r>
                      <a:r>
                        <a:rPr lang="en-GB" sz="2400" b="1" dirty="0">
                          <a:latin typeface="Comic Sans MS" panose="030F0702030302020204" pitchFamily="66" charset="0"/>
                        </a:rPr>
                        <a:t> – I do</a:t>
                      </a:r>
                    </a:p>
                    <a:p>
                      <a:r>
                        <a:rPr lang="en-GB" sz="2400" b="1" dirty="0" err="1">
                          <a:latin typeface="Comic Sans MS" panose="030F0702030302020204" pitchFamily="66" charset="0"/>
                        </a:rPr>
                        <a:t>Es</a:t>
                      </a:r>
                      <a:r>
                        <a:rPr lang="en-GB" sz="2400" b="1" dirty="0">
                          <a:latin typeface="Comic Sans MS" panose="030F0702030302020204" pitchFamily="66" charset="0"/>
                        </a:rPr>
                        <a:t> – It 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err="1">
                          <a:latin typeface="Comic Sans MS" panose="030F0702030302020204" pitchFamily="66" charset="0"/>
                        </a:rPr>
                        <a:t>Jugaba</a:t>
                      </a:r>
                      <a:r>
                        <a:rPr lang="en-GB" sz="2400" b="1" dirty="0">
                          <a:latin typeface="Comic Sans MS" panose="030F0702030302020204" pitchFamily="66" charset="0"/>
                        </a:rPr>
                        <a:t> – I used to play</a:t>
                      </a:r>
                    </a:p>
                    <a:p>
                      <a:r>
                        <a:rPr lang="en-GB" sz="2400" b="1" dirty="0" err="1">
                          <a:latin typeface="Comic Sans MS" panose="030F0702030302020204" pitchFamily="66" charset="0"/>
                        </a:rPr>
                        <a:t>Hacía</a:t>
                      </a:r>
                      <a:r>
                        <a:rPr lang="en-GB" sz="2400" b="1" dirty="0">
                          <a:latin typeface="Comic Sans MS" panose="030F0702030302020204" pitchFamily="66" charset="0"/>
                        </a:rPr>
                        <a:t> – I used to do</a:t>
                      </a:r>
                    </a:p>
                    <a:p>
                      <a:r>
                        <a:rPr lang="en-GB" sz="2400" b="1" dirty="0">
                          <a:latin typeface="Comic Sans MS" panose="030F0702030302020204" pitchFamily="66" charset="0"/>
                        </a:rPr>
                        <a:t>Era – I was/ I used to be</a:t>
                      </a:r>
                    </a:p>
                    <a:p>
                      <a:r>
                        <a:rPr lang="en-GB" sz="2400" b="1" dirty="0">
                          <a:latin typeface="Comic Sans MS" panose="030F0702030302020204" pitchFamily="66" charset="0"/>
                        </a:rPr>
                        <a:t>Era – it was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1646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197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D4D79-1786-D84A-884E-0BF049BF8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85854"/>
            <a:ext cx="8596668" cy="1320800"/>
          </a:xfrm>
        </p:spPr>
        <p:txBody>
          <a:bodyPr/>
          <a:lstStyle/>
          <a:p>
            <a:r>
              <a:rPr lang="en-US" i="1" dirty="0"/>
              <a:t>Answers for week 3 learning: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BE054-4D46-B647-93B1-BB8F74859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825190"/>
            <a:ext cx="10652305" cy="586554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Task 2</a:t>
            </a:r>
          </a:p>
          <a:p>
            <a:pPr marL="0" indent="0">
              <a:buNone/>
            </a:pPr>
            <a:endParaRPr lang="en-GB" b="1" dirty="0">
              <a:latin typeface="Comic Sans MS" panose="030F0702030302020204" pitchFamily="66" charset="0"/>
            </a:endParaRPr>
          </a:p>
          <a:p>
            <a:r>
              <a:rPr lang="en-GB" b="1" dirty="0" err="1">
                <a:latin typeface="Comic Sans MS" panose="030F0702030302020204" pitchFamily="66" charset="0"/>
              </a:rPr>
              <a:t>Jug</a:t>
            </a:r>
            <a:r>
              <a:rPr lang="en-GB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ar</a:t>
            </a:r>
            <a:r>
              <a:rPr lang="en-GB" b="1" dirty="0">
                <a:latin typeface="Comic Sans MS" panose="030F0702030302020204" pitchFamily="66" charset="0"/>
              </a:rPr>
              <a:t> – </a:t>
            </a:r>
            <a:r>
              <a:rPr lang="en-GB" b="1" dirty="0" err="1">
                <a:latin typeface="Comic Sans MS" panose="030F0702030302020204" pitchFamily="66" charset="0"/>
              </a:rPr>
              <a:t>Jug</a:t>
            </a:r>
            <a:r>
              <a:rPr lang="en-GB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aba</a:t>
            </a:r>
            <a:r>
              <a:rPr lang="en-GB" b="1" dirty="0">
                <a:latin typeface="Comic Sans MS" panose="030F0702030302020204" pitchFamily="66" charset="0"/>
              </a:rPr>
              <a:t> a </a:t>
            </a:r>
            <a:r>
              <a:rPr lang="en-GB" b="1" dirty="0" err="1">
                <a:latin typeface="Comic Sans MS" panose="030F0702030302020204" pitchFamily="66" charset="0"/>
              </a:rPr>
              <a:t>tenis</a:t>
            </a:r>
            <a:r>
              <a:rPr lang="en-GB" b="1" dirty="0">
                <a:latin typeface="Comic Sans MS" panose="030F0702030302020204" pitchFamily="66" charset="0"/>
              </a:rPr>
              <a:t> – </a:t>
            </a:r>
            <a:r>
              <a:rPr lang="en-GB" i="1" dirty="0">
                <a:latin typeface="Comic Sans MS" panose="030F0702030302020204" pitchFamily="66" charset="0"/>
              </a:rPr>
              <a:t>I used to play tennis</a:t>
            </a:r>
          </a:p>
          <a:p>
            <a:r>
              <a:rPr lang="en-GB" b="1" dirty="0" err="1">
                <a:latin typeface="Comic Sans MS" panose="030F0702030302020204" pitchFamily="66" charset="0"/>
              </a:rPr>
              <a:t>Bail</a:t>
            </a:r>
            <a:r>
              <a:rPr lang="en-GB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ar</a:t>
            </a:r>
            <a:r>
              <a:rPr lang="en-GB" b="1" dirty="0">
                <a:latin typeface="Comic Sans MS" panose="030F0702030302020204" pitchFamily="66" charset="0"/>
              </a:rPr>
              <a:t> – </a:t>
            </a:r>
            <a:r>
              <a:rPr lang="en-GB" b="1" dirty="0" err="1">
                <a:latin typeface="Comic Sans MS" panose="030F0702030302020204" pitchFamily="66" charset="0"/>
              </a:rPr>
              <a:t>bail</a:t>
            </a:r>
            <a:r>
              <a:rPr lang="en-GB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aba</a:t>
            </a:r>
            <a:r>
              <a:rPr lang="en-GB" b="1" dirty="0">
                <a:latin typeface="Comic Sans MS" panose="030F0702030302020204" pitchFamily="66" charset="0"/>
              </a:rPr>
              <a:t> hip hop – </a:t>
            </a:r>
            <a:r>
              <a:rPr lang="en-GB" i="1" dirty="0">
                <a:latin typeface="Comic Sans MS" panose="030F0702030302020204" pitchFamily="66" charset="0"/>
              </a:rPr>
              <a:t>I used to dance hip hop</a:t>
            </a:r>
          </a:p>
          <a:p>
            <a:r>
              <a:rPr lang="en-GB" b="1" dirty="0" err="1">
                <a:latin typeface="Comic Sans MS" panose="030F0702030302020204" pitchFamily="66" charset="0"/>
              </a:rPr>
              <a:t>Dibuj</a:t>
            </a:r>
            <a:r>
              <a:rPr lang="en-GB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ar</a:t>
            </a:r>
            <a:r>
              <a:rPr lang="en-GB" dirty="0">
                <a:latin typeface="Comic Sans MS" panose="030F0702030302020204" pitchFamily="66" charset="0"/>
              </a:rPr>
              <a:t> – </a:t>
            </a:r>
            <a:r>
              <a:rPr lang="en-GB" b="1" dirty="0" err="1">
                <a:latin typeface="Comic Sans MS" panose="030F0702030302020204" pitchFamily="66" charset="0"/>
              </a:rPr>
              <a:t>dibujaba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b="1" dirty="0" err="1">
                <a:latin typeface="Comic Sans MS" panose="030F0702030302020204" pitchFamily="66" charset="0"/>
              </a:rPr>
              <a:t>elefantes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– </a:t>
            </a:r>
            <a:r>
              <a:rPr lang="en-GB" i="1" dirty="0">
                <a:latin typeface="Comic Sans MS" panose="030F0702030302020204" pitchFamily="66" charset="0"/>
              </a:rPr>
              <a:t>I used to draw elephants</a:t>
            </a:r>
          </a:p>
          <a:p>
            <a:r>
              <a:rPr lang="en-GB" b="1" dirty="0" err="1">
                <a:latin typeface="Comic Sans MS" panose="030F0702030302020204" pitchFamily="66" charset="0"/>
              </a:rPr>
              <a:t>Limpi</a:t>
            </a:r>
            <a:r>
              <a:rPr lang="en-GB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ar</a:t>
            </a:r>
            <a:r>
              <a:rPr lang="en-GB" dirty="0">
                <a:latin typeface="Comic Sans MS" panose="030F0702030302020204" pitchFamily="66" charset="0"/>
              </a:rPr>
              <a:t> - </a:t>
            </a:r>
            <a:r>
              <a:rPr lang="en-GB" b="1" dirty="0" err="1">
                <a:latin typeface="Comic Sans MS" panose="030F0702030302020204" pitchFamily="66" charset="0"/>
              </a:rPr>
              <a:t>limpiaba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b="1" dirty="0">
                <a:latin typeface="Comic Sans MS" panose="030F0702030302020204" pitchFamily="66" charset="0"/>
              </a:rPr>
              <a:t>mi </a:t>
            </a:r>
            <a:r>
              <a:rPr lang="en-GB" b="1" dirty="0" err="1">
                <a:latin typeface="Comic Sans MS" panose="030F0702030302020204" pitchFamily="66" charset="0"/>
              </a:rPr>
              <a:t>dormitorio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– I used to clean my bedroom</a:t>
            </a:r>
          </a:p>
          <a:p>
            <a:r>
              <a:rPr lang="en-GB" b="1" dirty="0" err="1">
                <a:latin typeface="Comic Sans MS" panose="030F0702030302020204" pitchFamily="66" charset="0"/>
              </a:rPr>
              <a:t>Cocin</a:t>
            </a:r>
            <a:r>
              <a:rPr lang="en-GB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ar</a:t>
            </a:r>
            <a:r>
              <a:rPr lang="en-GB" b="1" dirty="0">
                <a:latin typeface="Comic Sans MS" panose="030F0702030302020204" pitchFamily="66" charset="0"/>
              </a:rPr>
              <a:t> - </a:t>
            </a:r>
            <a:r>
              <a:rPr lang="en-GB" b="1" dirty="0" err="1">
                <a:latin typeface="Comic Sans MS" panose="030F0702030302020204" pitchFamily="66" charset="0"/>
              </a:rPr>
              <a:t>cocinaba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b="1" dirty="0" err="1">
                <a:latin typeface="Comic Sans MS" panose="030F0702030302020204" pitchFamily="66" charset="0"/>
              </a:rPr>
              <a:t>galletas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– I used to cook biscuits</a:t>
            </a:r>
          </a:p>
          <a:p>
            <a:r>
              <a:rPr lang="en-GB" b="1" dirty="0" err="1">
                <a:latin typeface="Comic Sans MS" panose="030F0702030302020204" pitchFamily="66" charset="0"/>
              </a:rPr>
              <a:t>Levant</a:t>
            </a:r>
            <a:r>
              <a:rPr lang="en-GB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ar</a:t>
            </a:r>
            <a:r>
              <a:rPr lang="en-GB" b="1" dirty="0" err="1">
                <a:latin typeface="Comic Sans MS" panose="030F0702030302020204" pitchFamily="66" charset="0"/>
              </a:rPr>
              <a:t>se</a:t>
            </a:r>
            <a:r>
              <a:rPr lang="en-GB" b="1" dirty="0">
                <a:latin typeface="Comic Sans MS" panose="030F0702030302020204" pitchFamily="66" charset="0"/>
              </a:rPr>
              <a:t> – me </a:t>
            </a:r>
            <a:r>
              <a:rPr lang="en-GB" b="1" dirty="0" err="1">
                <a:latin typeface="Comic Sans MS" panose="030F0702030302020204" pitchFamily="66" charset="0"/>
              </a:rPr>
              <a:t>levantaba</a:t>
            </a:r>
            <a:r>
              <a:rPr lang="en-GB" b="1" dirty="0">
                <a:latin typeface="Comic Sans MS" panose="030F0702030302020204" pitchFamily="66" charset="0"/>
              </a:rPr>
              <a:t> a las 8 </a:t>
            </a:r>
            <a:r>
              <a:rPr lang="en-GB" dirty="0">
                <a:latin typeface="Comic Sans MS" panose="030F0702030302020204" pitchFamily="66" charset="0"/>
              </a:rPr>
              <a:t>– I used to get up at 8 o’clock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b="1" dirty="0">
                <a:latin typeface="Comic Sans MS" panose="030F0702030302020204" pitchFamily="66" charset="0"/>
              </a:rPr>
              <a:t>Com</a:t>
            </a:r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er</a:t>
            </a:r>
            <a:r>
              <a:rPr lang="en-GB" b="1" dirty="0">
                <a:latin typeface="Comic Sans MS" panose="030F0702030302020204" pitchFamily="66" charset="0"/>
              </a:rPr>
              <a:t> – </a:t>
            </a:r>
            <a:r>
              <a:rPr lang="en-GB" b="1" dirty="0" err="1">
                <a:latin typeface="Comic Sans MS" panose="030F0702030302020204" pitchFamily="66" charset="0"/>
              </a:rPr>
              <a:t>com</a:t>
            </a:r>
            <a:r>
              <a:rPr lang="en-GB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ía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b="1" dirty="0" err="1">
                <a:latin typeface="Comic Sans MS" panose="030F0702030302020204" pitchFamily="66" charset="0"/>
              </a:rPr>
              <a:t>mucho</a:t>
            </a:r>
            <a:r>
              <a:rPr lang="en-GB" b="1" dirty="0">
                <a:latin typeface="Comic Sans MS" panose="030F0702030302020204" pitchFamily="66" charset="0"/>
              </a:rPr>
              <a:t> chocolate – </a:t>
            </a:r>
            <a:r>
              <a:rPr lang="en-GB" i="1" dirty="0">
                <a:latin typeface="Comic Sans MS" panose="030F0702030302020204" pitchFamily="66" charset="0"/>
              </a:rPr>
              <a:t>I used to eat a lot of chocolate</a:t>
            </a:r>
          </a:p>
          <a:p>
            <a:r>
              <a:rPr lang="en-GB" b="1" dirty="0" err="1">
                <a:latin typeface="Comic Sans MS" panose="030F0702030302020204" pitchFamily="66" charset="0"/>
              </a:rPr>
              <a:t>Viv</a:t>
            </a:r>
            <a:r>
              <a:rPr lang="en-GB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ir</a:t>
            </a:r>
            <a:r>
              <a:rPr lang="en-GB" b="1" dirty="0">
                <a:latin typeface="Comic Sans MS" panose="030F0702030302020204" pitchFamily="66" charset="0"/>
              </a:rPr>
              <a:t> – </a:t>
            </a:r>
            <a:r>
              <a:rPr lang="en-GB" b="1" dirty="0" err="1">
                <a:latin typeface="Comic Sans MS" panose="030F0702030302020204" pitchFamily="66" charset="0"/>
              </a:rPr>
              <a:t>viv</a:t>
            </a:r>
            <a:r>
              <a:rPr lang="en-GB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ía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b="1" dirty="0" err="1">
                <a:latin typeface="Comic Sans MS" panose="030F0702030302020204" pitchFamily="66" charset="0"/>
              </a:rPr>
              <a:t>en</a:t>
            </a:r>
            <a:r>
              <a:rPr lang="en-GB" b="1" dirty="0">
                <a:latin typeface="Comic Sans MS" panose="030F0702030302020204" pitchFamily="66" charset="0"/>
              </a:rPr>
              <a:t> el campo – </a:t>
            </a:r>
            <a:r>
              <a:rPr lang="en-GB" i="1" dirty="0">
                <a:latin typeface="Comic Sans MS" panose="030F0702030302020204" pitchFamily="66" charset="0"/>
              </a:rPr>
              <a:t>I used to live in the country</a:t>
            </a:r>
          </a:p>
          <a:p>
            <a:r>
              <a:rPr lang="en-GB" b="1" dirty="0" err="1">
                <a:latin typeface="Comic Sans MS" panose="030F0702030302020204" pitchFamily="66" charset="0"/>
              </a:rPr>
              <a:t>Escrib</a:t>
            </a:r>
            <a:r>
              <a:rPr lang="en-GB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ir</a:t>
            </a:r>
            <a:r>
              <a:rPr lang="en-GB" b="1" dirty="0">
                <a:latin typeface="Comic Sans MS" panose="030F0702030302020204" pitchFamily="66" charset="0"/>
              </a:rPr>
              <a:t> – </a:t>
            </a:r>
            <a:r>
              <a:rPr lang="en-GB" b="1" dirty="0" err="1">
                <a:latin typeface="Comic Sans MS" panose="030F0702030302020204" pitchFamily="66" charset="0"/>
              </a:rPr>
              <a:t>escribía</a:t>
            </a:r>
            <a:r>
              <a:rPr lang="en-GB" b="1" dirty="0">
                <a:latin typeface="Comic Sans MS" panose="030F0702030302020204" pitchFamily="66" charset="0"/>
              </a:rPr>
              <a:t> un </a:t>
            </a:r>
            <a:r>
              <a:rPr lang="en-GB" b="1" dirty="0" err="1">
                <a:latin typeface="Comic Sans MS" panose="030F0702030302020204" pitchFamily="66" charset="0"/>
              </a:rPr>
              <a:t>diario</a:t>
            </a:r>
            <a:r>
              <a:rPr lang="en-GB" b="1" dirty="0">
                <a:latin typeface="Comic Sans MS" panose="030F0702030302020204" pitchFamily="66" charset="0"/>
              </a:rPr>
              <a:t> – </a:t>
            </a:r>
            <a:r>
              <a:rPr lang="en-GB" i="1" dirty="0">
                <a:latin typeface="Comic Sans MS" panose="030F0702030302020204" pitchFamily="66" charset="0"/>
              </a:rPr>
              <a:t>I used to write a diary</a:t>
            </a:r>
          </a:p>
          <a:p>
            <a:r>
              <a:rPr lang="en-GB" b="1" dirty="0" err="1">
                <a:latin typeface="Comic Sans MS" panose="030F0702030302020204" pitchFamily="66" charset="0"/>
              </a:rPr>
              <a:t>Beb</a:t>
            </a:r>
            <a:r>
              <a:rPr lang="en-GB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er</a:t>
            </a:r>
            <a:r>
              <a:rPr lang="en-GB" b="1" dirty="0">
                <a:latin typeface="Comic Sans MS" panose="030F0702030302020204" pitchFamily="66" charset="0"/>
              </a:rPr>
              <a:t> - </a:t>
            </a:r>
            <a:r>
              <a:rPr lang="en-GB" b="1" dirty="0" err="1">
                <a:latin typeface="Comic Sans MS" panose="030F0702030302020204" pitchFamily="66" charset="0"/>
              </a:rPr>
              <a:t>bebía</a:t>
            </a:r>
            <a:r>
              <a:rPr lang="en-GB" b="1" dirty="0">
                <a:latin typeface="Comic Sans MS" panose="030F0702030302020204" pitchFamily="66" charset="0"/>
              </a:rPr>
              <a:t> chocolate </a:t>
            </a:r>
            <a:r>
              <a:rPr lang="en-GB" b="1" dirty="0" err="1">
                <a:latin typeface="Comic Sans MS" panose="030F0702030302020204" pitchFamily="66" charset="0"/>
              </a:rPr>
              <a:t>caliente</a:t>
            </a:r>
            <a:r>
              <a:rPr lang="en-GB" b="1" dirty="0">
                <a:latin typeface="Comic Sans MS" panose="030F0702030302020204" pitchFamily="66" charset="0"/>
              </a:rPr>
              <a:t> – </a:t>
            </a:r>
            <a:r>
              <a:rPr lang="en-GB" i="1" dirty="0">
                <a:latin typeface="Comic Sans MS" panose="030F0702030302020204" pitchFamily="66" charset="0"/>
              </a:rPr>
              <a:t>I used to drink hot chocolate</a:t>
            </a:r>
          </a:p>
          <a:p>
            <a:r>
              <a:rPr lang="en-GB" b="1" dirty="0" err="1">
                <a:latin typeface="Comic Sans MS" panose="030F0702030302020204" pitchFamily="66" charset="0"/>
              </a:rPr>
              <a:t>Hac</a:t>
            </a:r>
            <a:r>
              <a:rPr lang="en-GB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er</a:t>
            </a:r>
            <a:r>
              <a:rPr lang="en-GB" b="1" dirty="0">
                <a:latin typeface="Comic Sans MS" panose="030F0702030302020204" pitchFamily="66" charset="0"/>
              </a:rPr>
              <a:t> – no </a:t>
            </a:r>
            <a:r>
              <a:rPr lang="en-GB" b="1" dirty="0" err="1">
                <a:latin typeface="Comic Sans MS" panose="030F0702030302020204" pitchFamily="66" charset="0"/>
              </a:rPr>
              <a:t>hacía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b="1" dirty="0" err="1">
                <a:latin typeface="Comic Sans MS" panose="030F0702030302020204" pitchFamily="66" charset="0"/>
              </a:rPr>
              <a:t>muchos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b="1" dirty="0" err="1">
                <a:latin typeface="Comic Sans MS" panose="030F0702030302020204" pitchFamily="66" charset="0"/>
              </a:rPr>
              <a:t>deberes</a:t>
            </a:r>
            <a:r>
              <a:rPr lang="en-GB" b="1" dirty="0">
                <a:latin typeface="Comic Sans MS" panose="030F0702030302020204" pitchFamily="66" charset="0"/>
              </a:rPr>
              <a:t> – </a:t>
            </a:r>
            <a:r>
              <a:rPr lang="en-GB" i="1" dirty="0">
                <a:latin typeface="Comic Sans MS" panose="030F0702030302020204" pitchFamily="66" charset="0"/>
              </a:rPr>
              <a:t>I didn’t use to do a lot of homework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Ten</a:t>
            </a:r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er</a:t>
            </a:r>
            <a:r>
              <a:rPr lang="en-GB" b="1" dirty="0">
                <a:latin typeface="Comic Sans MS" panose="030F0702030302020204" pitchFamily="66" charset="0"/>
              </a:rPr>
              <a:t> - </a:t>
            </a:r>
            <a:r>
              <a:rPr lang="en-GB" b="1" dirty="0" err="1">
                <a:latin typeface="Comic Sans MS" panose="030F0702030302020204" pitchFamily="66" charset="0"/>
              </a:rPr>
              <a:t>tenía</a:t>
            </a:r>
            <a:r>
              <a:rPr lang="en-GB" b="1" dirty="0">
                <a:latin typeface="Comic Sans MS" panose="030F0702030302020204" pitchFamily="66" charset="0"/>
              </a:rPr>
              <a:t> dos </a:t>
            </a:r>
            <a:r>
              <a:rPr lang="en-GB" b="1" dirty="0" err="1">
                <a:latin typeface="Comic Sans MS" panose="030F0702030302020204" pitchFamily="66" charset="0"/>
              </a:rPr>
              <a:t>perros</a:t>
            </a:r>
            <a:r>
              <a:rPr lang="en-GB" b="1" dirty="0">
                <a:latin typeface="Comic Sans MS" panose="030F0702030302020204" pitchFamily="66" charset="0"/>
              </a:rPr>
              <a:t> – </a:t>
            </a:r>
            <a:r>
              <a:rPr lang="en-GB" i="1" dirty="0">
                <a:latin typeface="Comic Sans MS" panose="030F0702030302020204" pitchFamily="66" charset="0"/>
              </a:rPr>
              <a:t>I used to have two dogs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345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CB5CF-8D21-2146-B5D3-669AD7843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Answers for week 3 learning: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1F8F4-CA6A-1F4F-BF16-75B242B62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8423"/>
            <a:ext cx="8596668" cy="3880773"/>
          </a:xfrm>
        </p:spPr>
        <p:txBody>
          <a:bodyPr/>
          <a:lstStyle/>
          <a:p>
            <a:r>
              <a:rPr lang="en-US" dirty="0"/>
              <a:t>Task 3: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US" b="1" u="sng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Juego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a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tenis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porque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</a:t>
            </a:r>
            <a:r>
              <a:rPr lang="en-US" b="1" u="sng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es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divertido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y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competitivo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.	PRESENT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El fin de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semana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pasado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</a:t>
            </a:r>
            <a:r>
              <a:rPr lang="en-US" b="1" u="sng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fui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al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parque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y </a:t>
            </a:r>
            <a:r>
              <a:rPr lang="en-US" b="1" u="sng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jugué</a:t>
            </a:r>
            <a:r>
              <a:rPr lang="en-US" b="1" u="sng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un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partido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de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fútbol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con mi amigos. </a:t>
            </a:r>
            <a:r>
              <a:rPr lang="en-US" b="1" u="sng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Fue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genial. PAST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El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próximo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fin de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semana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</a:t>
            </a:r>
            <a:r>
              <a:rPr lang="en-US" b="1" u="sng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voy</a:t>
            </a:r>
            <a:r>
              <a:rPr lang="en-US" b="1" u="sng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a </a:t>
            </a:r>
            <a:r>
              <a:rPr lang="en-US" b="1" u="sng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ir</a:t>
            </a:r>
            <a:r>
              <a:rPr lang="en-US" b="1" u="sng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al cine, </a:t>
            </a:r>
            <a:r>
              <a:rPr lang="en-US" b="1" u="sng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voy</a:t>
            </a:r>
            <a:r>
              <a:rPr lang="en-US" b="1" u="sng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a </a:t>
            </a:r>
            <a:r>
              <a:rPr lang="en-US" b="1" u="sng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ver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una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película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de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acción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porque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</a:t>
            </a:r>
            <a:r>
              <a:rPr lang="en-US" b="1" u="sng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son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mis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películas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favoritas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. FUTURE</a:t>
            </a:r>
            <a:endParaRPr lang="en-US" b="1" dirty="0">
              <a:solidFill>
                <a:srgbClr val="FF0000"/>
              </a:solidFill>
              <a:latin typeface="Comic Sans MS" panose="030F0902030302020204" pitchFamily="66" charset="0"/>
            </a:endParaRPr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180684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93EFE-5F9B-EE40-B13F-DD85BD5D4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Answers for week 4 learning: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94677-BAB4-5F40-9418-32D316C89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Task 4:</a:t>
            </a:r>
          </a:p>
          <a:p>
            <a:pPr>
              <a:buAutoNum type="arabicParenR"/>
            </a:pPr>
            <a:r>
              <a:rPr lang="en-US" dirty="0"/>
              <a:t>She used to play ice hockey with her sister.</a:t>
            </a:r>
          </a:p>
          <a:p>
            <a:pPr>
              <a:buAutoNum type="arabicParenR"/>
            </a:pPr>
            <a:r>
              <a:rPr lang="en-US" dirty="0"/>
              <a:t>She does not have time. </a:t>
            </a:r>
          </a:p>
          <a:p>
            <a:pPr>
              <a:buAutoNum type="arabicParenR"/>
            </a:pPr>
            <a:r>
              <a:rPr lang="en-US" dirty="0"/>
              <a:t>She has a match for her football team. </a:t>
            </a:r>
          </a:p>
          <a:p>
            <a:pPr>
              <a:buAutoNum type="arabicParenR"/>
            </a:pPr>
            <a:r>
              <a:rPr lang="en-US" dirty="0"/>
              <a:t>She scored a goal in the final and they won</a:t>
            </a:r>
          </a:p>
          <a:p>
            <a:pPr marL="0" indent="0">
              <a:buNone/>
            </a:pPr>
            <a:r>
              <a:rPr lang="en-US" dirty="0"/>
              <a:t>The championship. </a:t>
            </a:r>
          </a:p>
          <a:p>
            <a:pPr marL="0" indent="0">
              <a:buNone/>
            </a:pPr>
            <a:r>
              <a:rPr lang="en-US" dirty="0"/>
              <a:t>5) When he scored 91 goals in the same year</a:t>
            </a:r>
          </a:p>
          <a:p>
            <a:pPr marL="0" indent="0">
              <a:buNone/>
            </a:pPr>
            <a:r>
              <a:rPr lang="en-US" dirty="0"/>
              <a:t>And beat the record.  </a:t>
            </a:r>
          </a:p>
          <a:p>
            <a:pPr>
              <a:buAutoNum type="arabicParenR"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48613F-0536-0440-B182-5B89109C10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5041" y="1683543"/>
            <a:ext cx="6131632" cy="5127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5356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2F523-6B72-A543-B167-E22F0AB6E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Answers for week 3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58E40-4529-414F-BB92-F521739AB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Task 7:  </a:t>
            </a:r>
          </a:p>
          <a:p>
            <a:pPr marL="457200" indent="-457200">
              <a:buAutoNum type="arabicPeriod"/>
            </a:pPr>
            <a:r>
              <a:rPr lang="fr-FR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¿</a:t>
            </a:r>
            <a:r>
              <a:rPr lang="fr-FR" b="1" u="sng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Dónde</a:t>
            </a:r>
            <a:r>
              <a:rPr lang="fr-FR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fr-FR" b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fuiste</a:t>
            </a:r>
            <a:r>
              <a:rPr lang="fr-FR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?	</a:t>
            </a:r>
            <a:r>
              <a:rPr lang="fr-FR" b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Where</a:t>
            </a:r>
            <a:r>
              <a:rPr lang="fr-FR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fr-FR" b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did</a:t>
            </a:r>
            <a:r>
              <a:rPr lang="fr-FR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fr-FR" b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you</a:t>
            </a:r>
            <a:r>
              <a:rPr lang="fr-FR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 go?</a:t>
            </a:r>
          </a:p>
          <a:p>
            <a:pPr marL="457200" indent="-457200">
              <a:buFont typeface="+mj-lt"/>
              <a:buAutoNum type="arabicPeriod"/>
            </a:pPr>
            <a:endParaRPr lang="fr-FR" b="1" dirty="0">
              <a:solidFill>
                <a:srgbClr val="002060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marL="457200" indent="-457200">
              <a:buAutoNum type="arabicPeriod"/>
            </a:pPr>
            <a:r>
              <a:rPr lang="fr-FR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¿</a:t>
            </a:r>
            <a:r>
              <a:rPr lang="fr-FR" b="1" u="sng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Cuándo</a:t>
            </a:r>
            <a:r>
              <a:rPr lang="fr-FR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fr-FR" b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fuiste</a:t>
            </a:r>
            <a:r>
              <a:rPr lang="fr-FR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? </a:t>
            </a:r>
            <a:r>
              <a:rPr lang="fr-FR" b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Who</a:t>
            </a:r>
            <a:r>
              <a:rPr lang="fr-FR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fr-FR" b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did</a:t>
            </a:r>
            <a:r>
              <a:rPr lang="fr-FR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fr-FR" b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you</a:t>
            </a:r>
            <a:r>
              <a:rPr lang="fr-FR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 go </a:t>
            </a:r>
            <a:r>
              <a:rPr lang="fr-FR" b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with</a:t>
            </a:r>
            <a:r>
              <a:rPr lang="fr-FR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?</a:t>
            </a:r>
          </a:p>
          <a:p>
            <a:pPr marL="457200" indent="-457200">
              <a:buAutoNum type="arabicPeriod"/>
            </a:pPr>
            <a:endParaRPr lang="fr-FR" b="1" dirty="0">
              <a:solidFill>
                <a:srgbClr val="002060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marL="457200" indent="-457200">
              <a:buAutoNum type="arabicPeriod"/>
            </a:pPr>
            <a:r>
              <a:rPr lang="fr-FR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¿</a:t>
            </a:r>
            <a:r>
              <a:rPr lang="fr-FR" b="1" u="sng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Con </a:t>
            </a:r>
            <a:r>
              <a:rPr lang="fr-FR" b="1" u="sng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quién</a:t>
            </a:r>
            <a:r>
              <a:rPr lang="fr-FR" b="1" u="sng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fr-FR" b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fuiste</a:t>
            </a:r>
            <a:r>
              <a:rPr lang="fr-FR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? </a:t>
            </a:r>
            <a:r>
              <a:rPr lang="fr-FR" b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When</a:t>
            </a:r>
            <a:r>
              <a:rPr lang="fr-FR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fr-FR" b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did</a:t>
            </a:r>
            <a:r>
              <a:rPr lang="fr-FR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fr-FR" b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you</a:t>
            </a:r>
            <a:r>
              <a:rPr lang="fr-FR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 go?</a:t>
            </a:r>
          </a:p>
          <a:p>
            <a:pPr marL="457200" indent="-457200">
              <a:buAutoNum type="arabicPeriod"/>
            </a:pPr>
            <a:endParaRPr lang="fr-FR" b="1" dirty="0">
              <a:solidFill>
                <a:srgbClr val="002060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marL="457200" indent="-457200">
              <a:buAutoNum type="arabicPeriod"/>
            </a:pPr>
            <a:r>
              <a:rPr lang="fr-FR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¿</a:t>
            </a:r>
            <a:r>
              <a:rPr lang="fr-FR" b="1" u="sng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Qué</a:t>
            </a:r>
            <a:r>
              <a:rPr lang="fr-FR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fr-FR" b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hiciste</a:t>
            </a:r>
            <a:r>
              <a:rPr lang="fr-FR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? </a:t>
            </a:r>
            <a:r>
              <a:rPr lang="fr-FR" b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What</a:t>
            </a:r>
            <a:r>
              <a:rPr lang="fr-FR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fr-FR" b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did</a:t>
            </a:r>
            <a:r>
              <a:rPr lang="fr-FR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fr-FR" b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you</a:t>
            </a:r>
            <a:r>
              <a:rPr lang="fr-FR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 do? </a:t>
            </a:r>
          </a:p>
          <a:p>
            <a:pPr marL="457200" indent="-457200">
              <a:buAutoNum type="arabicPeriod"/>
            </a:pPr>
            <a:endParaRPr lang="fr-FR" b="1" dirty="0">
              <a:solidFill>
                <a:srgbClr val="002060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fr-FR" b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* </a:t>
            </a:r>
            <a:r>
              <a:rPr lang="fr-FR" b="1" i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Can </a:t>
            </a:r>
            <a:r>
              <a:rPr lang="fr-FR" b="1" i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you</a:t>
            </a:r>
            <a:r>
              <a:rPr lang="fr-FR" b="1" i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fr-FR" b="1" i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think</a:t>
            </a:r>
            <a:r>
              <a:rPr lang="fr-FR" b="1" i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 of </a:t>
            </a:r>
            <a:r>
              <a:rPr lang="fr-FR" b="1" i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any</a:t>
            </a:r>
            <a:r>
              <a:rPr lang="fr-FR" b="1" i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fr-FR" b="1" i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other</a:t>
            </a:r>
            <a:r>
              <a:rPr lang="fr-FR" b="1" i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 questions to </a:t>
            </a:r>
            <a:r>
              <a:rPr lang="fr-FR" b="1" i="1" dirty="0" err="1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ask</a:t>
            </a:r>
            <a:r>
              <a:rPr lang="fr-FR" b="1" i="1" dirty="0">
                <a:solidFill>
                  <a:srgbClr val="002060"/>
                </a:solidFill>
                <a:latin typeface="Comic Sans MS" charset="0"/>
                <a:ea typeface="Comic Sans MS" charset="0"/>
                <a:cs typeface="Comic Sans MS" charset="0"/>
              </a:rPr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290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F4183-328F-9141-B2AA-D86E05671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module will cover: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1DD73-F339-3D4E-BE71-7D9F7469B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Free time activities (present/ </a:t>
            </a:r>
            <a:r>
              <a:rPr lang="en-US" dirty="0" err="1"/>
              <a:t>preterite</a:t>
            </a:r>
            <a:r>
              <a:rPr lang="en-US" dirty="0"/>
              <a:t> tense)</a:t>
            </a:r>
          </a:p>
          <a:p>
            <a:r>
              <a:rPr lang="en-US" dirty="0"/>
              <a:t>TV </a:t>
            </a:r>
            <a:r>
              <a:rPr lang="en-US" dirty="0" err="1"/>
              <a:t>programmes</a:t>
            </a:r>
            <a:r>
              <a:rPr lang="en-US" dirty="0"/>
              <a:t> and films</a:t>
            </a:r>
          </a:p>
          <a:p>
            <a:r>
              <a:rPr lang="en-US" dirty="0"/>
              <a:t>What you usually do using ‘</a:t>
            </a:r>
            <a:r>
              <a:rPr lang="en-US" dirty="0" err="1"/>
              <a:t>suelo</a:t>
            </a:r>
            <a:r>
              <a:rPr lang="en-US" dirty="0"/>
              <a:t>’</a:t>
            </a:r>
          </a:p>
          <a:p>
            <a:r>
              <a:rPr lang="en-US" dirty="0"/>
              <a:t>Sports, imperfect tense for what you used to do</a:t>
            </a:r>
          </a:p>
          <a:p>
            <a:r>
              <a:rPr lang="en-US" dirty="0"/>
              <a:t>What’s trending, use of the perfect tense</a:t>
            </a:r>
          </a:p>
          <a:p>
            <a:r>
              <a:rPr lang="en-US" dirty="0"/>
              <a:t>Types of entertainment, agreeing and disagreeing</a:t>
            </a:r>
          </a:p>
          <a:p>
            <a:r>
              <a:rPr lang="en-US" dirty="0"/>
              <a:t>Role models, who inspires you</a:t>
            </a:r>
          </a:p>
        </p:txBody>
      </p:sp>
    </p:spTree>
    <p:extLst>
      <p:ext uri="{BB962C8B-B14F-4D97-AF65-F5344CB8AC3E}">
        <p14:creationId xmlns:p14="http://schemas.microsoft.com/office/powerpoint/2010/main" val="2206732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9D846-92C8-5C48-BF36-E8BF50850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89932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i="1" dirty="0"/>
              <a:t>Start of week 3 of learning: </a:t>
            </a:r>
            <a:br>
              <a:rPr lang="en-US" dirty="0"/>
            </a:br>
            <a:r>
              <a:rPr lang="en-US" b="1" dirty="0" err="1"/>
              <a:t>Fanático</a:t>
            </a:r>
            <a:r>
              <a:rPr lang="en-US" b="1" dirty="0"/>
              <a:t> del </a:t>
            </a:r>
            <a:r>
              <a:rPr lang="en-US" b="1" dirty="0" err="1"/>
              <a:t>deporte</a:t>
            </a:r>
            <a:br>
              <a:rPr lang="en-US" dirty="0"/>
            </a:br>
            <a:r>
              <a:rPr lang="en-US" dirty="0" err="1"/>
              <a:t>Objetivo</a:t>
            </a:r>
            <a:r>
              <a:rPr lang="en-US" dirty="0"/>
              <a:t>: comparer el </a:t>
            </a:r>
            <a:r>
              <a:rPr lang="en-US" dirty="0" err="1"/>
              <a:t>pasado</a:t>
            </a:r>
            <a:r>
              <a:rPr lang="en-US" dirty="0"/>
              <a:t> y el </a:t>
            </a:r>
            <a:r>
              <a:rPr lang="en-US" dirty="0" err="1"/>
              <a:t>presente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2B723-6860-9448-90E5-D44AA7434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6090"/>
            <a:ext cx="8596668" cy="324069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Task 1: Sort the verbs in bold into the table. *Can you remember any more forms of the imperfect tense? Add them to the table. </a:t>
            </a:r>
            <a:endParaRPr lang="en-US" b="1" dirty="0">
              <a:solidFill>
                <a:srgbClr val="C00000"/>
              </a:solidFill>
              <a:latin typeface="Comic Sans MS" panose="030F0902030302020204" pitchFamily="66" charset="0"/>
            </a:endParaRP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En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mi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insti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</a:t>
            </a:r>
            <a:r>
              <a:rPr lang="en-US" b="1" u="sng" dirty="0" err="1">
                <a:latin typeface="Comic Sans MS" panose="030F0902030302020204" pitchFamily="66" charset="0"/>
              </a:rPr>
              <a:t>juego</a:t>
            </a:r>
            <a:r>
              <a:rPr lang="en-US" b="1" dirty="0">
                <a:latin typeface="Comic Sans MS" panose="030F0902030302020204" pitchFamily="66" charset="0"/>
              </a:rPr>
              <a:t>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a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fútbol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pero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en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mi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escuela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primaria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</a:t>
            </a:r>
            <a:r>
              <a:rPr lang="en-US" b="1" u="sng" dirty="0" err="1">
                <a:latin typeface="Comic Sans MS" panose="030F0902030302020204" pitchFamily="66" charset="0"/>
              </a:rPr>
              <a:t>jugaba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a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voleibol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.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Ahora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</a:t>
            </a:r>
            <a:r>
              <a:rPr lang="en-US" b="1" u="sng" dirty="0">
                <a:latin typeface="Comic Sans MS" panose="030F0902030302020204" pitchFamily="66" charset="0"/>
              </a:rPr>
              <a:t>soy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buen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estudiante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pero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en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primaria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</a:t>
            </a:r>
            <a:r>
              <a:rPr lang="en-US" b="1" u="sng" dirty="0">
                <a:latin typeface="Comic Sans MS" panose="030F0902030302020204" pitchFamily="66" charset="0"/>
              </a:rPr>
              <a:t>era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mal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estudiante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.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US" b="1" dirty="0" err="1">
                <a:solidFill>
                  <a:srgbClr val="FF3300"/>
                </a:solidFill>
                <a:latin typeface="Comic Sans MS" panose="030F0902030302020204" pitchFamily="66" charset="0"/>
              </a:rPr>
              <a:t>En</a:t>
            </a:r>
            <a:r>
              <a:rPr lang="en-US" b="1" dirty="0">
                <a:solidFill>
                  <a:srgbClr val="FF3300"/>
                </a:solidFill>
                <a:latin typeface="Comic Sans MS" panose="030F0902030302020204" pitchFamily="66" charset="0"/>
              </a:rPr>
              <a:t> mi </a:t>
            </a:r>
            <a:r>
              <a:rPr lang="en-US" b="1" dirty="0" err="1">
                <a:solidFill>
                  <a:srgbClr val="FF3300"/>
                </a:solidFill>
                <a:latin typeface="Comic Sans MS" panose="030F0902030302020204" pitchFamily="66" charset="0"/>
              </a:rPr>
              <a:t>tiempo</a:t>
            </a:r>
            <a:r>
              <a:rPr lang="en-US" b="1" dirty="0">
                <a:solidFill>
                  <a:srgbClr val="FF3300"/>
                </a:solidFill>
                <a:latin typeface="Comic Sans MS" panose="030F0902030302020204" pitchFamily="66" charset="0"/>
              </a:rPr>
              <a:t> </a:t>
            </a:r>
            <a:r>
              <a:rPr lang="en-US" b="1" dirty="0" err="1">
                <a:solidFill>
                  <a:srgbClr val="FF3300"/>
                </a:solidFill>
                <a:latin typeface="Comic Sans MS" panose="030F0902030302020204" pitchFamily="66" charset="0"/>
              </a:rPr>
              <a:t>libre</a:t>
            </a:r>
            <a:r>
              <a:rPr lang="en-US" b="1" dirty="0">
                <a:solidFill>
                  <a:srgbClr val="FF3300"/>
                </a:solidFill>
                <a:latin typeface="Comic Sans MS" panose="030F0902030302020204" pitchFamily="66" charset="0"/>
              </a:rPr>
              <a:t> </a:t>
            </a:r>
            <a:r>
              <a:rPr lang="en-US" b="1" u="sng" dirty="0" err="1">
                <a:latin typeface="Comic Sans MS" panose="030F0902030302020204" pitchFamily="66" charset="0"/>
              </a:rPr>
              <a:t>hago</a:t>
            </a:r>
            <a:r>
              <a:rPr lang="en-US" b="1" dirty="0">
                <a:solidFill>
                  <a:srgbClr val="FF3300"/>
                </a:solidFill>
                <a:latin typeface="Comic Sans MS" panose="030F0902030302020204" pitchFamily="66" charset="0"/>
              </a:rPr>
              <a:t> </a:t>
            </a:r>
            <a:r>
              <a:rPr lang="en-US" b="1" dirty="0" err="1">
                <a:solidFill>
                  <a:srgbClr val="FF3300"/>
                </a:solidFill>
                <a:latin typeface="Comic Sans MS" panose="030F0902030302020204" pitchFamily="66" charset="0"/>
              </a:rPr>
              <a:t>gimanasia</a:t>
            </a:r>
            <a:r>
              <a:rPr lang="en-US" b="1" dirty="0">
                <a:solidFill>
                  <a:srgbClr val="FF3300"/>
                </a:solidFill>
                <a:latin typeface="Comic Sans MS" panose="030F0902030302020204" pitchFamily="66" charset="0"/>
              </a:rPr>
              <a:t> </a:t>
            </a:r>
            <a:r>
              <a:rPr lang="en-US" b="1" dirty="0" err="1">
                <a:solidFill>
                  <a:srgbClr val="FF3300"/>
                </a:solidFill>
                <a:latin typeface="Comic Sans MS" panose="030F0902030302020204" pitchFamily="66" charset="0"/>
              </a:rPr>
              <a:t>pero</a:t>
            </a:r>
            <a:r>
              <a:rPr lang="en-US" b="1" dirty="0">
                <a:solidFill>
                  <a:srgbClr val="FF3300"/>
                </a:solidFill>
                <a:latin typeface="Comic Sans MS" panose="030F0902030302020204" pitchFamily="66" charset="0"/>
              </a:rPr>
              <a:t> antes </a:t>
            </a:r>
            <a:r>
              <a:rPr lang="en-US" b="1" u="sng" dirty="0" err="1">
                <a:latin typeface="Comic Sans MS" panose="030F0902030302020204" pitchFamily="66" charset="0"/>
              </a:rPr>
              <a:t>hacía</a:t>
            </a:r>
            <a:r>
              <a:rPr lang="en-US" b="1" dirty="0">
                <a:solidFill>
                  <a:srgbClr val="FF3300"/>
                </a:solidFill>
                <a:latin typeface="Comic Sans MS" panose="030F0902030302020204" pitchFamily="66" charset="0"/>
              </a:rPr>
              <a:t> </a:t>
            </a:r>
            <a:r>
              <a:rPr lang="en-US" b="1" dirty="0" err="1">
                <a:solidFill>
                  <a:srgbClr val="FF3300"/>
                </a:solidFill>
                <a:latin typeface="Comic Sans MS" panose="030F0902030302020204" pitchFamily="66" charset="0"/>
              </a:rPr>
              <a:t>natación</a:t>
            </a:r>
            <a:r>
              <a:rPr lang="en-US" b="1" dirty="0">
                <a:solidFill>
                  <a:srgbClr val="FF3300"/>
                </a:solidFill>
                <a:latin typeface="Comic Sans MS" panose="030F0902030302020204" pitchFamily="66" charset="0"/>
              </a:rPr>
              <a:t>.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US" b="1" dirty="0">
                <a:solidFill>
                  <a:srgbClr val="FF3300"/>
                </a:solidFill>
                <a:latin typeface="Comic Sans MS" panose="030F0902030302020204" pitchFamily="66" charset="0"/>
              </a:rPr>
              <a:t>Mi </a:t>
            </a:r>
            <a:r>
              <a:rPr lang="en-US" b="1" dirty="0" err="1">
                <a:solidFill>
                  <a:srgbClr val="FF3300"/>
                </a:solidFill>
                <a:latin typeface="Comic Sans MS" panose="030F0902030302020204" pitchFamily="66" charset="0"/>
              </a:rPr>
              <a:t>insti</a:t>
            </a:r>
            <a:r>
              <a:rPr lang="en-US" b="1" dirty="0">
                <a:solidFill>
                  <a:srgbClr val="FF3300"/>
                </a:solidFill>
                <a:latin typeface="Comic Sans MS" panose="030F0902030302020204" pitchFamily="66" charset="0"/>
              </a:rPr>
              <a:t> </a:t>
            </a:r>
            <a:r>
              <a:rPr lang="en-US" b="1" u="sng" dirty="0" err="1">
                <a:latin typeface="Comic Sans MS" panose="030F0902030302020204" pitchFamily="66" charset="0"/>
              </a:rPr>
              <a:t>es</a:t>
            </a:r>
            <a:r>
              <a:rPr lang="en-US" b="1" dirty="0">
                <a:solidFill>
                  <a:srgbClr val="FF3300"/>
                </a:solidFill>
                <a:latin typeface="Comic Sans MS" panose="030F0902030302020204" pitchFamily="66" charset="0"/>
              </a:rPr>
              <a:t> </a:t>
            </a:r>
            <a:r>
              <a:rPr lang="en-US" b="1" dirty="0" err="1">
                <a:solidFill>
                  <a:srgbClr val="FF3300"/>
                </a:solidFill>
                <a:latin typeface="Comic Sans MS" panose="030F0902030302020204" pitchFamily="66" charset="0"/>
              </a:rPr>
              <a:t>muy</a:t>
            </a:r>
            <a:r>
              <a:rPr lang="en-US" b="1" dirty="0">
                <a:solidFill>
                  <a:srgbClr val="FF3300"/>
                </a:solidFill>
                <a:latin typeface="Comic Sans MS" panose="030F0902030302020204" pitchFamily="66" charset="0"/>
              </a:rPr>
              <a:t> </a:t>
            </a:r>
            <a:r>
              <a:rPr lang="en-US" b="1" dirty="0" err="1">
                <a:solidFill>
                  <a:srgbClr val="FF3300"/>
                </a:solidFill>
                <a:latin typeface="Comic Sans MS" panose="030F0902030302020204" pitchFamily="66" charset="0"/>
              </a:rPr>
              <a:t>viejo</a:t>
            </a:r>
            <a:r>
              <a:rPr lang="en-US" b="1" dirty="0">
                <a:solidFill>
                  <a:srgbClr val="FF3300"/>
                </a:solidFill>
                <a:latin typeface="Comic Sans MS" panose="030F0902030302020204" pitchFamily="66" charset="0"/>
              </a:rPr>
              <a:t> </a:t>
            </a:r>
            <a:r>
              <a:rPr lang="en-US" b="1" dirty="0" err="1">
                <a:solidFill>
                  <a:srgbClr val="FF3300"/>
                </a:solidFill>
                <a:latin typeface="Comic Sans MS" panose="030F0902030302020204" pitchFamily="66" charset="0"/>
              </a:rPr>
              <a:t>pero</a:t>
            </a:r>
            <a:r>
              <a:rPr lang="en-US" b="1" dirty="0">
                <a:solidFill>
                  <a:srgbClr val="FF3300"/>
                </a:solidFill>
                <a:latin typeface="Comic Sans MS" panose="030F0902030302020204" pitchFamily="66" charset="0"/>
              </a:rPr>
              <a:t> mi </a:t>
            </a:r>
            <a:r>
              <a:rPr lang="en-US" b="1" dirty="0" err="1">
                <a:solidFill>
                  <a:srgbClr val="FF3300"/>
                </a:solidFill>
                <a:latin typeface="Comic Sans MS" panose="030F0902030302020204" pitchFamily="66" charset="0"/>
              </a:rPr>
              <a:t>escuela</a:t>
            </a:r>
            <a:r>
              <a:rPr lang="en-US" b="1" dirty="0">
                <a:solidFill>
                  <a:srgbClr val="FF3300"/>
                </a:solidFill>
                <a:latin typeface="Comic Sans MS" panose="030F0902030302020204" pitchFamily="66" charset="0"/>
              </a:rPr>
              <a:t> </a:t>
            </a:r>
            <a:r>
              <a:rPr lang="en-US" b="1" dirty="0" err="1">
                <a:solidFill>
                  <a:srgbClr val="FF3300"/>
                </a:solidFill>
                <a:latin typeface="Comic Sans MS" panose="030F0902030302020204" pitchFamily="66" charset="0"/>
              </a:rPr>
              <a:t>primaria</a:t>
            </a:r>
            <a:r>
              <a:rPr lang="en-US" b="1" dirty="0">
                <a:solidFill>
                  <a:srgbClr val="FF3300"/>
                </a:solidFill>
                <a:latin typeface="Comic Sans MS" panose="030F0902030302020204" pitchFamily="66" charset="0"/>
              </a:rPr>
              <a:t> </a:t>
            </a:r>
            <a:r>
              <a:rPr lang="en-US" b="1" u="sng" dirty="0">
                <a:latin typeface="Comic Sans MS" panose="030F0902030302020204" pitchFamily="66" charset="0"/>
              </a:rPr>
              <a:t>era</a:t>
            </a:r>
            <a:r>
              <a:rPr lang="en-US" b="1" dirty="0">
                <a:solidFill>
                  <a:srgbClr val="FF3300"/>
                </a:solidFill>
                <a:latin typeface="Comic Sans MS" panose="030F0902030302020204" pitchFamily="66" charset="0"/>
              </a:rPr>
              <a:t> </a:t>
            </a:r>
            <a:r>
              <a:rPr lang="en-US" b="1" dirty="0" err="1">
                <a:solidFill>
                  <a:srgbClr val="FF3300"/>
                </a:solidFill>
                <a:latin typeface="Comic Sans MS" panose="030F0902030302020204" pitchFamily="66" charset="0"/>
              </a:rPr>
              <a:t>moderna</a:t>
            </a:r>
            <a:r>
              <a:rPr lang="en-US" b="1" dirty="0">
                <a:solidFill>
                  <a:srgbClr val="FF3300"/>
                </a:solidFill>
                <a:latin typeface="Comic Sans MS" panose="030F0902030302020204" pitchFamily="66" charset="0"/>
              </a:rPr>
              <a:t>.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US" b="1" dirty="0" err="1">
                <a:solidFill>
                  <a:srgbClr val="FF0000"/>
                </a:solidFill>
                <a:latin typeface="Comic Sans MS" panose="030F0902030302020204" pitchFamily="66" charset="0"/>
              </a:rPr>
              <a:t>Cuando</a:t>
            </a:r>
            <a:r>
              <a:rPr lang="en-US" b="1" dirty="0">
                <a:solidFill>
                  <a:srgbClr val="FF0000"/>
                </a:solidFill>
                <a:latin typeface="Comic Sans MS" panose="030F0902030302020204" pitchFamily="66" charset="0"/>
              </a:rPr>
              <a:t> </a:t>
            </a:r>
            <a:r>
              <a:rPr lang="en-US" b="1" u="sng" dirty="0">
                <a:latin typeface="Comic Sans MS" panose="030F0902030302020204" pitchFamily="66" charset="0"/>
              </a:rPr>
              <a:t>era</a:t>
            </a:r>
            <a:r>
              <a:rPr lang="en-US" b="1" dirty="0">
                <a:solidFill>
                  <a:srgbClr val="FF0000"/>
                </a:solidFill>
                <a:latin typeface="Comic Sans MS" panose="030F0902030302020204" pitchFamily="66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mic Sans MS" panose="030F0902030302020204" pitchFamily="66" charset="0"/>
              </a:rPr>
              <a:t>pequeño</a:t>
            </a:r>
            <a:r>
              <a:rPr lang="en-US" b="1" dirty="0">
                <a:solidFill>
                  <a:srgbClr val="FF0000"/>
                </a:solidFill>
                <a:latin typeface="Comic Sans MS" panose="030F0902030302020204" pitchFamily="66" charset="0"/>
              </a:rPr>
              <a:t> </a:t>
            </a:r>
            <a:r>
              <a:rPr lang="en-US" b="1" u="sng" dirty="0" err="1">
                <a:latin typeface="Comic Sans MS" panose="030F0902030302020204" pitchFamily="66" charset="0"/>
              </a:rPr>
              <a:t>jugaba</a:t>
            </a:r>
            <a:r>
              <a:rPr lang="en-US" b="1" dirty="0">
                <a:solidFill>
                  <a:srgbClr val="FF0000"/>
                </a:solidFill>
                <a:latin typeface="Comic Sans MS" panose="030F0902030302020204" pitchFamily="66" charset="0"/>
              </a:rPr>
              <a:t> a </a:t>
            </a:r>
            <a:r>
              <a:rPr lang="en-US" b="1" dirty="0" err="1">
                <a:solidFill>
                  <a:srgbClr val="FF0000"/>
                </a:solidFill>
                <a:latin typeface="Comic Sans MS" panose="030F0902030302020204" pitchFamily="66" charset="0"/>
              </a:rPr>
              <a:t>tenis</a:t>
            </a:r>
            <a:r>
              <a:rPr lang="en-US" b="1" dirty="0">
                <a:solidFill>
                  <a:srgbClr val="FF0000"/>
                </a:solidFill>
                <a:latin typeface="Comic Sans MS" panose="030F0902030302020204" pitchFamily="66" charset="0"/>
              </a:rPr>
              <a:t>.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US" b="1" u="sng" dirty="0" err="1">
                <a:latin typeface="Comic Sans MS" panose="030F0902030302020204" pitchFamily="66" charset="0"/>
              </a:rPr>
              <a:t>Hago</a:t>
            </a:r>
            <a:r>
              <a:rPr lang="en-US" b="1" dirty="0">
                <a:solidFill>
                  <a:srgbClr val="FF0000"/>
                </a:solidFill>
                <a:latin typeface="Comic Sans MS" panose="030F0902030302020204" pitchFamily="66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mic Sans MS" panose="030F0902030302020204" pitchFamily="66" charset="0"/>
              </a:rPr>
              <a:t>mucho</a:t>
            </a:r>
            <a:r>
              <a:rPr lang="en-US" b="1" dirty="0">
                <a:solidFill>
                  <a:srgbClr val="FF0000"/>
                </a:solidFill>
                <a:latin typeface="Comic Sans MS" panose="030F0902030302020204" pitchFamily="66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mic Sans MS" panose="030F0902030302020204" pitchFamily="66" charset="0"/>
              </a:rPr>
              <a:t>deporte</a:t>
            </a:r>
            <a:r>
              <a:rPr lang="en-US" b="1" dirty="0">
                <a:solidFill>
                  <a:srgbClr val="FF0000"/>
                </a:solidFill>
                <a:latin typeface="Comic Sans MS" panose="030F0902030302020204" pitchFamily="66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mic Sans MS" panose="030F0902030302020204" pitchFamily="66" charset="0"/>
              </a:rPr>
              <a:t>ahora</a:t>
            </a:r>
            <a:r>
              <a:rPr lang="en-US" b="1" dirty="0">
                <a:solidFill>
                  <a:srgbClr val="FF0000"/>
                </a:solidFill>
                <a:latin typeface="Comic Sans MS" panose="030F0902030302020204" pitchFamily="66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mic Sans MS" panose="030F0902030302020204" pitchFamily="66" charset="0"/>
              </a:rPr>
              <a:t>pero</a:t>
            </a:r>
            <a:r>
              <a:rPr lang="en-US" b="1" dirty="0">
                <a:solidFill>
                  <a:srgbClr val="FF0000"/>
                </a:solidFill>
                <a:latin typeface="Comic Sans MS" panose="030F0902030302020204" pitchFamily="66" charset="0"/>
              </a:rPr>
              <a:t> no </a:t>
            </a:r>
            <a:r>
              <a:rPr lang="en-US" b="1" u="sng" dirty="0" err="1">
                <a:latin typeface="Comic Sans MS" panose="030F0902030302020204" pitchFamily="66" charset="0"/>
              </a:rPr>
              <a:t>hacía</a:t>
            </a:r>
            <a:r>
              <a:rPr lang="en-US" b="1" dirty="0">
                <a:solidFill>
                  <a:srgbClr val="FF0000"/>
                </a:solidFill>
                <a:latin typeface="Comic Sans MS" panose="030F0902030302020204" pitchFamily="66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mic Sans MS" panose="030F0902030302020204" pitchFamily="66" charset="0"/>
              </a:rPr>
              <a:t>deporte</a:t>
            </a:r>
            <a:r>
              <a:rPr lang="en-US" b="1" dirty="0">
                <a:solidFill>
                  <a:srgbClr val="FF0000"/>
                </a:solidFill>
                <a:latin typeface="Comic Sans MS" panose="030F0902030302020204" pitchFamily="66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mic Sans MS" panose="030F0902030302020204" pitchFamily="66" charset="0"/>
              </a:rPr>
              <a:t>en</a:t>
            </a:r>
            <a:r>
              <a:rPr lang="en-US" b="1" dirty="0">
                <a:solidFill>
                  <a:srgbClr val="FF0000"/>
                </a:solidFill>
                <a:latin typeface="Comic Sans MS" panose="030F0902030302020204" pitchFamily="66" charset="0"/>
              </a:rPr>
              <a:t> la </a:t>
            </a:r>
            <a:r>
              <a:rPr lang="en-US" b="1" dirty="0" err="1">
                <a:solidFill>
                  <a:srgbClr val="FF0000"/>
                </a:solidFill>
                <a:latin typeface="Comic Sans MS" panose="030F0902030302020204" pitchFamily="66" charset="0"/>
              </a:rPr>
              <a:t>escuela</a:t>
            </a:r>
            <a:r>
              <a:rPr lang="en-US" b="1" dirty="0">
                <a:solidFill>
                  <a:srgbClr val="FF0000"/>
                </a:solidFill>
                <a:latin typeface="Comic Sans MS" panose="030F0902030302020204" pitchFamily="66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mic Sans MS" panose="030F0902030302020204" pitchFamily="66" charset="0"/>
              </a:rPr>
              <a:t>primaria</a:t>
            </a:r>
            <a:r>
              <a:rPr lang="en-US" b="1" dirty="0">
                <a:solidFill>
                  <a:srgbClr val="FF0000"/>
                </a:solidFill>
                <a:latin typeface="Comic Sans MS" panose="030F0902030302020204" pitchFamily="66" charset="0"/>
              </a:rPr>
              <a:t>.</a:t>
            </a: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1C8C530-1591-BC44-AEF5-24A81C746F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859078"/>
              </p:ext>
            </p:extLst>
          </p:nvPr>
        </p:nvGraphicFramePr>
        <p:xfrm>
          <a:off x="878056" y="5406783"/>
          <a:ext cx="11162196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81098">
                  <a:extLst>
                    <a:ext uri="{9D8B030D-6E8A-4147-A177-3AD203B41FA5}">
                      <a16:colId xmlns:a16="http://schemas.microsoft.com/office/drawing/2014/main" val="3575811954"/>
                    </a:ext>
                  </a:extLst>
                </a:gridCol>
                <a:gridCol w="5581098">
                  <a:extLst>
                    <a:ext uri="{9D8B030D-6E8A-4147-A177-3AD203B41FA5}">
                      <a16:colId xmlns:a16="http://schemas.microsoft.com/office/drawing/2014/main" val="1441222907"/>
                    </a:ext>
                  </a:extLst>
                </a:gridCol>
              </a:tblGrid>
              <a:tr h="728766"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omic Sans MS" panose="030F0702030302020204" pitchFamily="66" charset="0"/>
                        </a:rPr>
                        <a:t>Things I do now /</a:t>
                      </a:r>
                      <a:r>
                        <a:rPr lang="en-GB" sz="2400" b="1" baseline="0" dirty="0">
                          <a:latin typeface="Comic Sans MS" panose="030F0702030302020204" pitchFamily="66" charset="0"/>
                        </a:rPr>
                        <a:t> descriptions now</a:t>
                      </a:r>
                      <a:endParaRPr lang="en-GB" sz="2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omic Sans MS" panose="030F0702030302020204" pitchFamily="66" charset="0"/>
                        </a:rPr>
                        <a:t>Things I used to do / descriptions in the past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538922"/>
                  </a:ext>
                </a:extLst>
              </a:tr>
              <a:tr h="404870">
                <a:tc>
                  <a:txBody>
                    <a:bodyPr/>
                    <a:lstStyle/>
                    <a:p>
                      <a:endParaRPr lang="en-GB" sz="2400" b="1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1646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355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D4D79-1786-D84A-884E-0BF049BF8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85854"/>
            <a:ext cx="8596668" cy="1320800"/>
          </a:xfrm>
        </p:spPr>
        <p:txBody>
          <a:bodyPr/>
          <a:lstStyle/>
          <a:p>
            <a:r>
              <a:rPr lang="en-US" dirty="0"/>
              <a:t>The Imperfect Tense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BE054-4D46-B647-93B1-BB8F74859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825190"/>
            <a:ext cx="10652305" cy="586554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Task 2: Complete the gaps using the imperfect tense. </a:t>
            </a:r>
          </a:p>
          <a:p>
            <a:pPr marL="0" indent="0">
              <a:buNone/>
            </a:pPr>
            <a:r>
              <a:rPr lang="en-US" dirty="0"/>
              <a:t>*Finished? 1) Extend the sentences with a present tense to say what you do now, 2) What are the endings for the other persons in the imperfect tense? </a:t>
            </a:r>
          </a:p>
          <a:p>
            <a:pPr marL="0" indent="0">
              <a:buNone/>
            </a:pPr>
            <a:endParaRPr lang="en-US" dirty="0"/>
          </a:p>
          <a:p>
            <a:r>
              <a:rPr lang="en-GB" b="1" dirty="0" err="1">
                <a:latin typeface="Comic Sans MS" panose="030F0702030302020204" pitchFamily="66" charset="0"/>
              </a:rPr>
              <a:t>Cuando</a:t>
            </a:r>
            <a:r>
              <a:rPr lang="en-GB" b="1" dirty="0">
                <a:latin typeface="Comic Sans MS" panose="030F0702030302020204" pitchFamily="66" charset="0"/>
              </a:rPr>
              <a:t> era </a:t>
            </a:r>
            <a:r>
              <a:rPr lang="en-GB" b="1" dirty="0" err="1">
                <a:latin typeface="Comic Sans MS" panose="030F0702030302020204" pitchFamily="66" charset="0"/>
              </a:rPr>
              <a:t>pequeño</a:t>
            </a:r>
            <a:r>
              <a:rPr lang="en-GB" b="1" dirty="0">
                <a:latin typeface="Comic Sans MS" panose="030F0702030302020204" pitchFamily="66" charset="0"/>
              </a:rPr>
              <a:t>/a… </a:t>
            </a:r>
            <a:r>
              <a:rPr lang="en-GB" i="1" dirty="0">
                <a:latin typeface="Comic Sans MS" panose="030F0702030302020204" pitchFamily="66" charset="0"/>
              </a:rPr>
              <a:t>when I was little</a:t>
            </a:r>
          </a:p>
          <a:p>
            <a:endParaRPr lang="en-GB" b="1" dirty="0">
              <a:latin typeface="Comic Sans MS" panose="030F0702030302020204" pitchFamily="66" charset="0"/>
            </a:endParaRPr>
          </a:p>
          <a:p>
            <a:r>
              <a:rPr lang="en-GB" b="1" dirty="0" err="1">
                <a:latin typeface="Comic Sans MS" panose="030F0702030302020204" pitchFamily="66" charset="0"/>
              </a:rPr>
              <a:t>Jug</a:t>
            </a:r>
            <a:r>
              <a:rPr lang="en-GB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ar</a:t>
            </a:r>
            <a:r>
              <a:rPr lang="en-GB" b="1" dirty="0">
                <a:latin typeface="Comic Sans MS" panose="030F0702030302020204" pitchFamily="66" charset="0"/>
              </a:rPr>
              <a:t> – </a:t>
            </a:r>
            <a:r>
              <a:rPr lang="en-GB" b="1" dirty="0" err="1">
                <a:latin typeface="Comic Sans MS" panose="030F0702030302020204" pitchFamily="66" charset="0"/>
              </a:rPr>
              <a:t>Jug</a:t>
            </a:r>
            <a:r>
              <a:rPr lang="en-GB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aba</a:t>
            </a:r>
            <a:r>
              <a:rPr lang="en-GB" b="1" dirty="0">
                <a:latin typeface="Comic Sans MS" panose="030F0702030302020204" pitchFamily="66" charset="0"/>
              </a:rPr>
              <a:t> a </a:t>
            </a:r>
            <a:r>
              <a:rPr lang="en-GB" b="1" dirty="0" err="1">
                <a:latin typeface="Comic Sans MS" panose="030F0702030302020204" pitchFamily="66" charset="0"/>
              </a:rPr>
              <a:t>tenis</a:t>
            </a:r>
            <a:r>
              <a:rPr lang="en-GB" b="1" dirty="0">
                <a:latin typeface="Comic Sans MS" panose="030F0702030302020204" pitchFamily="66" charset="0"/>
              </a:rPr>
              <a:t> – </a:t>
            </a:r>
            <a:r>
              <a:rPr lang="en-GB" i="1" dirty="0">
                <a:latin typeface="Comic Sans MS" panose="030F0702030302020204" pitchFamily="66" charset="0"/>
              </a:rPr>
              <a:t>I used to play tennis</a:t>
            </a:r>
          </a:p>
          <a:p>
            <a:r>
              <a:rPr lang="en-GB" b="1" dirty="0" err="1">
                <a:latin typeface="Comic Sans MS" panose="030F0702030302020204" pitchFamily="66" charset="0"/>
              </a:rPr>
              <a:t>Bail</a:t>
            </a:r>
            <a:r>
              <a:rPr lang="en-GB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ar</a:t>
            </a:r>
            <a:r>
              <a:rPr lang="en-GB" b="1" dirty="0">
                <a:latin typeface="Comic Sans MS" panose="030F0702030302020204" pitchFamily="66" charset="0"/>
              </a:rPr>
              <a:t> – </a:t>
            </a:r>
            <a:r>
              <a:rPr lang="en-GB" b="1" dirty="0" err="1">
                <a:latin typeface="Comic Sans MS" panose="030F0702030302020204" pitchFamily="66" charset="0"/>
              </a:rPr>
              <a:t>bail</a:t>
            </a:r>
            <a:r>
              <a:rPr lang="en-GB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aba</a:t>
            </a:r>
            <a:r>
              <a:rPr lang="en-GB" b="1" dirty="0">
                <a:latin typeface="Comic Sans MS" panose="030F0702030302020204" pitchFamily="66" charset="0"/>
              </a:rPr>
              <a:t> hip hop – </a:t>
            </a:r>
            <a:r>
              <a:rPr lang="en-GB" i="1" dirty="0">
                <a:latin typeface="Comic Sans MS" panose="030F0702030302020204" pitchFamily="66" charset="0"/>
              </a:rPr>
              <a:t>I used to dance hip hop</a:t>
            </a:r>
          </a:p>
          <a:p>
            <a:r>
              <a:rPr lang="en-GB" b="1" dirty="0" err="1">
                <a:latin typeface="Comic Sans MS" panose="030F0702030302020204" pitchFamily="66" charset="0"/>
              </a:rPr>
              <a:t>Dibuj</a:t>
            </a:r>
            <a:r>
              <a:rPr lang="en-GB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ar</a:t>
            </a:r>
            <a:r>
              <a:rPr lang="en-GB" dirty="0">
                <a:latin typeface="Comic Sans MS" panose="030F0702030302020204" pitchFamily="66" charset="0"/>
              </a:rPr>
              <a:t> – </a:t>
            </a:r>
            <a:r>
              <a:rPr lang="en-GB" b="1" dirty="0" err="1">
                <a:latin typeface="Comic Sans MS" panose="030F0702030302020204" pitchFamily="66" charset="0"/>
              </a:rPr>
              <a:t>dibuj</a:t>
            </a:r>
            <a:r>
              <a:rPr lang="en-GB" b="1" dirty="0">
                <a:latin typeface="Comic Sans MS" panose="030F0702030302020204" pitchFamily="66" charset="0"/>
              </a:rPr>
              <a:t> ____ </a:t>
            </a:r>
            <a:r>
              <a:rPr lang="en-GB" b="1" dirty="0" err="1">
                <a:latin typeface="Comic Sans MS" panose="030F0702030302020204" pitchFamily="66" charset="0"/>
              </a:rPr>
              <a:t>elefantes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– </a:t>
            </a:r>
            <a:r>
              <a:rPr lang="en-GB" i="1" dirty="0">
                <a:latin typeface="Comic Sans MS" panose="030F0702030302020204" pitchFamily="66" charset="0"/>
              </a:rPr>
              <a:t>I used to _________</a:t>
            </a:r>
          </a:p>
          <a:p>
            <a:r>
              <a:rPr lang="en-GB" b="1" dirty="0" err="1">
                <a:latin typeface="Comic Sans MS" panose="030F0702030302020204" pitchFamily="66" charset="0"/>
              </a:rPr>
              <a:t>Limpi</a:t>
            </a:r>
            <a:r>
              <a:rPr lang="en-GB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ar</a:t>
            </a:r>
            <a:r>
              <a:rPr lang="en-GB" dirty="0">
                <a:latin typeface="Comic Sans MS" panose="030F0702030302020204" pitchFamily="66" charset="0"/>
              </a:rPr>
              <a:t> - ________ </a:t>
            </a:r>
            <a:r>
              <a:rPr lang="en-GB" b="1" dirty="0">
                <a:latin typeface="Comic Sans MS" panose="030F0702030302020204" pitchFamily="66" charset="0"/>
              </a:rPr>
              <a:t>mi </a:t>
            </a:r>
            <a:r>
              <a:rPr lang="en-GB" b="1" dirty="0" err="1">
                <a:latin typeface="Comic Sans MS" panose="030F0702030302020204" pitchFamily="66" charset="0"/>
              </a:rPr>
              <a:t>dormitorio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- ___________</a:t>
            </a:r>
          </a:p>
          <a:p>
            <a:r>
              <a:rPr lang="en-GB" b="1" dirty="0" err="1">
                <a:latin typeface="Comic Sans MS" panose="030F0702030302020204" pitchFamily="66" charset="0"/>
              </a:rPr>
              <a:t>Cocin</a:t>
            </a:r>
            <a:r>
              <a:rPr lang="en-GB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ar</a:t>
            </a:r>
            <a:r>
              <a:rPr lang="en-GB" b="1" dirty="0">
                <a:latin typeface="Comic Sans MS" panose="030F0702030302020204" pitchFamily="66" charset="0"/>
              </a:rPr>
              <a:t> - _________ </a:t>
            </a:r>
            <a:r>
              <a:rPr lang="en-GB" b="1" dirty="0" err="1">
                <a:latin typeface="Comic Sans MS" panose="030F0702030302020204" pitchFamily="66" charset="0"/>
              </a:rPr>
              <a:t>galletas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- …</a:t>
            </a:r>
          </a:p>
          <a:p>
            <a:r>
              <a:rPr lang="en-GB" b="1" dirty="0" err="1">
                <a:latin typeface="Comic Sans MS" panose="030F0702030302020204" pitchFamily="66" charset="0"/>
              </a:rPr>
              <a:t>Levant</a:t>
            </a:r>
            <a:r>
              <a:rPr lang="en-GB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ar</a:t>
            </a:r>
            <a:r>
              <a:rPr lang="en-GB" b="1" dirty="0" err="1">
                <a:latin typeface="Comic Sans MS" panose="030F0702030302020204" pitchFamily="66" charset="0"/>
              </a:rPr>
              <a:t>se</a:t>
            </a:r>
            <a:r>
              <a:rPr lang="en-GB" b="1" dirty="0">
                <a:latin typeface="Comic Sans MS" panose="030F0702030302020204" pitchFamily="66" charset="0"/>
              </a:rPr>
              <a:t> – me _________ a las 8 </a:t>
            </a:r>
            <a:r>
              <a:rPr lang="en-GB" dirty="0">
                <a:latin typeface="Comic Sans MS" panose="030F0702030302020204" pitchFamily="66" charset="0"/>
              </a:rPr>
              <a:t>-…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b="1" dirty="0">
                <a:latin typeface="Comic Sans MS" panose="030F0702030302020204" pitchFamily="66" charset="0"/>
              </a:rPr>
              <a:t>Com</a:t>
            </a:r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er</a:t>
            </a:r>
            <a:r>
              <a:rPr lang="en-GB" b="1" dirty="0">
                <a:latin typeface="Comic Sans MS" panose="030F0702030302020204" pitchFamily="66" charset="0"/>
              </a:rPr>
              <a:t> – </a:t>
            </a:r>
            <a:r>
              <a:rPr lang="en-GB" b="1" dirty="0" err="1">
                <a:latin typeface="Comic Sans MS" panose="030F0702030302020204" pitchFamily="66" charset="0"/>
              </a:rPr>
              <a:t>com</a:t>
            </a:r>
            <a:r>
              <a:rPr lang="en-GB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ía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b="1" dirty="0" err="1">
                <a:latin typeface="Comic Sans MS" panose="030F0702030302020204" pitchFamily="66" charset="0"/>
              </a:rPr>
              <a:t>mucho</a:t>
            </a:r>
            <a:r>
              <a:rPr lang="en-GB" b="1" dirty="0">
                <a:latin typeface="Comic Sans MS" panose="030F0702030302020204" pitchFamily="66" charset="0"/>
              </a:rPr>
              <a:t> chocolate – </a:t>
            </a:r>
            <a:r>
              <a:rPr lang="en-GB" i="1" dirty="0">
                <a:latin typeface="Comic Sans MS" panose="030F0702030302020204" pitchFamily="66" charset="0"/>
              </a:rPr>
              <a:t>I used to eat a lot of chocolate</a:t>
            </a:r>
          </a:p>
          <a:p>
            <a:r>
              <a:rPr lang="en-GB" b="1" dirty="0" err="1">
                <a:latin typeface="Comic Sans MS" panose="030F0702030302020204" pitchFamily="66" charset="0"/>
              </a:rPr>
              <a:t>Viv</a:t>
            </a:r>
            <a:r>
              <a:rPr lang="en-GB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ir</a:t>
            </a:r>
            <a:r>
              <a:rPr lang="en-GB" b="1" dirty="0">
                <a:latin typeface="Comic Sans MS" panose="030F0702030302020204" pitchFamily="66" charset="0"/>
              </a:rPr>
              <a:t> – </a:t>
            </a:r>
            <a:r>
              <a:rPr lang="en-GB" b="1" dirty="0" err="1">
                <a:latin typeface="Comic Sans MS" panose="030F0702030302020204" pitchFamily="66" charset="0"/>
              </a:rPr>
              <a:t>viv</a:t>
            </a:r>
            <a:r>
              <a:rPr lang="en-GB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ía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b="1" dirty="0" err="1">
                <a:latin typeface="Comic Sans MS" panose="030F0702030302020204" pitchFamily="66" charset="0"/>
              </a:rPr>
              <a:t>en</a:t>
            </a:r>
            <a:r>
              <a:rPr lang="en-GB" b="1" dirty="0">
                <a:latin typeface="Comic Sans MS" panose="030F0702030302020204" pitchFamily="66" charset="0"/>
              </a:rPr>
              <a:t> el campo – </a:t>
            </a:r>
            <a:r>
              <a:rPr lang="en-GB" i="1" dirty="0">
                <a:latin typeface="Comic Sans MS" panose="030F0702030302020204" pitchFamily="66" charset="0"/>
              </a:rPr>
              <a:t>I used to…</a:t>
            </a:r>
          </a:p>
          <a:p>
            <a:r>
              <a:rPr lang="en-GB" b="1" dirty="0" err="1">
                <a:latin typeface="Comic Sans MS" panose="030F0702030302020204" pitchFamily="66" charset="0"/>
              </a:rPr>
              <a:t>Escrib</a:t>
            </a:r>
            <a:r>
              <a:rPr lang="en-GB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ir</a:t>
            </a:r>
            <a:r>
              <a:rPr lang="en-GB" b="1" dirty="0">
                <a:latin typeface="Comic Sans MS" panose="030F0702030302020204" pitchFamily="66" charset="0"/>
              </a:rPr>
              <a:t> – </a:t>
            </a:r>
            <a:r>
              <a:rPr lang="en-GB" b="1" dirty="0" err="1">
                <a:latin typeface="Comic Sans MS" panose="030F0702030302020204" pitchFamily="66" charset="0"/>
              </a:rPr>
              <a:t>escrib</a:t>
            </a:r>
            <a:r>
              <a:rPr lang="en-GB" b="1" dirty="0">
                <a:latin typeface="Comic Sans MS" panose="030F0702030302020204" pitchFamily="66" charset="0"/>
              </a:rPr>
              <a:t>____ un </a:t>
            </a:r>
            <a:r>
              <a:rPr lang="en-GB" b="1" dirty="0" err="1">
                <a:latin typeface="Comic Sans MS" panose="030F0702030302020204" pitchFamily="66" charset="0"/>
              </a:rPr>
              <a:t>diario</a:t>
            </a:r>
            <a:r>
              <a:rPr lang="en-GB" b="1" dirty="0">
                <a:latin typeface="Comic Sans MS" panose="030F0702030302020204" pitchFamily="66" charset="0"/>
              </a:rPr>
              <a:t> - </a:t>
            </a:r>
          </a:p>
          <a:p>
            <a:r>
              <a:rPr lang="en-GB" b="1" dirty="0" err="1">
                <a:latin typeface="Comic Sans MS" panose="030F0702030302020204" pitchFamily="66" charset="0"/>
              </a:rPr>
              <a:t>Beb</a:t>
            </a:r>
            <a:r>
              <a:rPr lang="en-GB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er</a:t>
            </a:r>
            <a:r>
              <a:rPr lang="en-GB" b="1" dirty="0">
                <a:latin typeface="Comic Sans MS" panose="030F0702030302020204" pitchFamily="66" charset="0"/>
              </a:rPr>
              <a:t> - _________ chocolate </a:t>
            </a:r>
            <a:r>
              <a:rPr lang="en-GB" b="1" dirty="0" err="1">
                <a:latin typeface="Comic Sans MS" panose="030F0702030302020204" pitchFamily="66" charset="0"/>
              </a:rPr>
              <a:t>caliente</a:t>
            </a:r>
            <a:r>
              <a:rPr lang="en-GB" b="1" dirty="0">
                <a:latin typeface="Comic Sans MS" panose="030F0702030302020204" pitchFamily="66" charset="0"/>
              </a:rPr>
              <a:t> - </a:t>
            </a:r>
          </a:p>
          <a:p>
            <a:r>
              <a:rPr lang="en-GB" b="1" dirty="0" err="1">
                <a:latin typeface="Comic Sans MS" panose="030F0702030302020204" pitchFamily="66" charset="0"/>
              </a:rPr>
              <a:t>Hac</a:t>
            </a:r>
            <a:r>
              <a:rPr lang="en-GB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er</a:t>
            </a:r>
            <a:r>
              <a:rPr lang="en-GB" b="1" dirty="0">
                <a:latin typeface="Comic Sans MS" panose="030F0702030302020204" pitchFamily="66" charset="0"/>
              </a:rPr>
              <a:t> – no ________ </a:t>
            </a:r>
            <a:r>
              <a:rPr lang="en-GB" b="1" dirty="0" err="1">
                <a:latin typeface="Comic Sans MS" panose="030F0702030302020204" pitchFamily="66" charset="0"/>
              </a:rPr>
              <a:t>muchos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b="1" dirty="0" err="1">
                <a:latin typeface="Comic Sans MS" panose="030F0702030302020204" pitchFamily="66" charset="0"/>
              </a:rPr>
              <a:t>deberes</a:t>
            </a:r>
            <a:endParaRPr lang="en-GB" b="1" dirty="0">
              <a:latin typeface="Comic Sans MS" panose="030F0702030302020204" pitchFamily="66" charset="0"/>
            </a:endParaRPr>
          </a:p>
          <a:p>
            <a:r>
              <a:rPr lang="en-GB" b="1" dirty="0">
                <a:latin typeface="Comic Sans MS" panose="030F0702030302020204" pitchFamily="66" charset="0"/>
              </a:rPr>
              <a:t>Ten</a:t>
            </a:r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er</a:t>
            </a:r>
            <a:r>
              <a:rPr lang="en-GB" b="1" dirty="0">
                <a:latin typeface="Comic Sans MS" panose="030F0702030302020204" pitchFamily="66" charset="0"/>
              </a:rPr>
              <a:t> - ________ dos </a:t>
            </a:r>
            <a:r>
              <a:rPr lang="en-GB" b="1" dirty="0" err="1">
                <a:latin typeface="Comic Sans MS" panose="030F0702030302020204" pitchFamily="66" charset="0"/>
              </a:rPr>
              <a:t>perros</a:t>
            </a:r>
            <a:endParaRPr lang="en-GB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194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CB5CF-8D21-2146-B5D3-669AD7843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Imperfect tense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1F8F4-CA6A-1F4F-BF16-75B242B62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used to talk about what you used to do</a:t>
            </a:r>
          </a:p>
          <a:p>
            <a:endParaRPr lang="en-US" dirty="0"/>
          </a:p>
          <a:p>
            <a:r>
              <a:rPr lang="en-US" dirty="0" err="1"/>
              <a:t>Ar</a:t>
            </a:r>
            <a:r>
              <a:rPr lang="en-US" dirty="0"/>
              <a:t> verbs: end in –aba</a:t>
            </a:r>
          </a:p>
          <a:p>
            <a:r>
              <a:rPr lang="en-US" dirty="0" err="1"/>
              <a:t>Er</a:t>
            </a:r>
            <a:r>
              <a:rPr lang="en-US" dirty="0"/>
              <a:t>/ </a:t>
            </a:r>
            <a:r>
              <a:rPr lang="en-US" dirty="0" err="1"/>
              <a:t>ir</a:t>
            </a:r>
            <a:r>
              <a:rPr lang="en-US" dirty="0"/>
              <a:t> verbs: end in –</a:t>
            </a:r>
            <a:r>
              <a:rPr lang="en-US" dirty="0" err="1"/>
              <a:t>ía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There are only three irregular verbs:</a:t>
            </a:r>
          </a:p>
          <a:p>
            <a:r>
              <a:rPr lang="en-US" dirty="0"/>
              <a:t>Ver: to see, </a:t>
            </a:r>
            <a:r>
              <a:rPr lang="en-US" dirty="0" err="1"/>
              <a:t>ir</a:t>
            </a:r>
            <a:r>
              <a:rPr lang="en-US" dirty="0"/>
              <a:t>: to go, </a:t>
            </a:r>
            <a:r>
              <a:rPr lang="en-US" dirty="0" err="1"/>
              <a:t>ser</a:t>
            </a:r>
            <a:r>
              <a:rPr lang="en-US" dirty="0"/>
              <a:t>: to be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Cuando</a:t>
            </a:r>
            <a:r>
              <a:rPr lang="en-US" dirty="0"/>
              <a:t> era </a:t>
            </a:r>
            <a:r>
              <a:rPr lang="en-US" dirty="0" err="1"/>
              <a:t>pequeño</a:t>
            </a:r>
            <a:r>
              <a:rPr lang="en-US" dirty="0"/>
              <a:t>/a, </a:t>
            </a:r>
            <a:r>
              <a:rPr lang="en-US" dirty="0" err="1"/>
              <a:t>iba</a:t>
            </a:r>
            <a:r>
              <a:rPr lang="en-US" dirty="0"/>
              <a:t> a </a:t>
            </a:r>
            <a:r>
              <a:rPr lang="en-US" dirty="0" err="1"/>
              <a:t>natación</a:t>
            </a:r>
            <a:r>
              <a:rPr lang="en-US" dirty="0"/>
              <a:t> y </a:t>
            </a:r>
            <a:r>
              <a:rPr lang="en-US" dirty="0" err="1"/>
              <a:t>veía</a:t>
            </a:r>
            <a:r>
              <a:rPr lang="en-US" dirty="0"/>
              <a:t> </a:t>
            </a:r>
            <a:r>
              <a:rPr lang="en-US" dirty="0" err="1"/>
              <a:t>dibujos</a:t>
            </a:r>
            <a:r>
              <a:rPr lang="en-US" dirty="0"/>
              <a:t> </a:t>
            </a:r>
            <a:r>
              <a:rPr lang="en-US" dirty="0" err="1"/>
              <a:t>animales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46403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CB5CF-8D21-2146-B5D3-669AD7843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Tenses – mis </a:t>
            </a:r>
            <a:r>
              <a:rPr lang="en-US" dirty="0" err="1"/>
              <a:t>deportes</a:t>
            </a:r>
            <a:r>
              <a:rPr lang="en-US" dirty="0"/>
              <a:t> </a:t>
            </a:r>
            <a:r>
              <a:rPr lang="en-US" dirty="0" err="1"/>
              <a:t>favoritos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1F8F4-CA6A-1F4F-BF16-75B242B62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8423"/>
            <a:ext cx="8596668" cy="3880773"/>
          </a:xfrm>
        </p:spPr>
        <p:txBody>
          <a:bodyPr/>
          <a:lstStyle/>
          <a:p>
            <a:r>
              <a:rPr lang="en-US" dirty="0"/>
              <a:t>Task 3: Write if these sentences are past, present or future.</a:t>
            </a:r>
          </a:p>
          <a:p>
            <a:endParaRPr lang="en-US" dirty="0"/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US" b="1" u="sng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Juego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a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tenis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porque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</a:t>
            </a:r>
            <a:r>
              <a:rPr lang="en-US" b="1" u="sng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es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divertido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y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competitivo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.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El fin de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semana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pasado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</a:t>
            </a:r>
            <a:r>
              <a:rPr lang="en-US" b="1" u="sng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fui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al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parque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y </a:t>
            </a:r>
            <a:r>
              <a:rPr lang="en-US" b="1" u="sng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jugué</a:t>
            </a:r>
            <a:r>
              <a:rPr lang="en-US" b="1" u="sng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un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partido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de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fútbol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con mi amigos. </a:t>
            </a:r>
            <a:r>
              <a:rPr lang="en-US" b="1" u="sng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Fue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genial.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El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próximo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fin de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semana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</a:t>
            </a:r>
            <a:r>
              <a:rPr lang="en-US" b="1" u="sng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voy</a:t>
            </a:r>
            <a:r>
              <a:rPr lang="en-US" b="1" u="sng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a </a:t>
            </a:r>
            <a:r>
              <a:rPr lang="en-US" b="1" u="sng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ir</a:t>
            </a:r>
            <a:r>
              <a:rPr lang="en-US" b="1" u="sng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al cine, </a:t>
            </a:r>
            <a:r>
              <a:rPr lang="en-US" b="1" u="sng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voy</a:t>
            </a:r>
            <a:r>
              <a:rPr lang="en-US" b="1" u="sng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a </a:t>
            </a:r>
            <a:r>
              <a:rPr lang="en-US" b="1" u="sng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ver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una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película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de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acción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porque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</a:t>
            </a:r>
            <a:r>
              <a:rPr lang="en-US" b="1" u="sng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son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mis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películas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favoritas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mic Sans MS" panose="030F0902030302020204" pitchFamily="66" charset="0"/>
              </a:rPr>
              <a:t>.</a:t>
            </a:r>
            <a:endParaRPr lang="en-US" b="1" dirty="0">
              <a:solidFill>
                <a:srgbClr val="FF0000"/>
              </a:solidFill>
              <a:latin typeface="Comic Sans MS" panose="030F0902030302020204" pitchFamily="66" charset="0"/>
            </a:endParaRPr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992515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93EFE-5F9B-EE40-B13F-DD85BD5D4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94677-BAB4-5F40-9418-32D316C89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Task 4: Read the text and answer</a:t>
            </a:r>
          </a:p>
          <a:p>
            <a:pPr marL="0" indent="0">
              <a:buNone/>
            </a:pPr>
            <a:r>
              <a:rPr lang="en-US" dirty="0"/>
              <a:t>The questions in English. 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Task 5: Highlight three different tenses. </a:t>
            </a:r>
          </a:p>
          <a:p>
            <a:pPr>
              <a:buFontTx/>
              <a:buChar char="-"/>
            </a:pPr>
            <a:r>
              <a:rPr lang="en-US" dirty="0"/>
              <a:t>1 – verbs to talk about what the person</a:t>
            </a:r>
          </a:p>
          <a:p>
            <a:pPr marL="0" indent="0">
              <a:buNone/>
            </a:pPr>
            <a:r>
              <a:rPr lang="en-US" dirty="0"/>
              <a:t>used to do. </a:t>
            </a:r>
          </a:p>
          <a:p>
            <a:pPr>
              <a:buFontTx/>
              <a:buChar char="-"/>
            </a:pPr>
            <a:r>
              <a:rPr lang="en-US" dirty="0"/>
              <a:t>2 – verbs to talk about the present. </a:t>
            </a:r>
          </a:p>
          <a:p>
            <a:pPr>
              <a:buFontTx/>
              <a:buChar char="-"/>
            </a:pPr>
            <a:r>
              <a:rPr lang="en-US" dirty="0"/>
              <a:t>3 – verbs to talk about a past event. 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Task 6: Write a summary of the text in</a:t>
            </a:r>
          </a:p>
          <a:p>
            <a:pPr marL="0" indent="0">
              <a:buNone/>
            </a:pPr>
            <a:r>
              <a:rPr lang="en-US" dirty="0"/>
              <a:t>English.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48613F-0536-0440-B182-5B89109C10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8565" y="1025912"/>
            <a:ext cx="6436826" cy="538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055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93EFE-5F9B-EE40-B13F-DD85BD5D4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Answers for week 4 learning: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94677-BAB4-5F40-9418-32D316C89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Task 5.  </a:t>
            </a:r>
          </a:p>
          <a:p>
            <a:pPr>
              <a:buAutoNum type="arabicParenR"/>
            </a:pPr>
            <a:endParaRPr lang="en-US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E08F9EC-9DA4-6646-A9F3-CBFC558BE725}"/>
              </a:ext>
            </a:extLst>
          </p:cNvPr>
          <p:cNvGrpSpPr/>
          <p:nvPr/>
        </p:nvGrpSpPr>
        <p:grpSpPr>
          <a:xfrm>
            <a:off x="2609384" y="1694985"/>
            <a:ext cx="8960315" cy="5094888"/>
            <a:chOff x="151344" y="153455"/>
            <a:chExt cx="11418356" cy="6636418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F0E6C24-45BC-434F-9A6C-5CAA9DCF10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30492"/>
            <a:stretch/>
          </p:blipFill>
          <p:spPr>
            <a:xfrm>
              <a:off x="151344" y="153455"/>
              <a:ext cx="11418356" cy="6636418"/>
            </a:xfrm>
            <a:prstGeom prst="rect">
              <a:avLst/>
            </a:prstGeom>
          </p:spPr>
        </p:pic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0981BF1-ABDB-5440-AF28-29A2D3D1A7E6}"/>
                </a:ext>
              </a:extLst>
            </p:cNvPr>
            <p:cNvCxnSpPr/>
            <p:nvPr/>
          </p:nvCxnSpPr>
          <p:spPr>
            <a:xfrm flipV="1">
              <a:off x="1854200" y="863600"/>
              <a:ext cx="520700" cy="12700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B28DC2F-9970-3048-95B9-52434039AFE1}"/>
                </a:ext>
              </a:extLst>
            </p:cNvPr>
            <p:cNvCxnSpPr/>
            <p:nvPr/>
          </p:nvCxnSpPr>
          <p:spPr>
            <a:xfrm flipV="1">
              <a:off x="4077756" y="876300"/>
              <a:ext cx="862544" cy="12700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4CBCB9D-4BC1-114D-92F4-DDF949D7B66C}"/>
                </a:ext>
              </a:extLst>
            </p:cNvPr>
            <p:cNvCxnSpPr/>
            <p:nvPr/>
          </p:nvCxnSpPr>
          <p:spPr>
            <a:xfrm flipV="1">
              <a:off x="9437156" y="889000"/>
              <a:ext cx="989544" cy="12700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7333C08-035C-1147-82A5-84F0C98DF8B7}"/>
                </a:ext>
              </a:extLst>
            </p:cNvPr>
            <p:cNvCxnSpPr/>
            <p:nvPr/>
          </p:nvCxnSpPr>
          <p:spPr>
            <a:xfrm>
              <a:off x="3557056" y="2019300"/>
              <a:ext cx="951972" cy="0"/>
            </a:xfrm>
            <a:prstGeom prst="line">
              <a:avLst/>
            </a:prstGeom>
            <a:ln w="7620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3AE01F5-121D-6948-82F8-8EF52B5A5060}"/>
                </a:ext>
              </a:extLst>
            </p:cNvPr>
            <p:cNvCxnSpPr/>
            <p:nvPr/>
          </p:nvCxnSpPr>
          <p:spPr>
            <a:xfrm>
              <a:off x="7394040" y="2006600"/>
              <a:ext cx="962560" cy="12700"/>
            </a:xfrm>
            <a:prstGeom prst="line">
              <a:avLst/>
            </a:prstGeom>
            <a:ln w="7620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10A7607-5548-E44B-B013-3FF069EAA607}"/>
                </a:ext>
              </a:extLst>
            </p:cNvPr>
            <p:cNvCxnSpPr/>
            <p:nvPr/>
          </p:nvCxnSpPr>
          <p:spPr>
            <a:xfrm>
              <a:off x="510640" y="2514600"/>
              <a:ext cx="962560" cy="12700"/>
            </a:xfrm>
            <a:prstGeom prst="line">
              <a:avLst/>
            </a:prstGeom>
            <a:ln w="7620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B80E6BA-BE6A-3747-A31A-7D6786F6774E}"/>
                </a:ext>
              </a:extLst>
            </p:cNvPr>
            <p:cNvCxnSpPr/>
            <p:nvPr/>
          </p:nvCxnSpPr>
          <p:spPr>
            <a:xfrm>
              <a:off x="6431480" y="2501900"/>
              <a:ext cx="1264720" cy="12700"/>
            </a:xfrm>
            <a:prstGeom prst="line">
              <a:avLst/>
            </a:prstGeom>
            <a:ln w="7620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F613A34-7CCB-4A41-A90A-88A056A93512}"/>
                </a:ext>
              </a:extLst>
            </p:cNvPr>
            <p:cNvCxnSpPr/>
            <p:nvPr/>
          </p:nvCxnSpPr>
          <p:spPr>
            <a:xfrm>
              <a:off x="510640" y="4000500"/>
              <a:ext cx="772060" cy="25400"/>
            </a:xfrm>
            <a:prstGeom prst="line">
              <a:avLst/>
            </a:prstGeom>
            <a:ln w="7620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B2844F6-C458-9741-97FC-A86D7D2B243C}"/>
                </a:ext>
              </a:extLst>
            </p:cNvPr>
            <p:cNvCxnSpPr/>
            <p:nvPr/>
          </p:nvCxnSpPr>
          <p:spPr>
            <a:xfrm>
              <a:off x="7455560" y="4000500"/>
              <a:ext cx="481280" cy="0"/>
            </a:xfrm>
            <a:prstGeom prst="line">
              <a:avLst/>
            </a:prstGeom>
            <a:ln w="7620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4970DF4-1EB5-964D-B42A-6E4B5B3FE12A}"/>
                </a:ext>
              </a:extLst>
            </p:cNvPr>
            <p:cNvCxnSpPr/>
            <p:nvPr/>
          </p:nvCxnSpPr>
          <p:spPr>
            <a:xfrm>
              <a:off x="1778000" y="4483100"/>
              <a:ext cx="481280" cy="12700"/>
            </a:xfrm>
            <a:prstGeom prst="line">
              <a:avLst/>
            </a:prstGeom>
            <a:ln w="7620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FA7A1B0-BCF2-4543-BE56-700D0A7AFCB2}"/>
                </a:ext>
              </a:extLst>
            </p:cNvPr>
            <p:cNvCxnSpPr/>
            <p:nvPr/>
          </p:nvCxnSpPr>
          <p:spPr>
            <a:xfrm>
              <a:off x="7214920" y="2984500"/>
              <a:ext cx="1344880" cy="1270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E6845A7-8940-6542-8E96-423F768E9482}"/>
                </a:ext>
              </a:extLst>
            </p:cNvPr>
            <p:cNvCxnSpPr/>
            <p:nvPr/>
          </p:nvCxnSpPr>
          <p:spPr>
            <a:xfrm>
              <a:off x="896670" y="3465314"/>
              <a:ext cx="1344880" cy="1270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7177A43-B7DB-8344-A9D5-94965CDC6487}"/>
                </a:ext>
              </a:extLst>
            </p:cNvPr>
            <p:cNvCxnSpPr/>
            <p:nvPr/>
          </p:nvCxnSpPr>
          <p:spPr>
            <a:xfrm>
              <a:off x="4668042" y="4470400"/>
              <a:ext cx="970758" cy="1270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10CF11F7-96DC-E14E-9305-0454E9B1D22C}"/>
                </a:ext>
              </a:extLst>
            </p:cNvPr>
            <p:cNvCxnSpPr/>
            <p:nvPr/>
          </p:nvCxnSpPr>
          <p:spPr>
            <a:xfrm>
              <a:off x="3944142" y="4965700"/>
              <a:ext cx="475986" cy="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7AB7973-29A7-8144-A80C-A08931F857E4}"/>
                </a:ext>
              </a:extLst>
            </p:cNvPr>
            <p:cNvCxnSpPr/>
            <p:nvPr/>
          </p:nvCxnSpPr>
          <p:spPr>
            <a:xfrm>
              <a:off x="433120" y="5486400"/>
              <a:ext cx="938480" cy="1270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50820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736BB-0CE3-204D-B5F5-DCFAE43CE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876E4-0D9A-7047-B5A9-91314D60A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Task 6: Prepare answers for the following questions: 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fr-FR" b="1" dirty="0">
                <a:solidFill>
                  <a:schemeClr val="accent6">
                    <a:lumMod val="50000"/>
                  </a:schemeClr>
                </a:solidFill>
                <a:latin typeface="Comic Sans MS" charset="0"/>
                <a:ea typeface="Comic Sans MS" charset="0"/>
                <a:cs typeface="Comic Sans MS" charset="0"/>
              </a:rPr>
              <a:t>¿</a:t>
            </a:r>
            <a:r>
              <a:rPr lang="fr-FR" b="1" dirty="0" err="1">
                <a:solidFill>
                  <a:schemeClr val="accent6">
                    <a:lumMod val="50000"/>
                  </a:schemeClr>
                </a:solidFill>
                <a:latin typeface="Comic Sans MS" charset="0"/>
                <a:ea typeface="Comic Sans MS" charset="0"/>
                <a:cs typeface="Comic Sans MS" charset="0"/>
              </a:rPr>
              <a:t>Qué</a:t>
            </a:r>
            <a:r>
              <a:rPr lang="fr-FR" b="1" dirty="0">
                <a:solidFill>
                  <a:schemeClr val="accent6">
                    <a:lumMod val="50000"/>
                  </a:schemeClr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fr-FR" b="1" dirty="0" err="1">
                <a:solidFill>
                  <a:schemeClr val="accent6">
                    <a:lumMod val="50000"/>
                  </a:schemeClr>
                </a:solidFill>
                <a:latin typeface="Comic Sans MS" charset="0"/>
                <a:ea typeface="Comic Sans MS" charset="0"/>
                <a:cs typeface="Comic Sans MS" charset="0"/>
              </a:rPr>
              <a:t>haces</a:t>
            </a:r>
            <a:r>
              <a:rPr lang="fr-FR" b="1" dirty="0">
                <a:solidFill>
                  <a:schemeClr val="accent6">
                    <a:lumMod val="50000"/>
                  </a:schemeClr>
                </a:solidFill>
                <a:latin typeface="Comic Sans MS" charset="0"/>
                <a:ea typeface="Comic Sans MS" charset="0"/>
                <a:cs typeface="Comic Sans MS" charset="0"/>
              </a:rPr>
              <a:t> en tu </a:t>
            </a:r>
            <a:r>
              <a:rPr lang="fr-FR" b="1" dirty="0" err="1">
                <a:solidFill>
                  <a:schemeClr val="accent6">
                    <a:lumMod val="50000"/>
                  </a:schemeClr>
                </a:solidFill>
                <a:latin typeface="Comic Sans MS" charset="0"/>
                <a:ea typeface="Comic Sans MS" charset="0"/>
                <a:cs typeface="Comic Sans MS" charset="0"/>
              </a:rPr>
              <a:t>tiempo</a:t>
            </a:r>
            <a:r>
              <a:rPr lang="fr-FR" b="1" dirty="0">
                <a:solidFill>
                  <a:schemeClr val="accent6">
                    <a:lumMod val="50000"/>
                  </a:schemeClr>
                </a:solidFill>
                <a:latin typeface="Comic Sans MS" charset="0"/>
                <a:ea typeface="Comic Sans MS" charset="0"/>
                <a:cs typeface="Comic Sans MS" charset="0"/>
              </a:rPr>
              <a:t> libre?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fr-FR" b="1" dirty="0">
                <a:solidFill>
                  <a:schemeClr val="accent6">
                    <a:lumMod val="50000"/>
                  </a:schemeClr>
                </a:solidFill>
                <a:latin typeface="Comic Sans MS" charset="0"/>
                <a:ea typeface="Comic Sans MS" charset="0"/>
                <a:cs typeface="Comic Sans MS" charset="0"/>
              </a:rPr>
              <a:t>¿</a:t>
            </a:r>
            <a:r>
              <a:rPr lang="fr-FR" b="1" dirty="0" err="1">
                <a:solidFill>
                  <a:schemeClr val="accent6">
                    <a:lumMod val="50000"/>
                  </a:schemeClr>
                </a:solidFill>
                <a:latin typeface="Comic Sans MS" charset="0"/>
                <a:ea typeface="Comic Sans MS" charset="0"/>
                <a:cs typeface="Comic Sans MS" charset="0"/>
              </a:rPr>
              <a:t>Qué</a:t>
            </a:r>
            <a:r>
              <a:rPr lang="fr-FR" b="1" dirty="0">
                <a:solidFill>
                  <a:schemeClr val="accent6">
                    <a:lumMod val="50000"/>
                  </a:schemeClr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fr-FR" b="1" dirty="0" err="1">
                <a:solidFill>
                  <a:schemeClr val="accent6">
                    <a:lumMod val="50000"/>
                  </a:schemeClr>
                </a:solidFill>
                <a:latin typeface="Comic Sans MS" charset="0"/>
                <a:ea typeface="Comic Sans MS" charset="0"/>
                <a:cs typeface="Comic Sans MS" charset="0"/>
              </a:rPr>
              <a:t>deporte</a:t>
            </a:r>
            <a:r>
              <a:rPr lang="fr-FR" b="1" dirty="0">
                <a:solidFill>
                  <a:schemeClr val="accent6">
                    <a:lumMod val="50000"/>
                  </a:schemeClr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fr-FR" b="1" dirty="0" err="1">
                <a:solidFill>
                  <a:schemeClr val="accent6">
                    <a:lumMod val="50000"/>
                  </a:schemeClr>
                </a:solidFill>
                <a:latin typeface="Comic Sans MS" charset="0"/>
                <a:ea typeface="Comic Sans MS" charset="0"/>
                <a:cs typeface="Comic Sans MS" charset="0"/>
              </a:rPr>
              <a:t>haces</a:t>
            </a:r>
            <a:r>
              <a:rPr lang="fr-FR" b="1" dirty="0">
                <a:solidFill>
                  <a:schemeClr val="accent6">
                    <a:lumMod val="50000"/>
                  </a:schemeClr>
                </a:solidFill>
                <a:latin typeface="Comic Sans MS" charset="0"/>
                <a:ea typeface="Comic Sans MS" charset="0"/>
                <a:cs typeface="Comic Sans MS" charset="0"/>
              </a:rPr>
              <a:t>?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fr-FR" b="1" dirty="0">
                <a:solidFill>
                  <a:srgbClr val="FF3300"/>
                </a:solidFill>
                <a:latin typeface="Comic Sans MS" charset="0"/>
                <a:ea typeface="Comic Sans MS" charset="0"/>
                <a:cs typeface="Comic Sans MS" charset="0"/>
              </a:rPr>
              <a:t>¿</a:t>
            </a:r>
            <a:r>
              <a:rPr lang="fr-FR" b="1" dirty="0" err="1">
                <a:solidFill>
                  <a:srgbClr val="FF3300"/>
                </a:solidFill>
                <a:latin typeface="Comic Sans MS" charset="0"/>
                <a:ea typeface="Comic Sans MS" charset="0"/>
                <a:cs typeface="Comic Sans MS" charset="0"/>
              </a:rPr>
              <a:t>Qué</a:t>
            </a:r>
            <a:r>
              <a:rPr lang="fr-FR" b="1" dirty="0">
                <a:solidFill>
                  <a:srgbClr val="FF330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fr-FR" b="1" dirty="0" err="1">
                <a:solidFill>
                  <a:srgbClr val="FF3300"/>
                </a:solidFill>
                <a:latin typeface="Comic Sans MS" charset="0"/>
                <a:ea typeface="Comic Sans MS" charset="0"/>
                <a:cs typeface="Comic Sans MS" charset="0"/>
              </a:rPr>
              <a:t>deporte</a:t>
            </a:r>
            <a:r>
              <a:rPr lang="fr-FR" b="1" dirty="0">
                <a:solidFill>
                  <a:srgbClr val="FF330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fr-FR" b="1" dirty="0" err="1">
                <a:solidFill>
                  <a:srgbClr val="FF3300"/>
                </a:solidFill>
                <a:latin typeface="Comic Sans MS" charset="0"/>
                <a:ea typeface="Comic Sans MS" charset="0"/>
                <a:cs typeface="Comic Sans MS" charset="0"/>
              </a:rPr>
              <a:t>hacías</a:t>
            </a:r>
            <a:r>
              <a:rPr lang="fr-FR" b="1" dirty="0">
                <a:solidFill>
                  <a:srgbClr val="FF330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fr-FR" b="1" dirty="0" err="1">
                <a:solidFill>
                  <a:srgbClr val="FF3300"/>
                </a:solidFill>
                <a:latin typeface="Comic Sans MS" charset="0"/>
                <a:ea typeface="Comic Sans MS" charset="0"/>
                <a:cs typeface="Comic Sans MS" charset="0"/>
              </a:rPr>
              <a:t>cuando</a:t>
            </a:r>
            <a:r>
              <a:rPr lang="fr-FR" b="1" dirty="0">
                <a:solidFill>
                  <a:srgbClr val="FF330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fr-FR" b="1" dirty="0" err="1">
                <a:solidFill>
                  <a:srgbClr val="FF3300"/>
                </a:solidFill>
                <a:latin typeface="Comic Sans MS" charset="0"/>
                <a:ea typeface="Comic Sans MS" charset="0"/>
                <a:cs typeface="Comic Sans MS" charset="0"/>
              </a:rPr>
              <a:t>eras</a:t>
            </a:r>
            <a:r>
              <a:rPr lang="fr-FR" b="1" dirty="0">
                <a:solidFill>
                  <a:srgbClr val="FF330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fr-FR" b="1" dirty="0" err="1">
                <a:solidFill>
                  <a:srgbClr val="FF3300"/>
                </a:solidFill>
                <a:latin typeface="Comic Sans MS" charset="0"/>
                <a:ea typeface="Comic Sans MS" charset="0"/>
                <a:cs typeface="Comic Sans MS" charset="0"/>
              </a:rPr>
              <a:t>pequeño</a:t>
            </a:r>
            <a:r>
              <a:rPr lang="fr-FR" b="1" dirty="0">
                <a:solidFill>
                  <a:srgbClr val="FF3300"/>
                </a:solidFill>
                <a:latin typeface="Comic Sans MS" charset="0"/>
                <a:ea typeface="Comic Sans MS" charset="0"/>
                <a:cs typeface="Comic Sans MS" charset="0"/>
              </a:rPr>
              <a:t>/a?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fr-FR" b="1" dirty="0">
                <a:solidFill>
                  <a:srgbClr val="FF3300"/>
                </a:solidFill>
                <a:latin typeface="Comic Sans MS" charset="0"/>
                <a:ea typeface="Comic Sans MS" charset="0"/>
                <a:cs typeface="Comic Sans MS" charset="0"/>
              </a:rPr>
              <a:t>¿</a:t>
            </a:r>
            <a:r>
              <a:rPr lang="fr-FR" b="1" dirty="0" err="1">
                <a:solidFill>
                  <a:srgbClr val="FF3300"/>
                </a:solidFill>
                <a:latin typeface="Comic Sans MS" charset="0"/>
                <a:ea typeface="Comic Sans MS" charset="0"/>
                <a:cs typeface="Comic Sans MS" charset="0"/>
              </a:rPr>
              <a:t>Qué</a:t>
            </a:r>
            <a:r>
              <a:rPr lang="fr-FR" b="1" dirty="0">
                <a:solidFill>
                  <a:srgbClr val="FF330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fr-FR" b="1" dirty="0" err="1">
                <a:solidFill>
                  <a:srgbClr val="FF3300"/>
                </a:solidFill>
                <a:latin typeface="Comic Sans MS" charset="0"/>
                <a:ea typeface="Comic Sans MS" charset="0"/>
                <a:cs typeface="Comic Sans MS" charset="0"/>
              </a:rPr>
              <a:t>programas</a:t>
            </a:r>
            <a:r>
              <a:rPr lang="fr-FR" b="1" dirty="0">
                <a:solidFill>
                  <a:srgbClr val="FF3300"/>
                </a:solidFill>
                <a:latin typeface="Comic Sans MS" charset="0"/>
                <a:ea typeface="Comic Sans MS" charset="0"/>
                <a:cs typeface="Comic Sans MS" charset="0"/>
              </a:rPr>
              <a:t> de </a:t>
            </a:r>
            <a:r>
              <a:rPr lang="fr-FR" b="1" dirty="0" err="1">
                <a:solidFill>
                  <a:srgbClr val="FF3300"/>
                </a:solidFill>
                <a:latin typeface="Comic Sans MS" charset="0"/>
                <a:ea typeface="Comic Sans MS" charset="0"/>
                <a:cs typeface="Comic Sans MS" charset="0"/>
              </a:rPr>
              <a:t>televisión</a:t>
            </a:r>
            <a:r>
              <a:rPr lang="fr-FR" b="1" dirty="0">
                <a:solidFill>
                  <a:srgbClr val="FF3300"/>
                </a:solidFill>
                <a:latin typeface="Comic Sans MS" charset="0"/>
                <a:ea typeface="Comic Sans MS" charset="0"/>
                <a:cs typeface="Comic Sans MS" charset="0"/>
              </a:rPr>
              <a:t> te </a:t>
            </a:r>
            <a:r>
              <a:rPr lang="fr-FR" b="1" dirty="0" err="1">
                <a:solidFill>
                  <a:srgbClr val="FF3300"/>
                </a:solidFill>
                <a:latin typeface="Comic Sans MS" charset="0"/>
                <a:ea typeface="Comic Sans MS" charset="0"/>
                <a:cs typeface="Comic Sans MS" charset="0"/>
              </a:rPr>
              <a:t>gustan</a:t>
            </a:r>
            <a:r>
              <a:rPr lang="fr-FR" b="1" dirty="0">
                <a:solidFill>
                  <a:srgbClr val="FF3300"/>
                </a:solidFill>
                <a:latin typeface="Comic Sans MS" charset="0"/>
                <a:ea typeface="Comic Sans MS" charset="0"/>
                <a:cs typeface="Comic Sans MS" charset="0"/>
              </a:rPr>
              <a:t>? ¿</a:t>
            </a:r>
            <a:r>
              <a:rPr lang="fr-FR" b="1" dirty="0" err="1">
                <a:solidFill>
                  <a:srgbClr val="FF3300"/>
                </a:solidFill>
                <a:latin typeface="Comic Sans MS" charset="0"/>
                <a:ea typeface="Comic Sans MS" charset="0"/>
                <a:cs typeface="Comic Sans MS" charset="0"/>
              </a:rPr>
              <a:t>Qué</a:t>
            </a:r>
            <a:r>
              <a:rPr lang="fr-FR" b="1" dirty="0">
                <a:solidFill>
                  <a:srgbClr val="FF330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fr-FR" b="1" dirty="0" err="1">
                <a:solidFill>
                  <a:srgbClr val="FF3300"/>
                </a:solidFill>
                <a:latin typeface="Comic Sans MS" charset="0"/>
                <a:ea typeface="Comic Sans MS" charset="0"/>
                <a:cs typeface="Comic Sans MS" charset="0"/>
              </a:rPr>
              <a:t>programas</a:t>
            </a:r>
            <a:r>
              <a:rPr lang="fr-FR" b="1" dirty="0">
                <a:solidFill>
                  <a:srgbClr val="FF3300"/>
                </a:solidFill>
                <a:latin typeface="Comic Sans MS" charset="0"/>
                <a:ea typeface="Comic Sans MS" charset="0"/>
                <a:cs typeface="Comic Sans MS" charset="0"/>
              </a:rPr>
              <a:t> no te </a:t>
            </a:r>
            <a:r>
              <a:rPr lang="fr-FR" b="1" dirty="0" err="1">
                <a:solidFill>
                  <a:srgbClr val="FF3300"/>
                </a:solidFill>
                <a:latin typeface="Comic Sans MS" charset="0"/>
                <a:ea typeface="Comic Sans MS" charset="0"/>
                <a:cs typeface="Comic Sans MS" charset="0"/>
              </a:rPr>
              <a:t>gustan</a:t>
            </a:r>
            <a:r>
              <a:rPr lang="fr-FR" b="1" dirty="0">
                <a:solidFill>
                  <a:srgbClr val="FF3300"/>
                </a:solidFill>
                <a:latin typeface="Comic Sans MS" charset="0"/>
                <a:ea typeface="Comic Sans MS" charset="0"/>
                <a:cs typeface="Comic Sans MS" charset="0"/>
              </a:rPr>
              <a:t>?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fr-FR" b="1" dirty="0">
                <a:solidFill>
                  <a:srgbClr val="C00000"/>
                </a:solidFill>
                <a:latin typeface="Comic Sans MS" charset="0"/>
                <a:ea typeface="Comic Sans MS" charset="0"/>
                <a:cs typeface="Comic Sans MS" charset="0"/>
              </a:rPr>
              <a:t>¿</a:t>
            </a:r>
            <a:r>
              <a:rPr lang="fr-FR" b="1" dirty="0" err="1">
                <a:solidFill>
                  <a:srgbClr val="C00000"/>
                </a:solidFill>
                <a:latin typeface="Comic Sans MS" charset="0"/>
                <a:ea typeface="Comic Sans MS" charset="0"/>
                <a:cs typeface="Comic Sans MS" charset="0"/>
              </a:rPr>
              <a:t>Qué</a:t>
            </a:r>
            <a:r>
              <a:rPr lang="fr-FR" b="1" dirty="0">
                <a:solidFill>
                  <a:srgbClr val="C0000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fr-FR" b="1" dirty="0" err="1">
                <a:solidFill>
                  <a:srgbClr val="C00000"/>
                </a:solidFill>
                <a:latin typeface="Comic Sans MS" charset="0"/>
                <a:ea typeface="Comic Sans MS" charset="0"/>
                <a:cs typeface="Comic Sans MS" charset="0"/>
              </a:rPr>
              <a:t>hiciste</a:t>
            </a:r>
            <a:r>
              <a:rPr lang="fr-FR" b="1" dirty="0">
                <a:solidFill>
                  <a:srgbClr val="C00000"/>
                </a:solidFill>
                <a:latin typeface="Comic Sans MS" charset="0"/>
                <a:ea typeface="Comic Sans MS" charset="0"/>
                <a:cs typeface="Comic Sans MS" charset="0"/>
              </a:rPr>
              <a:t> el fin de </a:t>
            </a:r>
            <a:r>
              <a:rPr lang="fr-FR" b="1" dirty="0" err="1">
                <a:solidFill>
                  <a:srgbClr val="C00000"/>
                </a:solidFill>
                <a:latin typeface="Comic Sans MS" charset="0"/>
                <a:ea typeface="Comic Sans MS" charset="0"/>
                <a:cs typeface="Comic Sans MS" charset="0"/>
              </a:rPr>
              <a:t>semana</a:t>
            </a:r>
            <a:r>
              <a:rPr lang="fr-FR" b="1" dirty="0">
                <a:solidFill>
                  <a:srgbClr val="C0000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fr-FR" b="1" dirty="0" err="1">
                <a:solidFill>
                  <a:srgbClr val="C00000"/>
                </a:solidFill>
                <a:latin typeface="Comic Sans MS" charset="0"/>
                <a:ea typeface="Comic Sans MS" charset="0"/>
                <a:cs typeface="Comic Sans MS" charset="0"/>
              </a:rPr>
              <a:t>pasado</a:t>
            </a:r>
            <a:r>
              <a:rPr lang="fr-FR" b="1" dirty="0">
                <a:solidFill>
                  <a:srgbClr val="C00000"/>
                </a:solidFill>
                <a:latin typeface="Comic Sans MS" charset="0"/>
                <a:ea typeface="Comic Sans MS" charset="0"/>
                <a:cs typeface="Comic Sans MS" charset="0"/>
              </a:rPr>
              <a:t>?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fr-FR" b="1" dirty="0">
                <a:solidFill>
                  <a:srgbClr val="C00000"/>
                </a:solidFill>
                <a:latin typeface="Comic Sans MS" charset="0"/>
                <a:ea typeface="Comic Sans MS" charset="0"/>
                <a:cs typeface="Comic Sans MS" charset="0"/>
              </a:rPr>
              <a:t>¿</a:t>
            </a:r>
            <a:r>
              <a:rPr lang="fr-FR" b="1" dirty="0" err="1">
                <a:solidFill>
                  <a:srgbClr val="C00000"/>
                </a:solidFill>
                <a:latin typeface="Comic Sans MS" charset="0"/>
                <a:ea typeface="Comic Sans MS" charset="0"/>
                <a:cs typeface="Comic Sans MS" charset="0"/>
              </a:rPr>
              <a:t>Qué</a:t>
            </a:r>
            <a:r>
              <a:rPr lang="fr-FR" b="1" dirty="0">
                <a:solidFill>
                  <a:srgbClr val="C00000"/>
                </a:solidFill>
                <a:latin typeface="Comic Sans MS" charset="0"/>
                <a:ea typeface="Comic Sans MS" charset="0"/>
                <a:cs typeface="Comic Sans MS" charset="0"/>
              </a:rPr>
              <a:t> vas a </a:t>
            </a:r>
            <a:r>
              <a:rPr lang="fr-FR" b="1" dirty="0" err="1">
                <a:solidFill>
                  <a:srgbClr val="C00000"/>
                </a:solidFill>
                <a:latin typeface="Comic Sans MS" charset="0"/>
                <a:ea typeface="Comic Sans MS" charset="0"/>
                <a:cs typeface="Comic Sans MS" charset="0"/>
              </a:rPr>
              <a:t>hacer</a:t>
            </a:r>
            <a:r>
              <a:rPr lang="fr-FR" b="1" dirty="0">
                <a:solidFill>
                  <a:srgbClr val="C00000"/>
                </a:solidFill>
                <a:latin typeface="Comic Sans MS" charset="0"/>
                <a:ea typeface="Comic Sans MS" charset="0"/>
                <a:cs typeface="Comic Sans MS" charset="0"/>
              </a:rPr>
              <a:t> el </a:t>
            </a:r>
            <a:r>
              <a:rPr lang="fr-FR" b="1" dirty="0" err="1">
                <a:solidFill>
                  <a:srgbClr val="C00000"/>
                </a:solidFill>
                <a:latin typeface="Comic Sans MS" charset="0"/>
                <a:ea typeface="Comic Sans MS" charset="0"/>
                <a:cs typeface="Comic Sans MS" charset="0"/>
              </a:rPr>
              <a:t>próximo</a:t>
            </a:r>
            <a:r>
              <a:rPr lang="fr-FR" b="1" dirty="0">
                <a:solidFill>
                  <a:srgbClr val="C00000"/>
                </a:solidFill>
                <a:latin typeface="Comic Sans MS" charset="0"/>
                <a:ea typeface="Comic Sans MS" charset="0"/>
                <a:cs typeface="Comic Sans MS" charset="0"/>
              </a:rPr>
              <a:t> fin de </a:t>
            </a:r>
            <a:r>
              <a:rPr lang="fr-FR" b="1" dirty="0" err="1">
                <a:solidFill>
                  <a:srgbClr val="C00000"/>
                </a:solidFill>
                <a:latin typeface="Comic Sans MS" charset="0"/>
                <a:ea typeface="Comic Sans MS" charset="0"/>
                <a:cs typeface="Comic Sans MS" charset="0"/>
              </a:rPr>
              <a:t>semana</a:t>
            </a:r>
            <a:r>
              <a:rPr lang="fr-FR" b="1" dirty="0">
                <a:solidFill>
                  <a:srgbClr val="C00000"/>
                </a:solidFill>
                <a:latin typeface="Comic Sans MS" charset="0"/>
                <a:ea typeface="Comic Sans MS" charset="0"/>
                <a:cs typeface="Comic Sans MS" charset="0"/>
              </a:rPr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33753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{FA7A144B-C268-6D43-B598-52E1371B214C}tf10001060</Template>
  <TotalTime>42</TotalTime>
  <Words>1247</Words>
  <Application>Microsoft Macintosh PowerPoint</Application>
  <PresentationFormat>Widescreen</PresentationFormat>
  <Paragraphs>170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Comic Sans MS</vt:lpstr>
      <vt:lpstr>Trebuchet MS</vt:lpstr>
      <vt:lpstr>Wingdings 3</vt:lpstr>
      <vt:lpstr>Facet</vt:lpstr>
      <vt:lpstr>Revision: Módulo 4 Intereses e influencias</vt:lpstr>
      <vt:lpstr>This module will cover: </vt:lpstr>
      <vt:lpstr>Start of week 3 of learning:  Fanático del deporte Objetivo: comparer el pasado y el presente</vt:lpstr>
      <vt:lpstr>The Imperfect Tense</vt:lpstr>
      <vt:lpstr>The Imperfect tense</vt:lpstr>
      <vt:lpstr>Tenses – mis deportes favoritos</vt:lpstr>
      <vt:lpstr>Reading</vt:lpstr>
      <vt:lpstr>Answers for week 4 learning: </vt:lpstr>
      <vt:lpstr>Writing: </vt:lpstr>
      <vt:lpstr>Tendencias</vt:lpstr>
      <vt:lpstr>Tendencias continued</vt:lpstr>
      <vt:lpstr>Answers for week 3 learning: </vt:lpstr>
      <vt:lpstr>Answers for week 3 learning: </vt:lpstr>
      <vt:lpstr>Answers for week 3 learning: </vt:lpstr>
      <vt:lpstr>Answers for week 4 learning: </vt:lpstr>
      <vt:lpstr>Answers for week 3 learning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Revision: Módulo 4 Intereses e influencias</dc:title>
  <dc:creator>Patman, Sophie</dc:creator>
  <cp:lastModifiedBy>Patman, Sophie</cp:lastModifiedBy>
  <cp:revision>3</cp:revision>
  <dcterms:created xsi:type="dcterms:W3CDTF">2020-06-11T13:37:09Z</dcterms:created>
  <dcterms:modified xsi:type="dcterms:W3CDTF">2020-06-11T14:19:35Z</dcterms:modified>
</cp:coreProperties>
</file>