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4" r:id="rId2"/>
    <p:sldId id="285" r:id="rId3"/>
    <p:sldId id="286" r:id="rId4"/>
    <p:sldId id="289" r:id="rId5"/>
    <p:sldId id="290" r:id="rId6"/>
    <p:sldId id="291" r:id="rId7"/>
    <p:sldId id="297" r:id="rId8"/>
    <p:sldId id="292" r:id="rId9"/>
    <p:sldId id="293" r:id="rId10"/>
    <p:sldId id="294" r:id="rId11"/>
    <p:sldId id="295" r:id="rId12"/>
  </p:sldIdLst>
  <p:sldSz cx="9144000" cy="6858000" type="screen4x3"/>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2F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3789A6CD-B3D1-2947-8969-0187CE2C038B}"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D562A-78B2-5047-8B66-E46567E111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789A6CD-B3D1-2947-8969-0187CE2C038B}"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D562A-78B2-5047-8B66-E46567E111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789A6CD-B3D1-2947-8969-0187CE2C038B}"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D562A-78B2-5047-8B66-E46567E111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789A6CD-B3D1-2947-8969-0187CE2C038B}"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D562A-78B2-5047-8B66-E46567E111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789A6CD-B3D1-2947-8969-0187CE2C038B}"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D562A-78B2-5047-8B66-E46567E1110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3789A6CD-B3D1-2947-8969-0187CE2C038B}"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D562A-78B2-5047-8B66-E46567E111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3789A6CD-B3D1-2947-8969-0187CE2C038B}" type="datetimeFigureOut">
              <a:rPr lang="en-US" smtClean="0"/>
              <a:pPr/>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D562A-78B2-5047-8B66-E46567E111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3789A6CD-B3D1-2947-8969-0187CE2C038B}" type="datetimeFigureOut">
              <a:rPr lang="en-US" smtClean="0"/>
              <a:pPr/>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D562A-78B2-5047-8B66-E46567E111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9A6CD-B3D1-2947-8969-0187CE2C038B}" type="datetimeFigureOut">
              <a:rPr lang="en-US" smtClean="0"/>
              <a:pPr/>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D562A-78B2-5047-8B66-E46567E111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789A6CD-B3D1-2947-8969-0187CE2C038B}"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D562A-78B2-5047-8B66-E46567E111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789A6CD-B3D1-2947-8969-0187CE2C038B}"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D562A-78B2-5047-8B66-E46567E1110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9A6CD-B3D1-2947-8969-0187CE2C038B}" type="datetimeFigureOut">
              <a:rPr lang="en-US" smtClean="0"/>
              <a:pPr/>
              <a:t>3/18/2020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D562A-78B2-5047-8B66-E46567E111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8050" y="83073"/>
            <a:ext cx="8960588" cy="6638238"/>
          </a:xfrm>
          <a:prstGeom prst="rect">
            <a:avLst/>
          </a:prstGeom>
        </p:spPr>
      </p:pic>
      <p:sp>
        <p:nvSpPr>
          <p:cNvPr id="3" name="TextBox 2"/>
          <p:cNvSpPr txBox="1"/>
          <p:nvPr/>
        </p:nvSpPr>
        <p:spPr>
          <a:xfrm>
            <a:off x="754055" y="5150269"/>
            <a:ext cx="8003357" cy="646331"/>
          </a:xfrm>
          <a:prstGeom prst="rect">
            <a:avLst/>
          </a:prstGeom>
          <a:noFill/>
        </p:spPr>
        <p:txBody>
          <a:bodyPr wrap="square" rtlCol="0">
            <a:spAutoFit/>
          </a:bodyPr>
          <a:lstStyle/>
          <a:p>
            <a:pPr algn="ctr"/>
            <a:r>
              <a:rPr lang="en-GB" sz="3600" dirty="0">
                <a:solidFill>
                  <a:srgbClr val="FFFF00"/>
                </a:solidFill>
                <a:latin typeface="Impact" panose="020B0806030902050204" pitchFamily="34" charset="0"/>
              </a:rPr>
              <a:t>Top 11 facts on …. Fieldwork!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863" y="96477"/>
            <a:ext cx="8882162" cy="1321161"/>
          </a:xfrm>
          <a:prstGeom prst="rect">
            <a:avLst/>
          </a:prstGeom>
        </p:spPr>
      </p:pic>
      <p:sp>
        <p:nvSpPr>
          <p:cNvPr id="2" name="Title 1"/>
          <p:cNvSpPr>
            <a:spLocks noGrp="1"/>
          </p:cNvSpPr>
          <p:nvPr>
            <p:ph type="title"/>
          </p:nvPr>
        </p:nvSpPr>
        <p:spPr>
          <a:xfrm>
            <a:off x="129863" y="274638"/>
            <a:ext cx="8882162" cy="1143000"/>
          </a:xfrm>
        </p:spPr>
        <p:txBody>
          <a:bodyPr>
            <a:normAutofit/>
          </a:bodyPr>
          <a:lstStyle/>
          <a:p>
            <a:pPr algn="l"/>
            <a:r>
              <a:rPr lang="en-GB" dirty="0">
                <a:solidFill>
                  <a:srgbClr val="FFFF00"/>
                </a:solidFill>
              </a:rPr>
              <a:t>2. Evaluations </a:t>
            </a:r>
          </a:p>
        </p:txBody>
      </p:sp>
      <p:sp>
        <p:nvSpPr>
          <p:cNvPr id="3" name="Content Placeholder 2"/>
          <p:cNvSpPr>
            <a:spLocks noGrp="1"/>
          </p:cNvSpPr>
          <p:nvPr>
            <p:ph idx="1"/>
          </p:nvPr>
        </p:nvSpPr>
        <p:spPr>
          <a:xfrm>
            <a:off x="129863" y="1600200"/>
            <a:ext cx="8882162" cy="5130538"/>
          </a:xfrm>
        </p:spPr>
        <p:txBody>
          <a:bodyPr>
            <a:normAutofit/>
          </a:bodyPr>
          <a:lstStyle/>
          <a:p>
            <a:r>
              <a:rPr lang="en-GB" dirty="0"/>
              <a:t>What stopped your data being reliable?</a:t>
            </a:r>
          </a:p>
          <a:p>
            <a:r>
              <a:rPr lang="en-GB" dirty="0"/>
              <a:t>Consider:-</a:t>
            </a:r>
          </a:p>
          <a:p>
            <a:endParaRPr lang="en-GB" dirty="0"/>
          </a:p>
          <a:p>
            <a:endParaRPr lang="en-GB" dirty="0"/>
          </a:p>
          <a:p>
            <a:endParaRPr lang="en-GB" dirty="0"/>
          </a:p>
          <a:p>
            <a:endParaRPr lang="en-GB" dirty="0"/>
          </a:p>
          <a:p>
            <a:r>
              <a:rPr lang="en-GB" dirty="0"/>
              <a:t>Was there anything else you could have collected to improve the survey? E.g. velocity of river</a:t>
            </a:r>
          </a:p>
        </p:txBody>
      </p:sp>
      <p:graphicFrame>
        <p:nvGraphicFramePr>
          <p:cNvPr id="5" name="Table 4"/>
          <p:cNvGraphicFramePr>
            <a:graphicFrameLocks noGrp="1"/>
          </p:cNvGraphicFramePr>
          <p:nvPr>
            <p:extLst>
              <p:ext uri="{D42A27DB-BD31-4B8C-83A1-F6EECF244321}">
                <p14:modId xmlns:p14="http://schemas.microsoft.com/office/powerpoint/2010/main" val="4045718226"/>
              </p:ext>
            </p:extLst>
          </p:nvPr>
        </p:nvGraphicFramePr>
        <p:xfrm>
          <a:off x="373930" y="2858155"/>
          <a:ext cx="8279877" cy="2108200"/>
        </p:xfrm>
        <a:graphic>
          <a:graphicData uri="http://schemas.openxmlformats.org/drawingml/2006/table">
            <a:tbl>
              <a:tblPr firstRow="1" bandRow="1">
                <a:tableStyleId>{5C22544A-7EE6-4342-B048-85BDC9FD1C3A}</a:tableStyleId>
              </a:tblPr>
              <a:tblGrid>
                <a:gridCol w="2759959">
                  <a:extLst>
                    <a:ext uri="{9D8B030D-6E8A-4147-A177-3AD203B41FA5}">
                      <a16:colId xmlns:a16="http://schemas.microsoft.com/office/drawing/2014/main" val="314109409"/>
                    </a:ext>
                  </a:extLst>
                </a:gridCol>
                <a:gridCol w="2759959">
                  <a:extLst>
                    <a:ext uri="{9D8B030D-6E8A-4147-A177-3AD203B41FA5}">
                      <a16:colId xmlns:a16="http://schemas.microsoft.com/office/drawing/2014/main" val="2005315967"/>
                    </a:ext>
                  </a:extLst>
                </a:gridCol>
                <a:gridCol w="2759959">
                  <a:extLst>
                    <a:ext uri="{9D8B030D-6E8A-4147-A177-3AD203B41FA5}">
                      <a16:colId xmlns:a16="http://schemas.microsoft.com/office/drawing/2014/main" val="1344376101"/>
                    </a:ext>
                  </a:extLst>
                </a:gridCol>
              </a:tblGrid>
              <a:tr h="370840">
                <a:tc>
                  <a:txBody>
                    <a:bodyPr/>
                    <a:lstStyle/>
                    <a:p>
                      <a:r>
                        <a:rPr lang="en-GB" b="0" dirty="0">
                          <a:solidFill>
                            <a:schemeClr val="tx1"/>
                          </a:solidFill>
                        </a:rPr>
                        <a:t>Issues with students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a:solidFill>
                            <a:schemeClr val="tx1"/>
                          </a:solidFill>
                        </a:rPr>
                        <a:t>Issues with site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a:solidFill>
                            <a:schemeClr val="tx1"/>
                          </a:solidFill>
                        </a:rPr>
                        <a:t>Issues with equipment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83609638"/>
                  </a:ext>
                </a:extLst>
              </a:tr>
              <a:tr h="370840">
                <a:tc>
                  <a:txBody>
                    <a:bodyPr/>
                    <a:lstStyle/>
                    <a:p>
                      <a:pPr marL="285750" indent="-285750">
                        <a:buFont typeface="Arial" panose="020B0604020202020204" pitchFamily="34" charset="0"/>
                        <a:buChar char="•"/>
                      </a:pPr>
                      <a:r>
                        <a:rPr lang="en-GB" dirty="0"/>
                        <a:t>Didn’t understand method correctly</a:t>
                      </a:r>
                    </a:p>
                    <a:p>
                      <a:pPr marL="285750" indent="-285750">
                        <a:buFont typeface="Arial" panose="020B0604020202020204" pitchFamily="34" charset="0"/>
                        <a:buChar char="•"/>
                      </a:pPr>
                      <a:r>
                        <a:rPr lang="en-GB" dirty="0"/>
                        <a:t>Didn’t survey</a:t>
                      </a:r>
                      <a:r>
                        <a:rPr lang="en-GB" baseline="0" dirty="0"/>
                        <a:t> at correct place/time</a:t>
                      </a:r>
                    </a:p>
                    <a:p>
                      <a:pPr marL="285750" indent="-285750">
                        <a:buFont typeface="Arial" panose="020B0604020202020204" pitchFamily="34" charset="0"/>
                        <a:buChar char="•"/>
                      </a:pPr>
                      <a:r>
                        <a:rPr lang="en-GB" baseline="0" dirty="0"/>
                        <a:t>Didn’t repeat to take average measurement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GB" dirty="0"/>
                        <a:t>Bad weather meant no people to survey</a:t>
                      </a:r>
                    </a:p>
                    <a:p>
                      <a:pPr marL="285750" indent="-285750">
                        <a:buFont typeface="Arial" panose="020B0604020202020204" pitchFamily="34" charset="0"/>
                        <a:buChar char="•"/>
                      </a:pPr>
                      <a:r>
                        <a:rPr lang="en-GB" dirty="0"/>
                        <a:t>Hot weather meant river was emptier than usual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GB" dirty="0"/>
                        <a:t>Timer stopped working so had to count seconds</a:t>
                      </a:r>
                    </a:p>
                    <a:p>
                      <a:pPr marL="285750" indent="-285750">
                        <a:buFont typeface="Arial" panose="020B0604020202020204" pitchFamily="34" charset="0"/>
                        <a:buChar char="•"/>
                      </a:pPr>
                      <a:r>
                        <a:rPr lang="en-GB" dirty="0"/>
                        <a:t>Photo’s/data didn’t save properly</a:t>
                      </a:r>
                      <a:r>
                        <a:rPr lang="en-GB" baseline="0" dirty="0"/>
                        <a:t> </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11283932"/>
                  </a:ext>
                </a:extLst>
              </a:tr>
            </a:tbl>
          </a:graphicData>
        </a:graphic>
      </p:graphicFrame>
    </p:spTree>
    <p:extLst>
      <p:ext uri="{BB962C8B-B14F-4D97-AF65-F5344CB8AC3E}">
        <p14:creationId xmlns:p14="http://schemas.microsoft.com/office/powerpoint/2010/main" val="2569300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863" y="96477"/>
            <a:ext cx="8882162" cy="1321161"/>
          </a:xfrm>
          <a:prstGeom prst="rect">
            <a:avLst/>
          </a:prstGeom>
        </p:spPr>
      </p:pic>
      <p:sp>
        <p:nvSpPr>
          <p:cNvPr id="2" name="Title 1"/>
          <p:cNvSpPr>
            <a:spLocks noGrp="1"/>
          </p:cNvSpPr>
          <p:nvPr>
            <p:ph type="title"/>
          </p:nvPr>
        </p:nvSpPr>
        <p:spPr>
          <a:xfrm>
            <a:off x="129863" y="274638"/>
            <a:ext cx="8882162" cy="1143000"/>
          </a:xfrm>
        </p:spPr>
        <p:txBody>
          <a:bodyPr>
            <a:normAutofit/>
          </a:bodyPr>
          <a:lstStyle/>
          <a:p>
            <a:pPr algn="l"/>
            <a:r>
              <a:rPr lang="en-GB" dirty="0">
                <a:solidFill>
                  <a:srgbClr val="FFFF00"/>
                </a:solidFill>
              </a:rPr>
              <a:t>1. Technology</a:t>
            </a:r>
          </a:p>
        </p:txBody>
      </p:sp>
      <p:sp>
        <p:nvSpPr>
          <p:cNvPr id="3" name="Content Placeholder 2"/>
          <p:cNvSpPr>
            <a:spLocks noGrp="1"/>
          </p:cNvSpPr>
          <p:nvPr>
            <p:ph idx="1"/>
          </p:nvPr>
        </p:nvSpPr>
        <p:spPr>
          <a:xfrm>
            <a:off x="129863" y="1600200"/>
            <a:ext cx="8882162" cy="5130538"/>
          </a:xfrm>
        </p:spPr>
        <p:txBody>
          <a:bodyPr>
            <a:normAutofit/>
          </a:bodyPr>
          <a:lstStyle/>
          <a:p>
            <a:r>
              <a:rPr lang="en-GB" dirty="0"/>
              <a:t>Some questions like to ask about the ‘equipment and technology’ you used to help your research</a:t>
            </a:r>
          </a:p>
          <a:p>
            <a:pPr marL="0" indent="0">
              <a:buNone/>
            </a:pPr>
            <a:endParaRPr lang="en-GB" sz="900" dirty="0"/>
          </a:p>
          <a:p>
            <a:r>
              <a:rPr lang="en-GB" dirty="0"/>
              <a:t>EQUIPMENT = anything you used that helped you e.g. tape measure, ruler, float, key etc.</a:t>
            </a:r>
          </a:p>
          <a:p>
            <a:pPr marL="0" indent="0">
              <a:buNone/>
            </a:pPr>
            <a:endParaRPr lang="en-GB" sz="1200" dirty="0"/>
          </a:p>
          <a:p>
            <a:r>
              <a:rPr lang="en-GB" dirty="0"/>
              <a:t>TECHNOLOGY = apps and gadgets that helped you</a:t>
            </a:r>
          </a:p>
          <a:p>
            <a:pPr marL="0" indent="0">
              <a:buNone/>
            </a:pPr>
            <a:r>
              <a:rPr lang="en-GB" dirty="0"/>
              <a:t>e.g. apps to labels images (e.g. </a:t>
            </a:r>
            <a:r>
              <a:rPr lang="en-GB" dirty="0" err="1"/>
              <a:t>Skitch</a:t>
            </a:r>
            <a:r>
              <a:rPr lang="en-GB" dirty="0"/>
              <a:t>), camera, stop watch, video or sound recording apps, Google earth to locate data etc. </a:t>
            </a:r>
          </a:p>
        </p:txBody>
      </p:sp>
    </p:spTree>
    <p:extLst>
      <p:ext uri="{BB962C8B-B14F-4D97-AF65-F5344CB8AC3E}">
        <p14:creationId xmlns:p14="http://schemas.microsoft.com/office/powerpoint/2010/main" val="2158798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863" y="96477"/>
            <a:ext cx="8882162" cy="1321161"/>
          </a:xfrm>
          <a:prstGeom prst="rect">
            <a:avLst/>
          </a:prstGeom>
        </p:spPr>
      </p:pic>
      <p:sp>
        <p:nvSpPr>
          <p:cNvPr id="2" name="Title 1"/>
          <p:cNvSpPr>
            <a:spLocks noGrp="1"/>
          </p:cNvSpPr>
          <p:nvPr>
            <p:ph type="title"/>
          </p:nvPr>
        </p:nvSpPr>
        <p:spPr>
          <a:xfrm>
            <a:off x="129863" y="274638"/>
            <a:ext cx="8882162" cy="1143000"/>
          </a:xfrm>
        </p:spPr>
        <p:txBody>
          <a:bodyPr>
            <a:normAutofit/>
          </a:bodyPr>
          <a:lstStyle/>
          <a:p>
            <a:pPr algn="l"/>
            <a:r>
              <a:rPr lang="en-GB" dirty="0">
                <a:solidFill>
                  <a:srgbClr val="FFFF00"/>
                </a:solidFill>
              </a:rPr>
              <a:t>11. What’s the process?</a:t>
            </a:r>
          </a:p>
        </p:txBody>
      </p:sp>
      <p:sp>
        <p:nvSpPr>
          <p:cNvPr id="3" name="Content Placeholder 2"/>
          <p:cNvSpPr>
            <a:spLocks noGrp="1"/>
          </p:cNvSpPr>
          <p:nvPr>
            <p:ph idx="1"/>
          </p:nvPr>
        </p:nvSpPr>
        <p:spPr>
          <a:xfrm>
            <a:off x="129863" y="1600200"/>
            <a:ext cx="2490789" cy="5130538"/>
          </a:xfrm>
        </p:spPr>
        <p:txBody>
          <a:bodyPr>
            <a:normAutofit/>
          </a:bodyPr>
          <a:lstStyle/>
          <a:p>
            <a:r>
              <a:rPr lang="en-GB" dirty="0"/>
              <a:t>You should be able to describe and explain the enquiry sequence…</a:t>
            </a:r>
          </a:p>
        </p:txBody>
      </p:sp>
      <p:pic>
        <p:nvPicPr>
          <p:cNvPr id="5" name="Picture 4"/>
          <p:cNvPicPr>
            <a:picLocks noChangeAspect="1"/>
          </p:cNvPicPr>
          <p:nvPr/>
        </p:nvPicPr>
        <p:blipFill rotWithShape="1">
          <a:blip r:embed="rId3"/>
          <a:srcRect l="2076" r="1643" b="5083"/>
          <a:stretch/>
        </p:blipFill>
        <p:spPr>
          <a:xfrm>
            <a:off x="3063711" y="1417638"/>
            <a:ext cx="6080289" cy="5440362"/>
          </a:xfrm>
          <a:prstGeom prst="rect">
            <a:avLst/>
          </a:prstGeom>
        </p:spPr>
      </p:pic>
    </p:spTree>
    <p:extLst>
      <p:ext uri="{BB962C8B-B14F-4D97-AF65-F5344CB8AC3E}">
        <p14:creationId xmlns:p14="http://schemas.microsoft.com/office/powerpoint/2010/main" val="1339725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863" y="96477"/>
            <a:ext cx="8882162" cy="1321161"/>
          </a:xfrm>
          <a:prstGeom prst="rect">
            <a:avLst/>
          </a:prstGeom>
        </p:spPr>
      </p:pic>
      <p:sp>
        <p:nvSpPr>
          <p:cNvPr id="2" name="Title 1"/>
          <p:cNvSpPr>
            <a:spLocks noGrp="1"/>
          </p:cNvSpPr>
          <p:nvPr>
            <p:ph type="title"/>
          </p:nvPr>
        </p:nvSpPr>
        <p:spPr>
          <a:xfrm>
            <a:off x="129863" y="274638"/>
            <a:ext cx="8882162" cy="1143000"/>
          </a:xfrm>
        </p:spPr>
        <p:txBody>
          <a:bodyPr>
            <a:normAutofit/>
          </a:bodyPr>
          <a:lstStyle/>
          <a:p>
            <a:pPr algn="l"/>
            <a:r>
              <a:rPr lang="en-GB" dirty="0">
                <a:solidFill>
                  <a:srgbClr val="FFFF00"/>
                </a:solidFill>
              </a:rPr>
              <a:t>10. Health and safety</a:t>
            </a:r>
          </a:p>
        </p:txBody>
      </p:sp>
      <p:sp>
        <p:nvSpPr>
          <p:cNvPr id="3" name="Content Placeholder 2"/>
          <p:cNvSpPr>
            <a:spLocks noGrp="1"/>
          </p:cNvSpPr>
          <p:nvPr>
            <p:ph idx="1"/>
          </p:nvPr>
        </p:nvSpPr>
        <p:spPr>
          <a:xfrm>
            <a:off x="129863" y="1600200"/>
            <a:ext cx="8882162" cy="5130538"/>
          </a:xfrm>
        </p:spPr>
        <p:txBody>
          <a:bodyPr>
            <a:normAutofit/>
          </a:bodyPr>
          <a:lstStyle/>
          <a:p>
            <a:r>
              <a:rPr lang="en-GB" dirty="0"/>
              <a:t>This is an unlikely question, but it’s always better to be prepared!</a:t>
            </a:r>
          </a:p>
          <a:p>
            <a:r>
              <a:rPr lang="en-GB" dirty="0"/>
              <a:t>Consider ‘common sense’ ideas e.g. walk on the pavement, use crossings, have contact numbers for staff/school, don’t survey people that make you feel uncomfortable etc.</a:t>
            </a:r>
          </a:p>
          <a:p>
            <a:r>
              <a:rPr lang="en-GB" dirty="0"/>
              <a:t>Then consider some ‘site specific’ ideas e.g. sensible shoes so don’t slip on beach, be careful where cliffs are steep etc. </a:t>
            </a:r>
          </a:p>
        </p:txBody>
      </p:sp>
    </p:spTree>
    <p:extLst>
      <p:ext uri="{BB962C8B-B14F-4D97-AF65-F5344CB8AC3E}">
        <p14:creationId xmlns:p14="http://schemas.microsoft.com/office/powerpoint/2010/main" val="84666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863" y="96477"/>
            <a:ext cx="8882162" cy="1321161"/>
          </a:xfrm>
          <a:prstGeom prst="rect">
            <a:avLst/>
          </a:prstGeom>
        </p:spPr>
      </p:pic>
      <p:sp>
        <p:nvSpPr>
          <p:cNvPr id="2" name="Title 1"/>
          <p:cNvSpPr>
            <a:spLocks noGrp="1"/>
          </p:cNvSpPr>
          <p:nvPr>
            <p:ph type="title"/>
          </p:nvPr>
        </p:nvSpPr>
        <p:spPr>
          <a:xfrm>
            <a:off x="129863" y="274638"/>
            <a:ext cx="8882162" cy="1143000"/>
          </a:xfrm>
        </p:spPr>
        <p:txBody>
          <a:bodyPr>
            <a:normAutofit/>
          </a:bodyPr>
          <a:lstStyle/>
          <a:p>
            <a:pPr algn="l"/>
            <a:r>
              <a:rPr lang="en-GB" dirty="0">
                <a:solidFill>
                  <a:srgbClr val="FFFF00"/>
                </a:solidFill>
              </a:rPr>
              <a:t>7. Secondary data</a:t>
            </a:r>
          </a:p>
        </p:txBody>
      </p:sp>
      <p:sp>
        <p:nvSpPr>
          <p:cNvPr id="3" name="Content Placeholder 2"/>
          <p:cNvSpPr>
            <a:spLocks noGrp="1"/>
          </p:cNvSpPr>
          <p:nvPr>
            <p:ph idx="1"/>
          </p:nvPr>
        </p:nvSpPr>
        <p:spPr>
          <a:xfrm>
            <a:off x="129863" y="1600200"/>
            <a:ext cx="8882162" cy="5130538"/>
          </a:xfrm>
        </p:spPr>
        <p:txBody>
          <a:bodyPr>
            <a:normAutofit/>
          </a:bodyPr>
          <a:lstStyle/>
          <a:p>
            <a:r>
              <a:rPr lang="en-GB" dirty="0"/>
              <a:t>You may be asked to explain how </a:t>
            </a:r>
            <a:r>
              <a:rPr lang="en-GB" dirty="0">
                <a:solidFill>
                  <a:srgbClr val="FF0000"/>
                </a:solidFill>
              </a:rPr>
              <a:t>secondary data </a:t>
            </a:r>
            <a:r>
              <a:rPr lang="en-GB" dirty="0"/>
              <a:t>helped you in your research; this refers to any data that has been collected by someone else</a:t>
            </a:r>
          </a:p>
          <a:p>
            <a:r>
              <a:rPr lang="en-GB" dirty="0"/>
              <a:t>Examples you could consider are:</a:t>
            </a:r>
          </a:p>
          <a:p>
            <a:pPr>
              <a:buFontTx/>
              <a:buChar char="-"/>
            </a:pPr>
            <a:r>
              <a:rPr lang="en-GB" dirty="0"/>
              <a:t>Last year’s Yr11 data to see changes over time</a:t>
            </a:r>
          </a:p>
          <a:p>
            <a:pPr>
              <a:buFontTx/>
              <a:buChar char="-"/>
            </a:pPr>
            <a:r>
              <a:rPr lang="en-GB" dirty="0"/>
              <a:t>British Geological Survey for rock types</a:t>
            </a:r>
          </a:p>
          <a:p>
            <a:pPr>
              <a:buFontTx/>
              <a:buChar char="-"/>
            </a:pPr>
            <a:r>
              <a:rPr lang="en-GB" dirty="0"/>
              <a:t>ONS for census data e.g. population structure</a:t>
            </a:r>
          </a:p>
          <a:p>
            <a:pPr>
              <a:buFontTx/>
              <a:buChar char="-"/>
            </a:pPr>
            <a:r>
              <a:rPr lang="en-GB" dirty="0"/>
              <a:t>Estate agents for housing prices</a:t>
            </a:r>
          </a:p>
          <a:p>
            <a:pPr>
              <a:buFontTx/>
              <a:buChar char="-"/>
            </a:pPr>
            <a:r>
              <a:rPr lang="en-GB" dirty="0"/>
              <a:t>Newspaper archives for old headlines/facts</a:t>
            </a:r>
          </a:p>
        </p:txBody>
      </p:sp>
    </p:spTree>
    <p:extLst>
      <p:ext uri="{BB962C8B-B14F-4D97-AF65-F5344CB8AC3E}">
        <p14:creationId xmlns:p14="http://schemas.microsoft.com/office/powerpoint/2010/main" val="335908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863" y="96477"/>
            <a:ext cx="8882162" cy="1321161"/>
          </a:xfrm>
          <a:prstGeom prst="rect">
            <a:avLst/>
          </a:prstGeom>
        </p:spPr>
      </p:pic>
      <p:sp>
        <p:nvSpPr>
          <p:cNvPr id="2" name="Title 1"/>
          <p:cNvSpPr>
            <a:spLocks noGrp="1"/>
          </p:cNvSpPr>
          <p:nvPr>
            <p:ph type="title"/>
          </p:nvPr>
        </p:nvSpPr>
        <p:spPr>
          <a:xfrm>
            <a:off x="129863" y="274638"/>
            <a:ext cx="8882162" cy="1143000"/>
          </a:xfrm>
        </p:spPr>
        <p:txBody>
          <a:bodyPr>
            <a:normAutofit/>
          </a:bodyPr>
          <a:lstStyle/>
          <a:p>
            <a:pPr algn="l"/>
            <a:r>
              <a:rPr lang="en-GB" dirty="0">
                <a:solidFill>
                  <a:srgbClr val="FFFF00"/>
                </a:solidFill>
              </a:rPr>
              <a:t>6. Sampling methods </a:t>
            </a:r>
          </a:p>
        </p:txBody>
      </p:sp>
      <p:sp>
        <p:nvSpPr>
          <p:cNvPr id="3" name="Content Placeholder 2"/>
          <p:cNvSpPr>
            <a:spLocks noGrp="1"/>
          </p:cNvSpPr>
          <p:nvPr>
            <p:ph idx="1"/>
          </p:nvPr>
        </p:nvSpPr>
        <p:spPr>
          <a:xfrm>
            <a:off x="129863" y="1600200"/>
            <a:ext cx="8882162" cy="5130538"/>
          </a:xfrm>
        </p:spPr>
        <p:txBody>
          <a:bodyPr>
            <a:normAutofit fontScale="92500" lnSpcReduction="20000"/>
          </a:bodyPr>
          <a:lstStyle/>
          <a:p>
            <a:r>
              <a:rPr lang="en-GB" dirty="0">
                <a:solidFill>
                  <a:srgbClr val="FF0000"/>
                </a:solidFill>
              </a:rPr>
              <a:t>Random</a:t>
            </a:r>
            <a:r>
              <a:rPr lang="en-GB" dirty="0"/>
              <a:t> – it is impossible for our brains to be truly random so you would need to include a number generator (dice, random number table, phone number </a:t>
            </a:r>
            <a:r>
              <a:rPr lang="en-GB" dirty="0" err="1"/>
              <a:t>etc</a:t>
            </a:r>
            <a:r>
              <a:rPr lang="en-GB" dirty="0"/>
              <a:t>)</a:t>
            </a:r>
          </a:p>
          <a:p>
            <a:r>
              <a:rPr lang="en-GB" dirty="0">
                <a:solidFill>
                  <a:srgbClr val="FF0000"/>
                </a:solidFill>
              </a:rPr>
              <a:t>Systematic random </a:t>
            </a:r>
            <a:r>
              <a:rPr lang="en-GB" dirty="0"/>
              <a:t>– you choose a number and survey that site/person each time</a:t>
            </a:r>
          </a:p>
          <a:p>
            <a:r>
              <a:rPr lang="en-GB" dirty="0">
                <a:solidFill>
                  <a:srgbClr val="FF0000"/>
                </a:solidFill>
              </a:rPr>
              <a:t>Stratified</a:t>
            </a:r>
            <a:r>
              <a:rPr lang="en-GB" dirty="0"/>
              <a:t> – you work out the </a:t>
            </a:r>
            <a:r>
              <a:rPr lang="en-GB" dirty="0" err="1"/>
              <a:t>areas’s</a:t>
            </a:r>
            <a:r>
              <a:rPr lang="en-GB" dirty="0"/>
              <a:t> population proportions (gender, age, income </a:t>
            </a:r>
            <a:r>
              <a:rPr lang="en-GB" dirty="0" err="1"/>
              <a:t>etc</a:t>
            </a:r>
            <a:r>
              <a:rPr lang="en-GB" dirty="0"/>
              <a:t>) and survey in the correct proportions</a:t>
            </a:r>
          </a:p>
          <a:p>
            <a:r>
              <a:rPr lang="en-GB" dirty="0"/>
              <a:t>Opportunistic – chance makes it available </a:t>
            </a:r>
          </a:p>
          <a:p>
            <a:r>
              <a:rPr lang="en-GB" dirty="0"/>
              <a:t>Transect – a line through a site </a:t>
            </a:r>
          </a:p>
          <a:p>
            <a:r>
              <a:rPr lang="en-GB" dirty="0">
                <a:solidFill>
                  <a:srgbClr val="0070C0"/>
                </a:solidFill>
              </a:rPr>
              <a:t>Sampling methods are used to help avoid bias</a:t>
            </a:r>
          </a:p>
          <a:p>
            <a:endParaRPr lang="en-GB" dirty="0"/>
          </a:p>
        </p:txBody>
      </p:sp>
    </p:spTree>
    <p:extLst>
      <p:ext uri="{BB962C8B-B14F-4D97-AF65-F5344CB8AC3E}">
        <p14:creationId xmlns:p14="http://schemas.microsoft.com/office/powerpoint/2010/main" val="214415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863" y="96477"/>
            <a:ext cx="8882162" cy="1321161"/>
          </a:xfrm>
          <a:prstGeom prst="rect">
            <a:avLst/>
          </a:prstGeom>
        </p:spPr>
      </p:pic>
      <p:sp>
        <p:nvSpPr>
          <p:cNvPr id="2" name="Title 1"/>
          <p:cNvSpPr>
            <a:spLocks noGrp="1"/>
          </p:cNvSpPr>
          <p:nvPr>
            <p:ph type="title"/>
          </p:nvPr>
        </p:nvSpPr>
        <p:spPr>
          <a:xfrm>
            <a:off x="129863" y="274638"/>
            <a:ext cx="8882162" cy="1143000"/>
          </a:xfrm>
        </p:spPr>
        <p:txBody>
          <a:bodyPr>
            <a:normAutofit/>
          </a:bodyPr>
          <a:lstStyle/>
          <a:p>
            <a:pPr algn="l"/>
            <a:r>
              <a:rPr lang="en-GB" dirty="0">
                <a:solidFill>
                  <a:srgbClr val="FFFF00"/>
                </a:solidFill>
              </a:rPr>
              <a:t>5. Data presentation </a:t>
            </a:r>
          </a:p>
        </p:txBody>
      </p:sp>
      <p:sp>
        <p:nvSpPr>
          <p:cNvPr id="3" name="Content Placeholder 2"/>
          <p:cNvSpPr>
            <a:spLocks noGrp="1"/>
          </p:cNvSpPr>
          <p:nvPr>
            <p:ph idx="1"/>
          </p:nvPr>
        </p:nvSpPr>
        <p:spPr>
          <a:xfrm>
            <a:off x="129863" y="1600200"/>
            <a:ext cx="8882162" cy="5130538"/>
          </a:xfrm>
        </p:spPr>
        <p:txBody>
          <a:bodyPr>
            <a:normAutofit lnSpcReduction="10000"/>
          </a:bodyPr>
          <a:lstStyle/>
          <a:p>
            <a:r>
              <a:rPr lang="en-GB" dirty="0"/>
              <a:t>You should be able to discuss several types of data presentation (e.g. maps, graphs, sketches etc.)</a:t>
            </a:r>
          </a:p>
          <a:p>
            <a:r>
              <a:rPr lang="en-GB" dirty="0"/>
              <a:t>For each you should be able to explain why it is appropriate to the data you collected </a:t>
            </a:r>
          </a:p>
          <a:p>
            <a:r>
              <a:rPr lang="en-GB" dirty="0"/>
              <a:t>E.g. annotated sketch of each site showed factors affecting the cliff characteristics and could be easily compared</a:t>
            </a:r>
          </a:p>
          <a:p>
            <a:r>
              <a:rPr lang="en-GB" dirty="0"/>
              <a:t>E.g. proportional circles on a map showed how many pedestrians were seen at each site. It is easy to read and compare. </a:t>
            </a:r>
          </a:p>
          <a:p>
            <a:endParaRPr lang="en-GB" dirty="0"/>
          </a:p>
        </p:txBody>
      </p:sp>
    </p:spTree>
    <p:extLst>
      <p:ext uri="{BB962C8B-B14F-4D97-AF65-F5344CB8AC3E}">
        <p14:creationId xmlns:p14="http://schemas.microsoft.com/office/powerpoint/2010/main" val="3693219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863" y="96477"/>
            <a:ext cx="8882162" cy="1321161"/>
          </a:xfrm>
          <a:prstGeom prst="rect">
            <a:avLst/>
          </a:prstGeom>
        </p:spPr>
      </p:pic>
      <p:sp>
        <p:nvSpPr>
          <p:cNvPr id="2" name="Title 1"/>
          <p:cNvSpPr>
            <a:spLocks noGrp="1"/>
          </p:cNvSpPr>
          <p:nvPr>
            <p:ph type="title"/>
          </p:nvPr>
        </p:nvSpPr>
        <p:spPr>
          <a:xfrm>
            <a:off x="129863" y="274638"/>
            <a:ext cx="8882162" cy="1143000"/>
          </a:xfrm>
        </p:spPr>
        <p:txBody>
          <a:bodyPr>
            <a:normAutofit/>
          </a:bodyPr>
          <a:lstStyle/>
          <a:p>
            <a:pPr algn="l"/>
            <a:r>
              <a:rPr lang="en-GB" dirty="0">
                <a:solidFill>
                  <a:srgbClr val="FFFF00"/>
                </a:solidFill>
              </a:rPr>
              <a:t>5. Data presentation </a:t>
            </a:r>
          </a:p>
        </p:txBody>
      </p:sp>
      <p:sp>
        <p:nvSpPr>
          <p:cNvPr id="3" name="Content Placeholder 2"/>
          <p:cNvSpPr>
            <a:spLocks noGrp="1"/>
          </p:cNvSpPr>
          <p:nvPr>
            <p:ph idx="1"/>
          </p:nvPr>
        </p:nvSpPr>
        <p:spPr>
          <a:xfrm>
            <a:off x="129863" y="1600200"/>
            <a:ext cx="8882162" cy="5130538"/>
          </a:xfrm>
        </p:spPr>
        <p:txBody>
          <a:bodyPr>
            <a:normAutofit/>
          </a:bodyPr>
          <a:lstStyle/>
          <a:p>
            <a:r>
              <a:rPr lang="en-GB" dirty="0"/>
              <a:t>Maps – sketch maps, annotated OS/geology maps, </a:t>
            </a:r>
            <a:r>
              <a:rPr lang="en-GB" dirty="0" err="1"/>
              <a:t>flowline</a:t>
            </a:r>
            <a:r>
              <a:rPr lang="en-GB" dirty="0"/>
              <a:t> maps, choropleth maps</a:t>
            </a:r>
          </a:p>
          <a:p>
            <a:endParaRPr lang="en-GB" dirty="0"/>
          </a:p>
          <a:p>
            <a:r>
              <a:rPr lang="en-GB" dirty="0"/>
              <a:t>Graphs – bar, line, pie, histograms, scatter (&amp;LOBF), pictograms, climate graphs, proportional circles, cross-sections, population pyramids</a:t>
            </a:r>
          </a:p>
          <a:p>
            <a:endParaRPr lang="en-GB" dirty="0"/>
          </a:p>
          <a:p>
            <a:r>
              <a:rPr lang="en-GB" dirty="0"/>
              <a:t>Other – annotated sketch, photos, diagrams, </a:t>
            </a:r>
            <a:r>
              <a:rPr lang="en-GB" dirty="0" err="1"/>
              <a:t>wordles</a:t>
            </a:r>
            <a:r>
              <a:rPr lang="en-GB" dirty="0"/>
              <a:t> </a:t>
            </a:r>
          </a:p>
        </p:txBody>
      </p:sp>
    </p:spTree>
    <p:extLst>
      <p:ext uri="{BB962C8B-B14F-4D97-AF65-F5344CB8AC3E}">
        <p14:creationId xmlns:p14="http://schemas.microsoft.com/office/powerpoint/2010/main" val="140792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863" y="96477"/>
            <a:ext cx="8882162" cy="1321161"/>
          </a:xfrm>
          <a:prstGeom prst="rect">
            <a:avLst/>
          </a:prstGeom>
        </p:spPr>
      </p:pic>
      <p:sp>
        <p:nvSpPr>
          <p:cNvPr id="2" name="Title 1"/>
          <p:cNvSpPr>
            <a:spLocks noGrp="1"/>
          </p:cNvSpPr>
          <p:nvPr>
            <p:ph type="title"/>
          </p:nvPr>
        </p:nvSpPr>
        <p:spPr>
          <a:xfrm>
            <a:off x="129863" y="274638"/>
            <a:ext cx="8882162" cy="1143000"/>
          </a:xfrm>
        </p:spPr>
        <p:txBody>
          <a:bodyPr>
            <a:normAutofit/>
          </a:bodyPr>
          <a:lstStyle/>
          <a:p>
            <a:pPr algn="l"/>
            <a:r>
              <a:rPr lang="en-GB" dirty="0">
                <a:solidFill>
                  <a:srgbClr val="FFFF00"/>
                </a:solidFill>
              </a:rPr>
              <a:t>4. Data analysis </a:t>
            </a:r>
          </a:p>
        </p:txBody>
      </p:sp>
      <p:sp>
        <p:nvSpPr>
          <p:cNvPr id="3" name="Content Placeholder 2"/>
          <p:cNvSpPr>
            <a:spLocks noGrp="1"/>
          </p:cNvSpPr>
          <p:nvPr>
            <p:ph idx="1"/>
          </p:nvPr>
        </p:nvSpPr>
        <p:spPr>
          <a:xfrm>
            <a:off x="129863" y="1600200"/>
            <a:ext cx="8882162" cy="5130538"/>
          </a:xfrm>
        </p:spPr>
        <p:txBody>
          <a:bodyPr>
            <a:normAutofit lnSpcReduction="10000"/>
          </a:bodyPr>
          <a:lstStyle/>
          <a:p>
            <a:r>
              <a:rPr lang="en-GB" dirty="0"/>
              <a:t>You should be able to complete some basic </a:t>
            </a:r>
            <a:r>
              <a:rPr lang="en-GB" dirty="0">
                <a:solidFill>
                  <a:srgbClr val="FF0000"/>
                </a:solidFill>
              </a:rPr>
              <a:t>calculations</a:t>
            </a:r>
            <a:r>
              <a:rPr lang="en-GB" dirty="0"/>
              <a:t> on numerical data (e.g. 70% of people said…) </a:t>
            </a:r>
          </a:p>
          <a:p>
            <a:r>
              <a:rPr lang="en-GB" dirty="0"/>
              <a:t>Most questions will ask for you to </a:t>
            </a:r>
            <a:r>
              <a:rPr lang="en-GB" dirty="0">
                <a:solidFill>
                  <a:srgbClr val="FF0000"/>
                </a:solidFill>
              </a:rPr>
              <a:t>describe</a:t>
            </a:r>
            <a:r>
              <a:rPr lang="en-GB" dirty="0"/>
              <a:t> and </a:t>
            </a:r>
            <a:r>
              <a:rPr lang="en-GB" dirty="0">
                <a:solidFill>
                  <a:srgbClr val="FF0000"/>
                </a:solidFill>
              </a:rPr>
              <a:t>explain</a:t>
            </a:r>
            <a:r>
              <a:rPr lang="en-GB" dirty="0"/>
              <a:t> what the data showed</a:t>
            </a:r>
          </a:p>
          <a:p>
            <a:r>
              <a:rPr lang="en-GB" dirty="0"/>
              <a:t>You should also be able to:</a:t>
            </a:r>
          </a:p>
          <a:p>
            <a:pPr marL="0" indent="0">
              <a:buNone/>
            </a:pPr>
            <a:r>
              <a:rPr lang="en-GB" dirty="0"/>
              <a:t> - look at </a:t>
            </a:r>
            <a:r>
              <a:rPr lang="en-GB" dirty="0">
                <a:solidFill>
                  <a:srgbClr val="FF0000"/>
                </a:solidFill>
              </a:rPr>
              <a:t>relationships</a:t>
            </a:r>
            <a:r>
              <a:rPr lang="en-GB" dirty="0"/>
              <a:t> between data sets (e.g. both the width and depth increased as you move downstream)</a:t>
            </a:r>
          </a:p>
          <a:p>
            <a:pPr marL="0" indent="0">
              <a:buNone/>
            </a:pPr>
            <a:r>
              <a:rPr lang="en-GB" dirty="0"/>
              <a:t>- Make </a:t>
            </a:r>
            <a:r>
              <a:rPr lang="en-GB" dirty="0">
                <a:solidFill>
                  <a:srgbClr val="FF0000"/>
                </a:solidFill>
              </a:rPr>
              <a:t>predictions</a:t>
            </a:r>
            <a:r>
              <a:rPr lang="en-GB" dirty="0"/>
              <a:t> from your data trends</a:t>
            </a:r>
          </a:p>
        </p:txBody>
      </p:sp>
    </p:spTree>
    <p:extLst>
      <p:ext uri="{BB962C8B-B14F-4D97-AF65-F5344CB8AC3E}">
        <p14:creationId xmlns:p14="http://schemas.microsoft.com/office/powerpoint/2010/main" val="119253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863" y="96477"/>
            <a:ext cx="8882162" cy="1321161"/>
          </a:xfrm>
          <a:prstGeom prst="rect">
            <a:avLst/>
          </a:prstGeom>
        </p:spPr>
      </p:pic>
      <p:sp>
        <p:nvSpPr>
          <p:cNvPr id="2" name="Title 1"/>
          <p:cNvSpPr>
            <a:spLocks noGrp="1"/>
          </p:cNvSpPr>
          <p:nvPr>
            <p:ph type="title"/>
          </p:nvPr>
        </p:nvSpPr>
        <p:spPr>
          <a:xfrm>
            <a:off x="129863" y="274638"/>
            <a:ext cx="8882162" cy="1143000"/>
          </a:xfrm>
        </p:spPr>
        <p:txBody>
          <a:bodyPr>
            <a:normAutofit/>
          </a:bodyPr>
          <a:lstStyle/>
          <a:p>
            <a:pPr algn="l"/>
            <a:r>
              <a:rPr lang="en-GB" dirty="0">
                <a:solidFill>
                  <a:srgbClr val="FFFF00"/>
                </a:solidFill>
              </a:rPr>
              <a:t>3.Conclusions </a:t>
            </a:r>
          </a:p>
        </p:txBody>
      </p:sp>
      <p:sp>
        <p:nvSpPr>
          <p:cNvPr id="3" name="Content Placeholder 2"/>
          <p:cNvSpPr>
            <a:spLocks noGrp="1"/>
          </p:cNvSpPr>
          <p:nvPr>
            <p:ph idx="1"/>
          </p:nvPr>
        </p:nvSpPr>
        <p:spPr>
          <a:xfrm>
            <a:off x="129863" y="1600200"/>
            <a:ext cx="8882162" cy="5130538"/>
          </a:xfrm>
        </p:spPr>
        <p:txBody>
          <a:bodyPr>
            <a:normAutofit/>
          </a:bodyPr>
          <a:lstStyle/>
          <a:p>
            <a:r>
              <a:rPr lang="en-GB" dirty="0"/>
              <a:t>This is a summary of your main findings. </a:t>
            </a:r>
          </a:p>
          <a:p>
            <a:r>
              <a:rPr lang="en-GB" dirty="0"/>
              <a:t>Ideally you should also be able to answer your original question and say whether your hypothesis was correct or incorrect (you will not loose marks if it was incorrect, it just shows you have learnt something!)</a:t>
            </a:r>
          </a:p>
          <a:p>
            <a:r>
              <a:rPr lang="en-GB" dirty="0"/>
              <a:t>Make sure you can give some specific data to support statements. </a:t>
            </a:r>
          </a:p>
        </p:txBody>
      </p:sp>
    </p:spTree>
    <p:extLst>
      <p:ext uri="{BB962C8B-B14F-4D97-AF65-F5344CB8AC3E}">
        <p14:creationId xmlns:p14="http://schemas.microsoft.com/office/powerpoint/2010/main" val="1752257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1018</TotalTime>
  <Words>737</Words>
  <Application>Microsoft Office PowerPoint</Application>
  <PresentationFormat>On-screen Show (4:3)</PresentationFormat>
  <Paragraphs>68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Impact</vt:lpstr>
      <vt:lpstr>Office Theme</vt:lpstr>
      <vt:lpstr>PowerPoint Presentation</vt:lpstr>
      <vt:lpstr>11. What’s the process?</vt:lpstr>
      <vt:lpstr>10. Health and safety</vt:lpstr>
      <vt:lpstr>7. Secondary data</vt:lpstr>
      <vt:lpstr>6. Sampling methods </vt:lpstr>
      <vt:lpstr>5. Data presentation </vt:lpstr>
      <vt:lpstr>5. Data presentation </vt:lpstr>
      <vt:lpstr>4. Data analysis </vt:lpstr>
      <vt:lpstr>3.Conclusions </vt:lpstr>
      <vt:lpstr>2. Evaluations </vt:lpstr>
      <vt:lpstr>1. Technology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Hogwarts Contour Mapping</dc:title>
  <dc:creator>Robert Frost</dc:creator>
  <cp:lastModifiedBy>Karen Leeman</cp:lastModifiedBy>
  <cp:revision>84</cp:revision>
  <cp:lastPrinted>2012-06-27T11:20:33Z</cp:lastPrinted>
  <dcterms:created xsi:type="dcterms:W3CDTF">2013-05-12T18:00:49Z</dcterms:created>
  <dcterms:modified xsi:type="dcterms:W3CDTF">2020-03-18T13:07:31Z</dcterms:modified>
</cp:coreProperties>
</file>