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6" r:id="rId3"/>
    <p:sldId id="258" r:id="rId4"/>
    <p:sldId id="257" r:id="rId5"/>
    <p:sldId id="268" r:id="rId6"/>
    <p:sldId id="269" r:id="rId7"/>
    <p:sldId id="260" r:id="rId8"/>
    <p:sldId id="261" r:id="rId9"/>
    <p:sldId id="267"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747"/>
  </p:normalViewPr>
  <p:slideViewPr>
    <p:cSldViewPr snapToGrid="0" snapToObjects="1">
      <p:cViewPr varScale="1">
        <p:scale>
          <a:sx n="72" d="100"/>
          <a:sy n="72" d="100"/>
        </p:scale>
        <p:origin x="6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5BA0B-9AD6-ED4D-A40F-B6054254910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426605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25BA0B-9AD6-ED4D-A40F-B6054254910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737213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25BA0B-9AD6-ED4D-A40F-B6054254910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152065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25BA0B-9AD6-ED4D-A40F-B6054254910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12442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BA0B-9AD6-ED4D-A40F-B6054254910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211985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25BA0B-9AD6-ED4D-A40F-B60542549107}"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1590490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25BA0B-9AD6-ED4D-A40F-B60542549107}" type="datetimeFigureOut">
              <a:rPr lang="en-US" smtClean="0"/>
              <a:t>6/11/2020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164292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25BA0B-9AD6-ED4D-A40F-B60542549107}" type="datetimeFigureOut">
              <a:rPr lang="en-US" smtClean="0"/>
              <a:t>6/11/2020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37438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5BA0B-9AD6-ED4D-A40F-B60542549107}" type="datetimeFigureOut">
              <a:rPr lang="en-US" smtClean="0"/>
              <a:t>6/11/2020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108280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25BA0B-9AD6-ED4D-A40F-B60542549107}"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95472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25BA0B-9AD6-ED4D-A40F-B60542549107}"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C342C-9997-C446-95F9-3E71BC1530EC}" type="slidenum">
              <a:rPr lang="en-US" smtClean="0"/>
              <a:t>‹#›</a:t>
            </a:fld>
            <a:endParaRPr lang="en-US"/>
          </a:p>
        </p:txBody>
      </p:sp>
    </p:spTree>
    <p:extLst>
      <p:ext uri="{BB962C8B-B14F-4D97-AF65-F5344CB8AC3E}">
        <p14:creationId xmlns:p14="http://schemas.microsoft.com/office/powerpoint/2010/main" val="3070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5BA0B-9AD6-ED4D-A40F-B60542549107}" type="datetimeFigureOut">
              <a:rPr lang="en-US" smtClean="0"/>
              <a:t>6/11/2020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C342C-9997-C446-95F9-3E71BC1530EC}" type="slidenum">
              <a:rPr lang="en-US" smtClean="0"/>
              <a:t>‹#›</a:t>
            </a:fld>
            <a:endParaRPr lang="en-US"/>
          </a:p>
        </p:txBody>
      </p:sp>
    </p:spTree>
    <p:extLst>
      <p:ext uri="{BB962C8B-B14F-4D97-AF65-F5344CB8AC3E}">
        <p14:creationId xmlns:p14="http://schemas.microsoft.com/office/powerpoint/2010/main" val="198651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tem.org.uk/elibrary/collection/3770?page=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exploratorium.edu/cooking/bread/bread_science.html" TargetMode="External"/><Relationship Id="rId13" Type="http://schemas.openxmlformats.org/officeDocument/2006/relationships/hyperlink" Target="https://www.youtube.com/watch?v=d8W0xr7heJ4" TargetMode="External"/><Relationship Id="rId18" Type="http://schemas.openxmlformats.org/officeDocument/2006/relationships/hyperlink" Target="https://www.stem.org.uk/elibrary/collection/3770?page=1" TargetMode="External"/><Relationship Id="rId3" Type="http://schemas.openxmlformats.org/officeDocument/2006/relationships/hyperlink" Target="http://www.bbc.co.uk/food/techniques/making_pasta_dough" TargetMode="External"/><Relationship Id="rId7" Type="http://schemas.openxmlformats.org/officeDocument/2006/relationships/hyperlink" Target="https://www.grainchain.com/all-resources/gluten-content-investigation" TargetMode="External"/><Relationship Id="rId12" Type="http://schemas.openxmlformats.org/officeDocument/2006/relationships/hyperlink" Target="https://www.youtube.com/watch?v=OoaQVdSXR48&amp;app=desktop" TargetMode="External"/><Relationship Id="rId17" Type="http://schemas.openxmlformats.org/officeDocument/2006/relationships/hyperlink" Target="https://www.youtube.com/watch?v=bKgztSASr3w" TargetMode="External"/><Relationship Id="rId2" Type="http://schemas.openxmlformats.org/officeDocument/2006/relationships/hyperlink" Target="https://www.grainchain.com/all-resources/baking-bread-facts" TargetMode="External"/><Relationship Id="rId16" Type="http://schemas.openxmlformats.org/officeDocument/2006/relationships/hyperlink" Target="http://resource.download.wjec.co.uk.s3.amazonaws.com/vtc/2015-16/15-16_09/eng/eggs/ACTIVITY%203/investigation.html" TargetMode="External"/><Relationship Id="rId1" Type="http://schemas.openxmlformats.org/officeDocument/2006/relationships/slideLayout" Target="../slideLayouts/slideLayout1.xml"/><Relationship Id="rId6" Type="http://schemas.openxmlformats.org/officeDocument/2006/relationships/hyperlink" Target="http://www.compoundchem.com/2016/01/13/bread/" TargetMode="External"/><Relationship Id="rId11" Type="http://schemas.openxmlformats.org/officeDocument/2006/relationships/hyperlink" Target="http://www.finecooking.com/article/taking-control-of-gluten" TargetMode="External"/><Relationship Id="rId5" Type="http://schemas.openxmlformats.org/officeDocument/2006/relationships/hyperlink" Target="https://www.youtube.com/watch?v=zDEcvSc2UKA" TargetMode="External"/><Relationship Id="rId15" Type="http://schemas.openxmlformats.org/officeDocument/2006/relationships/hyperlink" Target="https://www.youtube.com/watch?v=TmCy9nHLUIs" TargetMode="External"/><Relationship Id="rId10" Type="http://schemas.openxmlformats.org/officeDocument/2006/relationships/hyperlink" Target="http://www.foodafactoflife.org.uk/Sheet.aspx?siteId=19&amp;sectionId=83&amp;contentId=823" TargetMode="External"/><Relationship Id="rId4" Type="http://schemas.openxmlformats.org/officeDocument/2006/relationships/hyperlink" Target="https://www.youtube.com/watch?v=uEM2iDT-VAk" TargetMode="External"/><Relationship Id="rId9" Type="http://schemas.openxmlformats.org/officeDocument/2006/relationships/hyperlink" Target="http://www.foodafactoflife.org.uk/Sheet.aspx?siteId=19&amp;sectionId=83&amp;contentId=306" TargetMode="External"/><Relationship Id="rId14" Type="http://schemas.openxmlformats.org/officeDocument/2006/relationships/hyperlink" Target="https://www.youtube.com/watch?v=IHtshB5QR0Y"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youtube.com/watch?v=IHtshB5QR0Y" TargetMode="External"/><Relationship Id="rId3" Type="http://schemas.openxmlformats.org/officeDocument/2006/relationships/hyperlink" Target="http://www.bbc.co.uk/food/techniques/whisking_egg_whites" TargetMode="External"/><Relationship Id="rId7" Type="http://schemas.openxmlformats.org/officeDocument/2006/relationships/hyperlink" Target="https://www.youtube.com/watch?v=d8W0xr7heJ4" TargetMode="External"/><Relationship Id="rId12" Type="http://schemas.openxmlformats.org/officeDocument/2006/relationships/hyperlink" Target="https://www.stem.org.uk/elibrary/collection/3770?page=1" TargetMode="External"/><Relationship Id="rId2" Type="http://schemas.openxmlformats.org/officeDocument/2006/relationships/hyperlink" Target="https://www.youtube.com/watch?v=0fnWf5BvXac&amp;list=PLnbzopdwFrnb7QgoSDeIJH3R3Y9CagMCl&amp;index=4" TargetMode="External"/><Relationship Id="rId1" Type="http://schemas.openxmlformats.org/officeDocument/2006/relationships/slideLayout" Target="../slideLayouts/slideLayout1.xml"/><Relationship Id="rId6" Type="http://schemas.openxmlformats.org/officeDocument/2006/relationships/hyperlink" Target="https://www.theguardian.com/lifeandstyle/wordofmouth/2010/aug/19/how-to-make-perfect-meringue" TargetMode="External"/><Relationship Id="rId11" Type="http://schemas.openxmlformats.org/officeDocument/2006/relationships/hyperlink" Target="https://www.youtube.com/watch?v=bKgztSASr3w" TargetMode="External"/><Relationship Id="rId5" Type="http://schemas.openxmlformats.org/officeDocument/2006/relationships/hyperlink" Target="http://www.foodafactoflife.org.uk/Sheet.aspx?siteId=19&amp;sectionId=83&amp;contentId=823" TargetMode="External"/><Relationship Id="rId10" Type="http://schemas.openxmlformats.org/officeDocument/2006/relationships/hyperlink" Target="http://resource.download.wjec.co.uk.s3.amazonaws.com/vtc/2015-16/15-16_09/eng/eggs/ACTIVITY%203/investigation.html" TargetMode="External"/><Relationship Id="rId4" Type="http://schemas.openxmlformats.org/officeDocument/2006/relationships/hyperlink" Target="http://www.foodafactoflife.org.uk/Sheet.aspx?siteId=19&amp;sectionId=83&amp;contentId=306" TargetMode="External"/><Relationship Id="rId9" Type="http://schemas.openxmlformats.org/officeDocument/2006/relationships/hyperlink" Target="https://www.youtube.com/watch?v=TmCy9nHLUI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01484" y="600680"/>
            <a:ext cx="4974508" cy="1741078"/>
          </a:xfrm>
          <a:prstGeom prst="rect">
            <a:avLst/>
          </a:prstGeom>
        </p:spPr>
      </p:pic>
      <p:sp>
        <p:nvSpPr>
          <p:cNvPr id="5" name="TextBox 4"/>
          <p:cNvSpPr txBox="1"/>
          <p:nvPr/>
        </p:nvSpPr>
        <p:spPr>
          <a:xfrm>
            <a:off x="758284" y="2631814"/>
            <a:ext cx="10928195" cy="1015663"/>
          </a:xfrm>
          <a:prstGeom prst="rect">
            <a:avLst/>
          </a:prstGeom>
          <a:noFill/>
        </p:spPr>
        <p:txBody>
          <a:bodyPr wrap="square" rtlCol="0">
            <a:spAutoFit/>
          </a:bodyPr>
          <a:lstStyle/>
          <a:p>
            <a:r>
              <a:rPr lang="en-US" sz="6000" b="1" dirty="0"/>
              <a:t>NEA 1     Food Investigation Task</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17288" y="3749075"/>
            <a:ext cx="3077736" cy="2234521"/>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88738" y="3608504"/>
            <a:ext cx="4402407" cy="2515661"/>
          </a:xfrm>
          <a:prstGeom prst="rect">
            <a:avLst/>
          </a:prstGeom>
        </p:spPr>
      </p:pic>
      <p:sp>
        <p:nvSpPr>
          <p:cNvPr id="8" name="TextBox 7"/>
          <p:cNvSpPr txBox="1"/>
          <p:nvPr/>
        </p:nvSpPr>
        <p:spPr>
          <a:xfrm>
            <a:off x="1327528" y="6172055"/>
            <a:ext cx="9322420" cy="523220"/>
          </a:xfrm>
          <a:prstGeom prst="rect">
            <a:avLst/>
          </a:prstGeom>
          <a:noFill/>
        </p:spPr>
        <p:txBody>
          <a:bodyPr wrap="square" rtlCol="0">
            <a:spAutoFit/>
          </a:bodyPr>
          <a:lstStyle/>
          <a:p>
            <a:r>
              <a:rPr lang="en-US" sz="2800" b="1" dirty="0"/>
              <a:t>Non Examined Assessment </a:t>
            </a:r>
            <a:r>
              <a:rPr lang="en-US" dirty="0"/>
              <a:t>– </a:t>
            </a:r>
            <a:r>
              <a:rPr lang="en-US" sz="2400" b="1" dirty="0"/>
              <a:t>this means an exam….not coursework</a:t>
            </a:r>
          </a:p>
        </p:txBody>
      </p:sp>
    </p:spTree>
    <p:extLst>
      <p:ext uri="{BB962C8B-B14F-4D97-AF65-F5344CB8AC3E}">
        <p14:creationId xmlns:p14="http://schemas.microsoft.com/office/powerpoint/2010/main" val="55623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6048" y="223024"/>
            <a:ext cx="11530361" cy="64017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b="1" u="sng" dirty="0"/>
              <a:t>Section A  Research  - 6 marks (approx. 2 hours)</a:t>
            </a:r>
            <a:endParaRPr lang="en-US" sz="3200" dirty="0"/>
          </a:p>
          <a:p>
            <a:r>
              <a:rPr lang="en-GB" sz="2400" b="1" dirty="0"/>
              <a:t>Analyse/breakdown the task</a:t>
            </a:r>
            <a:endParaRPr lang="en-US" sz="2400" dirty="0"/>
          </a:p>
          <a:p>
            <a:pPr marL="342900" lvl="0" indent="-342900">
              <a:buFont typeface="Arial" charset="0"/>
              <a:buChar char="•"/>
            </a:pPr>
            <a:r>
              <a:rPr lang="en-GB" sz="2400" dirty="0"/>
              <a:t>What is the aim of the investigation?</a:t>
            </a:r>
            <a:endParaRPr lang="en-US" sz="2400" dirty="0"/>
          </a:p>
          <a:p>
            <a:pPr marL="342900" lvl="0" indent="-342900">
              <a:buFont typeface="Arial" charset="0"/>
              <a:buChar char="•"/>
            </a:pPr>
            <a:r>
              <a:rPr lang="en-GB" sz="2400" dirty="0"/>
              <a:t>What do you need to find out?</a:t>
            </a:r>
            <a:endParaRPr lang="en-US" sz="2400" dirty="0"/>
          </a:p>
          <a:p>
            <a:pPr marL="342900" lvl="0" indent="-342900">
              <a:buFont typeface="Arial" charset="0"/>
              <a:buChar char="•"/>
            </a:pPr>
            <a:r>
              <a:rPr lang="en-GB" sz="2400" dirty="0"/>
              <a:t>What do you know already about the subject?</a:t>
            </a:r>
            <a:endParaRPr lang="en-US" sz="2400" dirty="0"/>
          </a:p>
          <a:p>
            <a:pPr marL="342900" lvl="0" indent="-342900">
              <a:buFont typeface="Arial" charset="0"/>
              <a:buChar char="•"/>
            </a:pPr>
            <a:r>
              <a:rPr lang="en-GB" sz="2400" dirty="0"/>
              <a:t>What background research will be required?</a:t>
            </a:r>
            <a:endParaRPr lang="en-US" sz="2400" dirty="0"/>
          </a:p>
          <a:p>
            <a:pPr marL="342900" lvl="0" indent="-342900">
              <a:buFont typeface="Arial" charset="0"/>
              <a:buChar char="•"/>
            </a:pPr>
            <a:r>
              <a:rPr lang="en-GB" sz="2400" dirty="0"/>
              <a:t>Where will you find the information you need?</a:t>
            </a:r>
          </a:p>
          <a:p>
            <a:pPr marL="342900" lvl="0" indent="-342900">
              <a:buFont typeface="Arial" charset="0"/>
              <a:buChar char="•"/>
            </a:pPr>
            <a:endParaRPr lang="en-US" sz="2400" dirty="0"/>
          </a:p>
          <a:p>
            <a:r>
              <a:rPr lang="en-GB" sz="2400" b="1" dirty="0"/>
              <a:t>Carry out secondary research only for this task.</a:t>
            </a:r>
            <a:endParaRPr lang="en-US" sz="2400" dirty="0"/>
          </a:p>
          <a:p>
            <a:pPr marL="342900" lvl="0" indent="-342900">
              <a:buFont typeface="Arial" charset="0"/>
              <a:buChar char="•"/>
            </a:pPr>
            <a:r>
              <a:rPr lang="en-GB" sz="2400" dirty="0"/>
              <a:t>Focus on the working characteristics, functional and chemical properties of the ingredients. </a:t>
            </a:r>
            <a:endParaRPr lang="en-US" sz="2400" dirty="0"/>
          </a:p>
          <a:p>
            <a:pPr marL="342900" lvl="0" indent="-342900">
              <a:buFont typeface="Arial" charset="0"/>
              <a:buChar char="•"/>
            </a:pPr>
            <a:r>
              <a:rPr lang="en-GB" sz="2400" dirty="0"/>
              <a:t>Each piece of research should have a conclusion summing up the key points. Use the findings to plan the practical investigation.</a:t>
            </a:r>
          </a:p>
          <a:p>
            <a:pPr marL="342900" lvl="0" indent="-342900">
              <a:buFont typeface="Arial" charset="0"/>
              <a:buChar char="•"/>
            </a:pPr>
            <a:endParaRPr lang="en-US" sz="2400" dirty="0"/>
          </a:p>
          <a:p>
            <a:r>
              <a:rPr lang="en-GB" sz="2400" b="1" dirty="0"/>
              <a:t>Write a hypothesis</a:t>
            </a:r>
            <a:r>
              <a:rPr lang="en-GB" sz="2400" dirty="0"/>
              <a:t> (predict an outcome) from your research. </a:t>
            </a:r>
          </a:p>
          <a:p>
            <a:r>
              <a:rPr lang="en-GB" sz="2400" dirty="0"/>
              <a:t>The hypothesis should be a statement which can be proved or disproved</a:t>
            </a:r>
            <a:endParaRPr lang="en-US" sz="2400" dirty="0"/>
          </a:p>
          <a:p>
            <a:r>
              <a:rPr lang="en-GB" dirty="0"/>
              <a:t> </a:t>
            </a:r>
            <a:endParaRPr lang="en-US" dirty="0"/>
          </a:p>
        </p:txBody>
      </p:sp>
      <p:sp>
        <p:nvSpPr>
          <p:cNvPr id="6" name="TextBox 5"/>
          <p:cNvSpPr txBox="1"/>
          <p:nvPr/>
        </p:nvSpPr>
        <p:spPr>
          <a:xfrm>
            <a:off x="6757639" y="847494"/>
            <a:ext cx="5174166"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a:t>*Remember all work must be in your </a:t>
            </a:r>
            <a:r>
              <a:rPr lang="en-GB" b="1" u="sng" dirty="0"/>
              <a:t>own words</a:t>
            </a:r>
            <a:r>
              <a:rPr lang="en-GB" dirty="0"/>
              <a:t> </a:t>
            </a:r>
            <a:r>
              <a:rPr lang="en-GB" b="1" dirty="0"/>
              <a:t> - no copying/pasting from others/books/internet </a:t>
            </a:r>
            <a:r>
              <a:rPr lang="en-GB" b="1" dirty="0" err="1"/>
              <a:t>etc</a:t>
            </a:r>
            <a:r>
              <a:rPr lang="en-GB" b="1" dirty="0"/>
              <a:t> </a:t>
            </a:r>
          </a:p>
          <a:p>
            <a:r>
              <a:rPr lang="en-GB" b="1" dirty="0"/>
              <a:t>*</a:t>
            </a:r>
            <a:r>
              <a:rPr lang="en-GB" dirty="0"/>
              <a:t>Give explanations</a:t>
            </a:r>
            <a:r>
              <a:rPr lang="en-GB" b="1" dirty="0"/>
              <a:t> </a:t>
            </a:r>
            <a:r>
              <a:rPr lang="en-GB" dirty="0"/>
              <a:t>of any pictures and diagrams.                                                                                                 </a:t>
            </a:r>
          </a:p>
          <a:p>
            <a:r>
              <a:rPr lang="en-GB" dirty="0"/>
              <a:t> *Keep your work concise-remember the time and word limits.                                                                  </a:t>
            </a:r>
          </a:p>
          <a:p>
            <a:r>
              <a:rPr lang="en-GB" dirty="0"/>
              <a:t>  *You must show thorough planning and justification.                                                                                      </a:t>
            </a:r>
          </a:p>
          <a:p>
            <a:r>
              <a:rPr lang="en-GB" dirty="0"/>
              <a:t>  *You </a:t>
            </a:r>
            <a:r>
              <a:rPr lang="en-GB" b="1" dirty="0"/>
              <a:t>MUST</a:t>
            </a:r>
            <a:r>
              <a:rPr lang="en-GB" dirty="0"/>
              <a:t> reference your research.</a:t>
            </a:r>
            <a:endParaRPr lang="en-US" dirty="0"/>
          </a:p>
          <a:p>
            <a:endParaRPr lang="en-US" dirty="0"/>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28222" y="4896338"/>
            <a:ext cx="1378730" cy="1608518"/>
          </a:xfrm>
          <a:prstGeom prst="rect">
            <a:avLst/>
          </a:prstGeom>
        </p:spPr>
      </p:pic>
    </p:spTree>
    <p:extLst>
      <p:ext uri="{BB962C8B-B14F-4D97-AF65-F5344CB8AC3E}">
        <p14:creationId xmlns:p14="http://schemas.microsoft.com/office/powerpoint/2010/main" val="71347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 calcmode="lin" valueType="num">
                                      <p:cBhvr additive="base">
                                        <p:cTn id="6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3" end="13"/>
                                            </p:txEl>
                                          </p:spTgt>
                                        </p:tgtEl>
                                        <p:attrNameLst>
                                          <p:attrName>style.visibility</p:attrName>
                                        </p:attrNameLst>
                                      </p:cBhvr>
                                      <p:to>
                                        <p:strVal val="visible"/>
                                      </p:to>
                                    </p:set>
                                    <p:anim calcmode="lin" valueType="num">
                                      <p:cBhvr additive="base">
                                        <p:cTn id="6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additive="base">
                                        <p:cTn id="73" dur="500" fill="hold"/>
                                        <p:tgtEl>
                                          <p:spTgt spid="6"/>
                                        </p:tgtEl>
                                        <p:attrNameLst>
                                          <p:attrName>ppt_x</p:attrName>
                                        </p:attrNameLst>
                                      </p:cBhvr>
                                      <p:tavLst>
                                        <p:tav tm="0">
                                          <p:val>
                                            <p:strVal val="#ppt_x"/>
                                          </p:val>
                                        </p:tav>
                                        <p:tav tm="100000">
                                          <p:val>
                                            <p:strVal val="#ppt_x"/>
                                          </p:val>
                                        </p:tav>
                                      </p:tavLst>
                                    </p:anim>
                                    <p:anim calcmode="lin" valueType="num">
                                      <p:cBhvr additive="base">
                                        <p:cTn id="7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654" y="468351"/>
            <a:ext cx="11441151" cy="58477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b="1" u="sng" dirty="0"/>
              <a:t>Section B: Investigation – 15 marks – approx.  4 hours</a:t>
            </a:r>
            <a:endParaRPr lang="en-US" sz="3200" dirty="0"/>
          </a:p>
          <a:p>
            <a:pPr marL="342900" lvl="0" indent="-342900">
              <a:buFont typeface="Arial" charset="0"/>
              <a:buChar char="•"/>
            </a:pPr>
            <a:r>
              <a:rPr lang="en-GB" sz="2400" dirty="0"/>
              <a:t>Plan your practical investigations (2 or 3) – they must relate to the task, hypothesis/prediction and a clear </a:t>
            </a:r>
            <a:r>
              <a:rPr lang="en-GB" sz="2400" b="1" dirty="0"/>
              <a:t>aim</a:t>
            </a:r>
            <a:r>
              <a:rPr lang="en-GB" sz="2400" dirty="0"/>
              <a:t> should be stated.</a:t>
            </a:r>
            <a:endParaRPr lang="en-US" sz="2400" dirty="0"/>
          </a:p>
          <a:p>
            <a:pPr marL="342900" lvl="0" indent="-342900">
              <a:buFont typeface="Arial" charset="0"/>
              <a:buChar char="•"/>
            </a:pPr>
            <a:r>
              <a:rPr lang="en-GB" sz="2400" dirty="0"/>
              <a:t>Write a clear method/set of instructions on how to carry out each investigation. Think about your Science experiments and the controls you will need to apply to make the tests fair.</a:t>
            </a:r>
            <a:endParaRPr lang="en-US" sz="2400" dirty="0"/>
          </a:p>
          <a:p>
            <a:pPr marL="342900" lvl="0" indent="-342900">
              <a:buFont typeface="Arial" charset="0"/>
              <a:buChar char="•"/>
            </a:pPr>
            <a:r>
              <a:rPr lang="en-GB" sz="2400" dirty="0"/>
              <a:t>Record the findings – use a wide range of charts/tables such as sensory charts, rating table, viscosity chart, photos etc. </a:t>
            </a:r>
            <a:endParaRPr lang="en-US" sz="2400" dirty="0"/>
          </a:p>
          <a:p>
            <a:pPr marL="342900" lvl="0" indent="-342900">
              <a:buFont typeface="Arial" charset="0"/>
              <a:buChar char="•"/>
            </a:pPr>
            <a:r>
              <a:rPr lang="en-GB" sz="2400" dirty="0"/>
              <a:t>Your practical skills are not assessed in Task 1 you are assessed on your knowledge of the science of cooking.</a:t>
            </a:r>
            <a:endParaRPr lang="en-US" sz="2400" dirty="0"/>
          </a:p>
          <a:p>
            <a:pPr marL="342900" lvl="0" indent="-342900">
              <a:buFont typeface="Arial" charset="0"/>
              <a:buChar char="•"/>
            </a:pPr>
            <a:r>
              <a:rPr lang="en-GB" sz="2400" dirty="0"/>
              <a:t>Results and conclusions of each investigation should be used to inform the next stage of the investigation and refer to the proving or disproving of your hypothesis.</a:t>
            </a:r>
          </a:p>
          <a:p>
            <a:pPr lvl="0"/>
            <a:r>
              <a:rPr lang="en-GB" sz="2400" dirty="0"/>
              <a:t>     Full explanations and </a:t>
            </a:r>
            <a:r>
              <a:rPr lang="en-GB" sz="2400" dirty="0" err="1"/>
              <a:t>reasonings</a:t>
            </a:r>
            <a:r>
              <a:rPr lang="en-GB" sz="2400" dirty="0"/>
              <a:t>.</a:t>
            </a:r>
            <a:endParaRPr lang="en-US" sz="2400" dirty="0"/>
          </a:p>
          <a:p>
            <a:endParaRPr lang="en-US" dirty="0"/>
          </a:p>
          <a:p>
            <a:endParaRPr lang="en-US" dirty="0"/>
          </a:p>
          <a:p>
            <a:endParaRPr lang="en-US" dirty="0"/>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13232" y="4671486"/>
            <a:ext cx="1378730" cy="1608518"/>
          </a:xfrm>
          <a:prstGeom prst="rect">
            <a:avLst/>
          </a:prstGeom>
        </p:spPr>
      </p:pic>
    </p:spTree>
    <p:extLst>
      <p:ext uri="{BB962C8B-B14F-4D97-AF65-F5344CB8AC3E}">
        <p14:creationId xmlns:p14="http://schemas.microsoft.com/office/powerpoint/2010/main" val="81475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434952516"/>
              </p:ext>
            </p:extLst>
          </p:nvPr>
        </p:nvGraphicFramePr>
        <p:xfrm>
          <a:off x="1561171" y="758288"/>
          <a:ext cx="8519531" cy="5330277"/>
        </p:xfrm>
        <a:graphic>
          <a:graphicData uri="http://schemas.openxmlformats.org/drawingml/2006/table">
            <a:tbl>
              <a:tblPr firstRow="1" firstCol="1" bandRow="1"/>
              <a:tblGrid>
                <a:gridCol w="8519531">
                  <a:extLst>
                    <a:ext uri="{9D8B030D-6E8A-4147-A177-3AD203B41FA5}">
                      <a16:colId xmlns:a16="http://schemas.microsoft.com/office/drawing/2014/main" val="20000"/>
                    </a:ext>
                  </a:extLst>
                </a:gridCol>
              </a:tblGrid>
              <a:tr h="587103">
                <a:tc>
                  <a:txBody>
                    <a:bodyPr/>
                    <a:lstStyle/>
                    <a:p>
                      <a:pPr>
                        <a:lnSpc>
                          <a:spcPct val="115000"/>
                        </a:lnSpc>
                        <a:spcAft>
                          <a:spcPts val="1000"/>
                        </a:spcAft>
                      </a:pPr>
                      <a:r>
                        <a:rPr lang="en-GB" sz="2400" b="1">
                          <a:effectLst/>
                          <a:latin typeface="Calibri" charset="0"/>
                          <a:ea typeface="Calibri" charset="0"/>
                          <a:cs typeface="Times New Roman" charset="0"/>
                        </a:rPr>
                        <a:t>Food Investigation Controls for a Fair Test</a:t>
                      </a:r>
                      <a:endParaRPr lang="en-US" sz="24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602553">
                <a:tc>
                  <a:txBody>
                    <a:bodyPr/>
                    <a:lstStyle/>
                    <a:p>
                      <a:pPr>
                        <a:lnSpc>
                          <a:spcPct val="115000"/>
                        </a:lnSpc>
                        <a:spcAft>
                          <a:spcPts val="1000"/>
                        </a:spcAft>
                      </a:pPr>
                      <a:r>
                        <a:rPr lang="en-GB" sz="2400">
                          <a:effectLst/>
                          <a:latin typeface="Calibri" charset="0"/>
                          <a:ea typeface="Calibri" charset="0"/>
                          <a:cs typeface="Times New Roman" charset="0"/>
                        </a:rPr>
                        <a:t>Weigh ingredients accurately, if possible using digital scales</a:t>
                      </a:r>
                      <a:endParaRPr lang="en-US" sz="24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87103">
                <a:tc>
                  <a:txBody>
                    <a:bodyPr/>
                    <a:lstStyle/>
                    <a:p>
                      <a:pPr>
                        <a:lnSpc>
                          <a:spcPct val="115000"/>
                        </a:lnSpc>
                        <a:spcAft>
                          <a:spcPts val="1000"/>
                        </a:spcAft>
                      </a:pPr>
                      <a:r>
                        <a:rPr lang="en-GB" sz="2400">
                          <a:effectLst/>
                          <a:latin typeface="Calibri" charset="0"/>
                          <a:ea typeface="Calibri" charset="0"/>
                          <a:cs typeface="Times New Roman" charset="0"/>
                        </a:rPr>
                        <a:t>Use cutters and templates to ensure a consistent size</a:t>
                      </a:r>
                      <a:endParaRPr lang="en-US" sz="24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87103">
                <a:tc>
                  <a:txBody>
                    <a:bodyPr/>
                    <a:lstStyle/>
                    <a:p>
                      <a:pPr>
                        <a:lnSpc>
                          <a:spcPct val="115000"/>
                        </a:lnSpc>
                        <a:spcAft>
                          <a:spcPts val="1000"/>
                        </a:spcAft>
                      </a:pPr>
                      <a:r>
                        <a:rPr lang="en-GB" sz="2400">
                          <a:effectLst/>
                          <a:latin typeface="Calibri" charset="0"/>
                          <a:ea typeface="Calibri" charset="0"/>
                          <a:cs typeface="Times New Roman" charset="0"/>
                        </a:rPr>
                        <a:t>Cook at the same temperature and for the same amount of time.</a:t>
                      </a:r>
                      <a:endParaRPr lang="en-US" sz="24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02553">
                <a:tc>
                  <a:txBody>
                    <a:bodyPr/>
                    <a:lstStyle/>
                    <a:p>
                      <a:pPr>
                        <a:lnSpc>
                          <a:spcPct val="115000"/>
                        </a:lnSpc>
                        <a:spcAft>
                          <a:spcPts val="1000"/>
                        </a:spcAft>
                      </a:pPr>
                      <a:r>
                        <a:rPr lang="en-GB" sz="2400">
                          <a:effectLst/>
                          <a:latin typeface="Calibri" charset="0"/>
                          <a:ea typeface="Calibri" charset="0"/>
                          <a:cs typeface="Times New Roman" charset="0"/>
                        </a:rPr>
                        <a:t>When testing, use random codes e.g. XZY to avoid bias.</a:t>
                      </a:r>
                      <a:endParaRPr lang="en-US" sz="24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87103">
                <a:tc>
                  <a:txBody>
                    <a:bodyPr/>
                    <a:lstStyle/>
                    <a:p>
                      <a:pPr>
                        <a:lnSpc>
                          <a:spcPct val="115000"/>
                        </a:lnSpc>
                        <a:spcAft>
                          <a:spcPts val="1000"/>
                        </a:spcAft>
                      </a:pPr>
                      <a:r>
                        <a:rPr lang="en-GB" sz="2400">
                          <a:effectLst/>
                          <a:latin typeface="Calibri" charset="0"/>
                          <a:ea typeface="Calibri" charset="0"/>
                          <a:cs typeface="Times New Roman" charset="0"/>
                        </a:rPr>
                        <a:t>Serve samples at the correct and same temperature.</a:t>
                      </a:r>
                      <a:endParaRPr lang="en-US" sz="24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02553">
                <a:tc>
                  <a:txBody>
                    <a:bodyPr/>
                    <a:lstStyle/>
                    <a:p>
                      <a:pPr>
                        <a:lnSpc>
                          <a:spcPct val="115000"/>
                        </a:lnSpc>
                        <a:spcAft>
                          <a:spcPts val="1000"/>
                        </a:spcAft>
                      </a:pPr>
                      <a:r>
                        <a:rPr lang="en-GB" sz="2400">
                          <a:effectLst/>
                          <a:latin typeface="Calibri" charset="0"/>
                          <a:ea typeface="Calibri" charset="0"/>
                          <a:cs typeface="Times New Roman" charset="0"/>
                        </a:rPr>
                        <a:t>Make sure testers know how to fill in the charts.</a:t>
                      </a:r>
                      <a:endParaRPr lang="en-US" sz="24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87103">
                <a:tc>
                  <a:txBody>
                    <a:bodyPr/>
                    <a:lstStyle/>
                    <a:p>
                      <a:pPr>
                        <a:lnSpc>
                          <a:spcPct val="115000"/>
                        </a:lnSpc>
                        <a:spcAft>
                          <a:spcPts val="1000"/>
                        </a:spcAft>
                      </a:pPr>
                      <a:r>
                        <a:rPr lang="en-GB" sz="2400">
                          <a:effectLst/>
                          <a:latin typeface="Calibri" charset="0"/>
                          <a:ea typeface="Calibri" charset="0"/>
                          <a:cs typeface="Times New Roman" charset="0"/>
                        </a:rPr>
                        <a:t>Use controlled charts e.g. viscosity charts</a:t>
                      </a:r>
                      <a:endParaRPr lang="en-US" sz="24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87103">
                <a:tc>
                  <a:txBody>
                    <a:bodyPr/>
                    <a:lstStyle/>
                    <a:p>
                      <a:pPr>
                        <a:lnSpc>
                          <a:spcPct val="115000"/>
                        </a:lnSpc>
                        <a:spcAft>
                          <a:spcPts val="1000"/>
                        </a:spcAft>
                      </a:pPr>
                      <a:r>
                        <a:rPr lang="en-GB" sz="2400" dirty="0">
                          <a:effectLst/>
                          <a:latin typeface="Calibri" charset="0"/>
                          <a:ea typeface="Calibri" charset="0"/>
                          <a:cs typeface="Times New Roman" charset="0"/>
                        </a:rPr>
                        <a:t>Use temperature probes for checking temperatures.</a:t>
                      </a:r>
                      <a:endParaRPr lang="en-US" sz="2400" dirty="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7230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376" y="512956"/>
            <a:ext cx="10772078" cy="61247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b="1" u="sng" dirty="0"/>
              <a:t>Section C: Analysis and evaluation 9 marks – approx. 2 hours</a:t>
            </a:r>
            <a:endParaRPr lang="en-US" sz="3200" dirty="0"/>
          </a:p>
          <a:p>
            <a:pPr marL="342900" lvl="0" indent="-342900">
              <a:buFont typeface="Arial" charset="0"/>
              <a:buChar char="•"/>
            </a:pPr>
            <a:r>
              <a:rPr lang="en-GB" sz="2400" b="1" dirty="0"/>
              <a:t>Conclude</a:t>
            </a:r>
            <a:r>
              <a:rPr lang="en-GB" sz="2400" dirty="0"/>
              <a:t> each investigation</a:t>
            </a:r>
            <a:endParaRPr lang="en-US" sz="2400" dirty="0"/>
          </a:p>
          <a:p>
            <a:pPr marL="342900" lvl="0" indent="-342900">
              <a:buFont typeface="Arial" charset="0"/>
              <a:buChar char="•"/>
            </a:pPr>
            <a:r>
              <a:rPr lang="en-GB" sz="2400" b="1" dirty="0"/>
              <a:t>Analyse</a:t>
            </a:r>
            <a:r>
              <a:rPr lang="en-GB" sz="2400" dirty="0"/>
              <a:t> and </a:t>
            </a:r>
            <a:r>
              <a:rPr lang="en-GB" sz="2400" b="1" dirty="0"/>
              <a:t>interpret</a:t>
            </a:r>
            <a:r>
              <a:rPr lang="en-GB" sz="2400" dirty="0"/>
              <a:t> the results of the investigation work. You need to show what you have found out and explain the results. </a:t>
            </a:r>
            <a:endParaRPr lang="en-US" sz="2400" dirty="0"/>
          </a:p>
          <a:p>
            <a:pPr marL="342900" lvl="0" indent="-342900">
              <a:buFont typeface="Arial" charset="0"/>
              <a:buChar char="•"/>
            </a:pPr>
            <a:r>
              <a:rPr lang="en-GB" sz="2400" dirty="0"/>
              <a:t>Link the results to the research, explaining the </a:t>
            </a:r>
            <a:r>
              <a:rPr lang="en-GB" sz="2400" b="1" dirty="0"/>
              <a:t>working characteristics</a:t>
            </a:r>
            <a:r>
              <a:rPr lang="en-GB" sz="2400" dirty="0"/>
              <a:t>, </a:t>
            </a:r>
            <a:r>
              <a:rPr lang="en-GB" sz="2400" b="1" dirty="0"/>
              <a:t>functional</a:t>
            </a:r>
            <a:r>
              <a:rPr lang="en-GB" sz="2400" dirty="0"/>
              <a:t> and </a:t>
            </a:r>
            <a:r>
              <a:rPr lang="en-GB" sz="2400" b="1" dirty="0"/>
              <a:t>chemical</a:t>
            </a:r>
            <a:r>
              <a:rPr lang="en-GB" sz="2400" dirty="0"/>
              <a:t> properties of the ingredients. (It did this because... The reason it did not work out.....)</a:t>
            </a:r>
            <a:endParaRPr lang="en-US" sz="2400" dirty="0"/>
          </a:p>
          <a:p>
            <a:pPr marL="342900" lvl="0" indent="-342900">
              <a:buFont typeface="Arial" charset="0"/>
              <a:buChar char="•"/>
            </a:pPr>
            <a:r>
              <a:rPr lang="en-GB" sz="2400" dirty="0"/>
              <a:t>Answer the </a:t>
            </a:r>
            <a:r>
              <a:rPr lang="en-GB" sz="2400" b="1" dirty="0"/>
              <a:t>hypothesis</a:t>
            </a:r>
            <a:r>
              <a:rPr lang="en-GB" sz="2400" dirty="0"/>
              <a:t>/prediction with explanation/justification – did you </a:t>
            </a:r>
            <a:r>
              <a:rPr lang="en-GB" sz="2400" b="1" dirty="0"/>
              <a:t>prove</a:t>
            </a:r>
            <a:r>
              <a:rPr lang="en-GB" sz="2400" dirty="0"/>
              <a:t> or </a:t>
            </a:r>
            <a:r>
              <a:rPr lang="en-GB" sz="2400" b="1" dirty="0"/>
              <a:t>disprove</a:t>
            </a:r>
            <a:r>
              <a:rPr lang="en-GB" sz="2400" dirty="0"/>
              <a:t> it.</a:t>
            </a:r>
            <a:endParaRPr lang="en-US" sz="2400" dirty="0"/>
          </a:p>
          <a:p>
            <a:pPr marL="342900" lvl="0" indent="-342900">
              <a:buFont typeface="Arial" charset="0"/>
              <a:buChar char="•"/>
            </a:pPr>
            <a:r>
              <a:rPr lang="en-GB" sz="2400" dirty="0"/>
              <a:t>Explain how the results can be </a:t>
            </a:r>
            <a:r>
              <a:rPr lang="en-GB" sz="2400" b="1" dirty="0"/>
              <a:t>applied</a:t>
            </a:r>
            <a:r>
              <a:rPr lang="en-GB" sz="2400" dirty="0"/>
              <a:t> in practical food </a:t>
            </a:r>
            <a:r>
              <a:rPr lang="en-GB" sz="2400" b="1" dirty="0"/>
              <a:t>preparation and cooking</a:t>
            </a:r>
            <a:r>
              <a:rPr lang="en-GB" sz="2400" dirty="0"/>
              <a:t>.</a:t>
            </a:r>
            <a:endParaRPr lang="en-US" sz="2400" dirty="0"/>
          </a:p>
          <a:p>
            <a:pPr marL="342900" lvl="0" indent="-342900">
              <a:buFont typeface="Arial" charset="0"/>
              <a:buChar char="•"/>
            </a:pPr>
            <a:r>
              <a:rPr lang="en-GB" sz="2400" dirty="0"/>
              <a:t>Use </a:t>
            </a:r>
            <a:r>
              <a:rPr lang="en-GB" sz="2400" b="1" dirty="0"/>
              <a:t>specialist</a:t>
            </a:r>
            <a:r>
              <a:rPr lang="en-GB" sz="2400" dirty="0"/>
              <a:t> terms that clearly communicate findings.</a:t>
            </a:r>
            <a:endParaRPr lang="en-US" sz="2400" dirty="0"/>
          </a:p>
          <a:p>
            <a:pPr marL="342900" lvl="0" indent="-342900">
              <a:buFont typeface="Arial" charset="0"/>
              <a:buChar char="•"/>
            </a:pPr>
            <a:r>
              <a:rPr lang="en-GB" sz="2400" dirty="0"/>
              <a:t>Include a </a:t>
            </a:r>
            <a:r>
              <a:rPr lang="en-GB" sz="2400" b="1" dirty="0"/>
              <a:t>bibliography</a:t>
            </a:r>
            <a:r>
              <a:rPr lang="en-GB" sz="2400" dirty="0"/>
              <a:t> of the sources you have used.</a:t>
            </a:r>
            <a:endParaRPr lang="en-US" sz="2400" dirty="0"/>
          </a:p>
          <a:p>
            <a:pPr marL="342900" lvl="0" indent="-342900">
              <a:buFont typeface="Arial" charset="0"/>
              <a:buChar char="•"/>
            </a:pPr>
            <a:endParaRPr lang="en-US" sz="2400" dirty="0"/>
          </a:p>
          <a:p>
            <a:pPr marL="342900" lvl="0" indent="-342900">
              <a:buFont typeface="Arial" charset="0"/>
              <a:buChar char="•"/>
            </a:pPr>
            <a:endParaRPr lang="en-US" sz="2400" dirty="0"/>
          </a:p>
          <a:p>
            <a:pPr marL="342900" lvl="0" indent="-342900">
              <a:buFont typeface="Arial" charset="0"/>
              <a:buChar char="•"/>
            </a:pPr>
            <a:endParaRPr lang="en-US" sz="2400" dirty="0"/>
          </a:p>
          <a:p>
            <a:pPr marL="342900" lvl="0" indent="-342900">
              <a:buFont typeface="Arial" charset="0"/>
              <a:buChar char="•"/>
            </a:pPr>
            <a:endParaRPr lang="en-US" sz="2400" dirty="0"/>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08693" y="4581545"/>
            <a:ext cx="1648920" cy="1923740"/>
          </a:xfrm>
          <a:prstGeom prst="rect">
            <a:avLst/>
          </a:prstGeom>
        </p:spPr>
      </p:pic>
    </p:spTree>
    <p:extLst>
      <p:ext uri="{BB962C8B-B14F-4D97-AF65-F5344CB8AC3E}">
        <p14:creationId xmlns:p14="http://schemas.microsoft.com/office/powerpoint/2010/main" val="968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610253968"/>
              </p:ext>
            </p:extLst>
          </p:nvPr>
        </p:nvGraphicFramePr>
        <p:xfrm>
          <a:off x="1996068" y="350286"/>
          <a:ext cx="8497229" cy="5962459"/>
        </p:xfrm>
        <a:graphic>
          <a:graphicData uri="http://schemas.openxmlformats.org/drawingml/2006/table">
            <a:tbl>
              <a:tblPr firstRow="1" firstCol="1" bandRow="1"/>
              <a:tblGrid>
                <a:gridCol w="7325609">
                  <a:extLst>
                    <a:ext uri="{9D8B030D-6E8A-4147-A177-3AD203B41FA5}">
                      <a16:colId xmlns:a16="http://schemas.microsoft.com/office/drawing/2014/main" val="20000"/>
                    </a:ext>
                  </a:extLst>
                </a:gridCol>
                <a:gridCol w="1171620">
                  <a:extLst>
                    <a:ext uri="{9D8B030D-6E8A-4147-A177-3AD203B41FA5}">
                      <a16:colId xmlns:a16="http://schemas.microsoft.com/office/drawing/2014/main" val="20001"/>
                    </a:ext>
                  </a:extLst>
                </a:gridCol>
              </a:tblGrid>
              <a:tr h="351016">
                <a:tc>
                  <a:txBody>
                    <a:bodyPr/>
                    <a:lstStyle/>
                    <a:p>
                      <a:pPr algn="ctr">
                        <a:lnSpc>
                          <a:spcPct val="115000"/>
                        </a:lnSpc>
                        <a:spcAft>
                          <a:spcPts val="1000"/>
                        </a:spcAft>
                      </a:pPr>
                      <a:r>
                        <a:rPr lang="en-GB" sz="3200" b="1" dirty="0">
                          <a:effectLst/>
                          <a:latin typeface="Calibri" charset="0"/>
                          <a:ea typeface="Calibri" charset="0"/>
                          <a:cs typeface="Times New Roman" charset="0"/>
                        </a:rPr>
                        <a:t>Food investigation task – Check list</a:t>
                      </a:r>
                      <a:endParaRPr lang="en-US" sz="3200" dirty="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GB" sz="1400" b="1">
                          <a:effectLst/>
                          <a:latin typeface="Calibri" charset="0"/>
                          <a:ea typeface="Calibri" charset="0"/>
                          <a:cs typeface="Times New Roman" charset="0"/>
                        </a:rPr>
                        <a:t>Yes/No</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39082">
                <a:tc>
                  <a:txBody>
                    <a:bodyPr/>
                    <a:lstStyle/>
                    <a:p>
                      <a:pPr>
                        <a:lnSpc>
                          <a:spcPct val="115000"/>
                        </a:lnSpc>
                        <a:spcAft>
                          <a:spcPts val="1000"/>
                        </a:spcAft>
                      </a:pPr>
                      <a:r>
                        <a:rPr lang="en-GB" sz="2000">
                          <a:effectLst/>
                          <a:latin typeface="Calibri" charset="0"/>
                          <a:ea typeface="Calibri" charset="0"/>
                          <a:cs typeface="Times New Roman" charset="0"/>
                        </a:rPr>
                        <a:t>Is the research well planned and related to the task?</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39082">
                <a:tc>
                  <a:txBody>
                    <a:bodyPr/>
                    <a:lstStyle/>
                    <a:p>
                      <a:pPr>
                        <a:lnSpc>
                          <a:spcPct val="115000"/>
                        </a:lnSpc>
                        <a:spcAft>
                          <a:spcPts val="1000"/>
                        </a:spcAft>
                      </a:pPr>
                      <a:r>
                        <a:rPr lang="en-GB" sz="2000">
                          <a:effectLst/>
                          <a:latin typeface="Calibri" charset="0"/>
                          <a:ea typeface="Calibri" charset="0"/>
                          <a:cs typeface="Times New Roman" charset="0"/>
                        </a:rPr>
                        <a:t>Is the work thoroughly planned with clear aims and conclusions?</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78164">
                <a:tc>
                  <a:txBody>
                    <a:bodyPr/>
                    <a:lstStyle/>
                    <a:p>
                      <a:pPr>
                        <a:lnSpc>
                          <a:spcPct val="115000"/>
                        </a:lnSpc>
                        <a:spcAft>
                          <a:spcPts val="1000"/>
                        </a:spcAft>
                      </a:pPr>
                      <a:r>
                        <a:rPr lang="en-GB" sz="2000">
                          <a:effectLst/>
                          <a:latin typeface="Calibri" charset="0"/>
                          <a:ea typeface="Calibri" charset="0"/>
                          <a:cs typeface="Times New Roman" charset="0"/>
                        </a:rPr>
                        <a:t>Does the task include appropriate, relevant and well planned practical investigations?</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78164">
                <a:tc>
                  <a:txBody>
                    <a:bodyPr/>
                    <a:lstStyle/>
                    <a:p>
                      <a:pPr>
                        <a:lnSpc>
                          <a:spcPct val="115000"/>
                        </a:lnSpc>
                        <a:spcAft>
                          <a:spcPts val="1000"/>
                        </a:spcAft>
                      </a:pPr>
                      <a:r>
                        <a:rPr lang="en-GB" sz="2000">
                          <a:effectLst/>
                          <a:latin typeface="Calibri" charset="0"/>
                          <a:ea typeface="Calibri" charset="0"/>
                          <a:cs typeface="Times New Roman" charset="0"/>
                        </a:rPr>
                        <a:t>Have the practical experiments been carried out under controlled conditions to ensure fair and accurate results?</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39082">
                <a:tc>
                  <a:txBody>
                    <a:bodyPr/>
                    <a:lstStyle/>
                    <a:p>
                      <a:pPr>
                        <a:lnSpc>
                          <a:spcPct val="115000"/>
                        </a:lnSpc>
                        <a:spcAft>
                          <a:spcPts val="1000"/>
                        </a:spcAft>
                      </a:pPr>
                      <a:r>
                        <a:rPr lang="en-GB" sz="2000">
                          <a:effectLst/>
                          <a:latin typeface="Calibri" charset="0"/>
                          <a:ea typeface="Calibri" charset="0"/>
                          <a:cs typeface="Times New Roman" charset="0"/>
                        </a:rPr>
                        <a:t>Are the results of the investigations clearly recorded?</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78164">
                <a:tc>
                  <a:txBody>
                    <a:bodyPr/>
                    <a:lstStyle/>
                    <a:p>
                      <a:pPr>
                        <a:lnSpc>
                          <a:spcPct val="115000"/>
                        </a:lnSpc>
                        <a:spcAft>
                          <a:spcPts val="1000"/>
                        </a:spcAft>
                      </a:pPr>
                      <a:r>
                        <a:rPr lang="en-GB" sz="2000">
                          <a:effectLst/>
                          <a:latin typeface="Calibri" charset="0"/>
                          <a:ea typeface="Calibri" charset="0"/>
                          <a:cs typeface="Times New Roman" charset="0"/>
                        </a:rPr>
                        <a:t>Do the findings of the investigation link to the back ground research?</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678164">
                <a:tc>
                  <a:txBody>
                    <a:bodyPr/>
                    <a:lstStyle/>
                    <a:p>
                      <a:pPr>
                        <a:lnSpc>
                          <a:spcPct val="115000"/>
                        </a:lnSpc>
                        <a:spcAft>
                          <a:spcPts val="1000"/>
                        </a:spcAft>
                      </a:pPr>
                      <a:r>
                        <a:rPr lang="en-GB" sz="2000">
                          <a:effectLst/>
                          <a:latin typeface="Calibri" charset="0"/>
                          <a:ea typeface="Calibri" charset="0"/>
                          <a:cs typeface="Times New Roman" charset="0"/>
                        </a:rPr>
                        <a:t>Does the work show evidence of an understanding of how ingredients work and why?</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39082">
                <a:tc>
                  <a:txBody>
                    <a:bodyPr/>
                    <a:lstStyle/>
                    <a:p>
                      <a:pPr>
                        <a:lnSpc>
                          <a:spcPct val="115000"/>
                        </a:lnSpc>
                        <a:spcAft>
                          <a:spcPts val="1000"/>
                        </a:spcAft>
                      </a:pPr>
                      <a:r>
                        <a:rPr lang="en-GB" sz="2000">
                          <a:effectLst/>
                          <a:latin typeface="Calibri" charset="0"/>
                          <a:ea typeface="Calibri" charset="0"/>
                          <a:cs typeface="Times New Roman" charset="0"/>
                        </a:rPr>
                        <a:t>Do the conclusions explain what has been found out?</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678164">
                <a:tc>
                  <a:txBody>
                    <a:bodyPr/>
                    <a:lstStyle/>
                    <a:p>
                      <a:pPr>
                        <a:lnSpc>
                          <a:spcPct val="115000"/>
                        </a:lnSpc>
                        <a:spcAft>
                          <a:spcPts val="1000"/>
                        </a:spcAft>
                      </a:pPr>
                      <a:r>
                        <a:rPr lang="en-GB" sz="2000">
                          <a:effectLst/>
                          <a:latin typeface="Calibri" charset="0"/>
                          <a:ea typeface="Calibri" charset="0"/>
                          <a:cs typeface="Times New Roman" charset="0"/>
                        </a:rPr>
                        <a:t>Is there explanation of how the findings of the investigation could be used when preparing and cooking in the future?</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39082">
                <a:tc>
                  <a:txBody>
                    <a:bodyPr/>
                    <a:lstStyle/>
                    <a:p>
                      <a:pPr>
                        <a:lnSpc>
                          <a:spcPct val="115000"/>
                        </a:lnSpc>
                        <a:spcAft>
                          <a:spcPts val="1000"/>
                        </a:spcAft>
                      </a:pPr>
                      <a:r>
                        <a:rPr lang="en-GB" sz="2000">
                          <a:effectLst/>
                          <a:latin typeface="Calibri" charset="0"/>
                          <a:ea typeface="Calibri" charset="0"/>
                          <a:cs typeface="Times New Roman" charset="0"/>
                        </a:rPr>
                        <a:t>Is the work independently produced?</a:t>
                      </a:r>
                      <a:endParaRPr lang="en-US" sz="20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a:effectLst/>
                          <a:latin typeface="Calibri" charset="0"/>
                          <a:ea typeface="Calibri" charset="0"/>
                          <a:cs typeface="Times New Roman" charset="0"/>
                        </a:rPr>
                        <a:t> </a:t>
                      </a:r>
                      <a:endParaRPr lang="en-US"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39082">
                <a:tc>
                  <a:txBody>
                    <a:bodyPr/>
                    <a:lstStyle/>
                    <a:p>
                      <a:pPr>
                        <a:lnSpc>
                          <a:spcPct val="115000"/>
                        </a:lnSpc>
                        <a:spcAft>
                          <a:spcPts val="1000"/>
                        </a:spcAft>
                      </a:pPr>
                      <a:r>
                        <a:rPr lang="en-GB" sz="2000" dirty="0">
                          <a:effectLst/>
                          <a:latin typeface="Calibri" charset="0"/>
                          <a:ea typeface="Calibri" charset="0"/>
                          <a:cs typeface="Times New Roman" charset="0"/>
                        </a:rPr>
                        <a:t>Does the work use subject specific terminology?</a:t>
                      </a:r>
                      <a:endParaRPr lang="en-US" sz="2000" dirty="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GB" sz="1400" dirty="0">
                          <a:effectLst/>
                          <a:latin typeface="Calibri" charset="0"/>
                          <a:ea typeface="Calibri" charset="0"/>
                          <a:cs typeface="Times New Roman" charset="0"/>
                        </a:rPr>
                        <a:t> </a:t>
                      </a:r>
                      <a:endParaRPr lang="en-US" sz="1100" dirty="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5588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193" y="299803"/>
            <a:ext cx="11287593" cy="6056391"/>
          </a:xfrm>
        </p:spPr>
        <p:style>
          <a:lnRef idx="2">
            <a:schemeClr val="dk1"/>
          </a:lnRef>
          <a:fillRef idx="1">
            <a:schemeClr val="lt1"/>
          </a:fillRef>
          <a:effectRef idx="0">
            <a:schemeClr val="dk1"/>
          </a:effectRef>
          <a:fontRef idx="minor">
            <a:schemeClr val="dk1"/>
          </a:fontRef>
        </p:style>
        <p:txBody>
          <a:bodyPr>
            <a:noAutofit/>
          </a:bodyPr>
          <a:lstStyle/>
          <a:p>
            <a:r>
              <a:rPr lang="en-US" sz="2400" b="1" dirty="0"/>
              <a:t>NEA1</a:t>
            </a:r>
            <a:r>
              <a:rPr lang="en-US" sz="1800" b="1" dirty="0"/>
              <a:t> </a:t>
            </a:r>
            <a:br>
              <a:rPr lang="en-US" sz="1800" b="1" dirty="0"/>
            </a:br>
            <a:r>
              <a:rPr lang="en-US" sz="1800" b="1" dirty="0"/>
              <a:t>AQA Food Investigation Tasks 2017-2018: </a:t>
            </a:r>
            <a:br>
              <a:rPr lang="en-US" sz="2000" b="1" dirty="0"/>
            </a:br>
            <a:br>
              <a:rPr lang="en-US" sz="2000" dirty="0"/>
            </a:br>
            <a:r>
              <a:rPr lang="en-US" sz="2000" dirty="0"/>
              <a:t>Eggs are a key ingredient used to make a foam. Investigate the functional and chemical properties of eggs and other ingredients when making meringue. </a:t>
            </a:r>
            <a:br>
              <a:rPr lang="en-US" sz="2000" dirty="0"/>
            </a:br>
            <a:br>
              <a:rPr lang="en-US" sz="2000" dirty="0"/>
            </a:br>
            <a:r>
              <a:rPr lang="en-US" sz="2000" dirty="0"/>
              <a:t>   </a:t>
            </a:r>
            <a:r>
              <a:rPr lang="en-US" sz="2000" b="1" dirty="0"/>
              <a:t> OR</a:t>
            </a:r>
            <a:br>
              <a:rPr lang="en-US" sz="2000" b="1" dirty="0"/>
            </a:br>
            <a:br>
              <a:rPr lang="en-US" sz="2000" dirty="0"/>
            </a:br>
            <a:r>
              <a:rPr lang="en-US" sz="2000" dirty="0"/>
              <a:t>Gluten formation is essential when making different types of dough. Investigate the functional and chemical properties of a flour based dough. Choose bread </a:t>
            </a:r>
            <a:r>
              <a:rPr lang="en-US" sz="2000" b="1" dirty="0"/>
              <a:t>or </a:t>
            </a:r>
            <a:r>
              <a:rPr lang="en-US" sz="2000" dirty="0"/>
              <a:t>pasta.  </a:t>
            </a:r>
          </a:p>
        </p:txBody>
      </p:sp>
      <p:sp>
        <p:nvSpPr>
          <p:cNvPr id="3" name="TextBox 2">
            <a:extLst>
              <a:ext uri="{FF2B5EF4-FFF2-40B4-BE49-F238E27FC236}">
                <a16:creationId xmlns:a16="http://schemas.microsoft.com/office/drawing/2014/main" id="{71B873F5-6BCA-4899-AFCB-9E6113D97DF9}"/>
              </a:ext>
            </a:extLst>
          </p:cNvPr>
          <p:cNvSpPr txBox="1"/>
          <p:nvPr/>
        </p:nvSpPr>
        <p:spPr>
          <a:xfrm>
            <a:off x="3511825" y="475302"/>
            <a:ext cx="4664766" cy="461665"/>
          </a:xfrm>
          <a:prstGeom prst="rect">
            <a:avLst/>
          </a:prstGeom>
          <a:noFill/>
        </p:spPr>
        <p:txBody>
          <a:bodyPr wrap="square" rtlCol="0">
            <a:spAutoFit/>
          </a:bodyPr>
          <a:lstStyle/>
          <a:p>
            <a:r>
              <a:rPr lang="en-GB" sz="2400" dirty="0"/>
              <a:t>NEA 1 Food Investigation Task 2020</a:t>
            </a:r>
          </a:p>
        </p:txBody>
      </p:sp>
      <p:sp>
        <p:nvSpPr>
          <p:cNvPr id="5" name="TextBox 4">
            <a:extLst>
              <a:ext uri="{FF2B5EF4-FFF2-40B4-BE49-F238E27FC236}">
                <a16:creationId xmlns:a16="http://schemas.microsoft.com/office/drawing/2014/main" id="{5C86D7F7-B3EB-41CE-90E3-9E20B34C8CDD}"/>
              </a:ext>
            </a:extLst>
          </p:cNvPr>
          <p:cNvSpPr txBox="1"/>
          <p:nvPr/>
        </p:nvSpPr>
        <p:spPr>
          <a:xfrm>
            <a:off x="874643" y="1391478"/>
            <a:ext cx="10721009" cy="1477328"/>
          </a:xfrm>
          <a:prstGeom prst="rect">
            <a:avLst/>
          </a:prstGeom>
          <a:noFill/>
        </p:spPr>
        <p:txBody>
          <a:bodyPr wrap="square" rtlCol="0">
            <a:spAutoFit/>
          </a:bodyPr>
          <a:lstStyle/>
          <a:p>
            <a:r>
              <a:rPr lang="en-GB" dirty="0"/>
              <a:t>Each Year AQA releases at least 3 topics which will make up your NEA Assessment </a:t>
            </a:r>
          </a:p>
          <a:p>
            <a:r>
              <a:rPr lang="en-GB" dirty="0"/>
              <a:t>The 2020 topics are yet to be released but you are expected to carry out the Food investigation at the start of year 11</a:t>
            </a:r>
          </a:p>
          <a:p>
            <a:endParaRPr lang="en-GB" dirty="0"/>
          </a:p>
          <a:p>
            <a:r>
              <a:rPr lang="en-GB" dirty="0"/>
              <a:t>Below is an example of Topics for the 2017-18 cohort </a:t>
            </a:r>
          </a:p>
        </p:txBody>
      </p:sp>
    </p:spTree>
    <p:extLst>
      <p:ext uri="{BB962C8B-B14F-4D97-AF65-F5344CB8AC3E}">
        <p14:creationId xmlns:p14="http://schemas.microsoft.com/office/powerpoint/2010/main" val="165906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4538" y="509666"/>
            <a:ext cx="11077731" cy="529375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b="1" u="wavy" dirty="0"/>
              <a:t>For your information </a:t>
            </a:r>
            <a:endParaRPr lang="en-US" sz="3200" dirty="0"/>
          </a:p>
          <a:p>
            <a:pPr marL="342900" lvl="0" indent="-342900">
              <a:buFont typeface="Arial" charset="0"/>
              <a:buChar char="•"/>
            </a:pPr>
            <a:r>
              <a:rPr lang="en-GB" sz="2400" dirty="0"/>
              <a:t>Tasks released 1</a:t>
            </a:r>
            <a:r>
              <a:rPr lang="en-GB" sz="2400" baseline="30000" dirty="0"/>
              <a:t>st</a:t>
            </a:r>
            <a:r>
              <a:rPr lang="en-GB" sz="2400" dirty="0"/>
              <a:t> September </a:t>
            </a:r>
            <a:endParaRPr lang="en-US" sz="2400" dirty="0"/>
          </a:p>
          <a:p>
            <a:pPr marL="342900" lvl="0" indent="-342900">
              <a:buFont typeface="Arial" charset="0"/>
              <a:buChar char="•"/>
            </a:pPr>
            <a:r>
              <a:rPr lang="en-GB" sz="2400" dirty="0"/>
              <a:t>15% of the final grade</a:t>
            </a:r>
            <a:endParaRPr lang="en-US" sz="2400" dirty="0"/>
          </a:p>
          <a:p>
            <a:pPr marL="342900" lvl="0" indent="-342900">
              <a:buFont typeface="Arial" charset="0"/>
              <a:buChar char="•"/>
            </a:pPr>
            <a:r>
              <a:rPr lang="en-GB" sz="2400" dirty="0"/>
              <a:t>Choose one task. </a:t>
            </a:r>
            <a:endParaRPr lang="en-US" sz="2400" dirty="0"/>
          </a:p>
          <a:p>
            <a:pPr marL="342900" lvl="0" indent="-342900">
              <a:buFont typeface="Arial" charset="0"/>
              <a:buChar char="•"/>
            </a:pPr>
            <a:r>
              <a:rPr lang="en-GB" sz="2400" dirty="0"/>
              <a:t>10 assessment hours. </a:t>
            </a:r>
            <a:endParaRPr lang="en-US" sz="2400" dirty="0"/>
          </a:p>
          <a:p>
            <a:pPr marL="342900" lvl="0" indent="-342900">
              <a:buFont typeface="Arial" charset="0"/>
              <a:buChar char="•"/>
            </a:pPr>
            <a:r>
              <a:rPr lang="en-GB" sz="2400" dirty="0"/>
              <a:t>Report of 1500-2000 words.  6 – 8 sides of A4 or A3 equivalent. </a:t>
            </a:r>
            <a:endParaRPr lang="en-US" sz="2400" dirty="0"/>
          </a:p>
          <a:p>
            <a:pPr marL="342900" lvl="0" indent="-342900">
              <a:buFont typeface="Arial" charset="0"/>
              <a:buChar char="•"/>
            </a:pPr>
            <a:r>
              <a:rPr lang="en-GB" sz="2400" dirty="0"/>
              <a:t>All work MUST be referenced – bibliography or footnotes.</a:t>
            </a:r>
            <a:endParaRPr lang="en-US" sz="2400" dirty="0"/>
          </a:p>
          <a:p>
            <a:pPr marL="342900" lvl="0" indent="-342900">
              <a:buFont typeface="Arial" charset="0"/>
              <a:buChar char="•"/>
            </a:pPr>
            <a:r>
              <a:rPr lang="en-GB" sz="2400" dirty="0"/>
              <a:t>All practical/investigation work </a:t>
            </a:r>
            <a:r>
              <a:rPr lang="en-GB" sz="2400" b="1" dirty="0"/>
              <a:t>must</a:t>
            </a:r>
            <a:r>
              <a:rPr lang="en-GB" sz="2400" dirty="0"/>
              <a:t> be produced in school. </a:t>
            </a:r>
            <a:endParaRPr lang="en-US" sz="2400" dirty="0"/>
          </a:p>
          <a:p>
            <a:pPr marL="342900" lvl="0" indent="-342900">
              <a:buFont typeface="Arial" charset="0"/>
              <a:buChar char="•"/>
            </a:pPr>
            <a:r>
              <a:rPr lang="en-GB" sz="2400" dirty="0"/>
              <a:t>Photographs must be included with student name label, including candidate number.  </a:t>
            </a:r>
            <a:endParaRPr lang="en-US" sz="2400" dirty="0"/>
          </a:p>
          <a:p>
            <a:pPr marL="342900" lvl="0" indent="-342900">
              <a:buFont typeface="Arial" charset="0"/>
              <a:buChar char="•"/>
            </a:pPr>
            <a:r>
              <a:rPr lang="en-GB" sz="2400" dirty="0"/>
              <a:t>Photos can also be used with annotation to communicate findings of investigation. </a:t>
            </a:r>
            <a:endParaRPr lang="en-US" sz="2400" dirty="0"/>
          </a:p>
          <a:p>
            <a:pPr marL="342900" lvl="0" indent="-342900">
              <a:buFont typeface="Arial" charset="0"/>
              <a:buChar char="•"/>
            </a:pPr>
            <a:r>
              <a:rPr lang="en-GB" sz="2400" dirty="0"/>
              <a:t>Some work such as research, writing up a sensory analysis and evaluations, typing up can be done out of lesson time. </a:t>
            </a:r>
            <a:endParaRPr lang="en-US" sz="2400" dirty="0"/>
          </a:p>
          <a:p>
            <a:pPr marL="342900" lvl="0" indent="-342900">
              <a:buFont typeface="Arial" charset="0"/>
              <a:buChar char="•"/>
            </a:pPr>
            <a:r>
              <a:rPr lang="en-GB" sz="2400" dirty="0"/>
              <a:t>Set Aims throughout all work – “The aim of this is....”</a:t>
            </a:r>
            <a:endParaRPr lang="en-US" sz="2400" dirty="0"/>
          </a:p>
          <a:p>
            <a:endParaRPr lang="en-US" dirty="0"/>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53665" y="704537"/>
            <a:ext cx="1959786" cy="2286417"/>
          </a:xfrm>
          <a:prstGeom prst="rect">
            <a:avLst/>
          </a:prstGeom>
        </p:spPr>
      </p:pic>
    </p:spTree>
    <p:extLst>
      <p:ext uri="{BB962C8B-B14F-4D97-AF65-F5344CB8AC3E}">
        <p14:creationId xmlns:p14="http://schemas.microsoft.com/office/powerpoint/2010/main" val="3211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 calcmode="lin" valueType="num">
                                      <p:cBhvr additive="base">
                                        <p:cTn id="6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4468" y="165823"/>
            <a:ext cx="10928195" cy="55092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b="1" dirty="0"/>
              <a:t>Suggested resources;</a:t>
            </a:r>
            <a:endParaRPr lang="en-US" sz="3200" dirty="0"/>
          </a:p>
          <a:p>
            <a:pPr marL="457200" indent="-457200">
              <a:buFont typeface="Arial" charset="0"/>
              <a:buChar char="•"/>
            </a:pPr>
            <a:r>
              <a:rPr lang="en-GB" sz="3200" dirty="0"/>
              <a:t> </a:t>
            </a:r>
            <a:r>
              <a:rPr lang="en-GB" sz="2400" dirty="0"/>
              <a:t>AQA GCSE Food Preparation and Nutrition text book</a:t>
            </a:r>
            <a:endParaRPr lang="en-GB" sz="1200" b="1" dirty="0">
              <a:solidFill>
                <a:srgbClr val="0070C0"/>
              </a:solidFill>
            </a:endParaRPr>
          </a:p>
          <a:p>
            <a:r>
              <a:rPr lang="en-GB" sz="2400" dirty="0"/>
              <a:t>        </a:t>
            </a:r>
            <a:r>
              <a:rPr lang="en-GB" sz="2400" dirty="0" err="1"/>
              <a:t>pg</a:t>
            </a:r>
            <a:r>
              <a:rPr lang="en-GB" sz="2400" dirty="0"/>
              <a:t> 290 – 304 will help you follow the stages of the investigation; </a:t>
            </a:r>
          </a:p>
          <a:p>
            <a:r>
              <a:rPr lang="en-GB" sz="2400" dirty="0"/>
              <a:t>        helpful subject content in chapters-use the index!</a:t>
            </a:r>
            <a:endParaRPr lang="en-US" sz="2400" dirty="0"/>
          </a:p>
          <a:p>
            <a:pPr marL="342900" indent="-342900">
              <a:buFont typeface="Arial" charset="0"/>
              <a:buChar char="•"/>
            </a:pPr>
            <a:r>
              <a:rPr lang="en-GB" sz="2400" dirty="0"/>
              <a:t>Love Food Love Science – Internet</a:t>
            </a:r>
          </a:p>
          <a:p>
            <a:pPr marL="342900" indent="-342900">
              <a:buFont typeface="Arial" charset="0"/>
              <a:buChar char="•"/>
            </a:pPr>
            <a:r>
              <a:rPr lang="en-GB" sz="2400" dirty="0"/>
              <a:t>Text books</a:t>
            </a:r>
          </a:p>
          <a:p>
            <a:pPr marL="342900" indent="-342900">
              <a:buFont typeface="Arial" charset="0"/>
              <a:buChar char="•"/>
            </a:pPr>
            <a:r>
              <a:rPr lang="en-GB" sz="2400" dirty="0"/>
              <a:t>Internet sites</a:t>
            </a:r>
          </a:p>
          <a:p>
            <a:pPr marL="342900" indent="-342900">
              <a:buFont typeface="Arial" charset="0"/>
              <a:buChar char="•"/>
            </a:pPr>
            <a:r>
              <a:rPr lang="en-GB" sz="2400" dirty="0"/>
              <a:t>Class resource boxes</a:t>
            </a:r>
          </a:p>
          <a:p>
            <a:pPr marL="342900" indent="-342900">
              <a:buFont typeface="Arial" charset="0"/>
              <a:buChar char="•"/>
            </a:pPr>
            <a:r>
              <a:rPr lang="en-GB" sz="2400" dirty="0"/>
              <a:t>Your own folder work –’prior </a:t>
            </a:r>
            <a:r>
              <a:rPr lang="en-GB" sz="2400" dirty="0" err="1"/>
              <a:t>knowlegde</a:t>
            </a:r>
            <a:r>
              <a:rPr lang="en-GB" sz="2400" dirty="0"/>
              <a:t>’</a:t>
            </a:r>
          </a:p>
          <a:p>
            <a:endParaRPr lang="en-GB" sz="2400" dirty="0">
              <a:solidFill>
                <a:schemeClr val="accent6">
                  <a:lumMod val="75000"/>
                </a:schemeClr>
              </a:solidFill>
            </a:endParaRPr>
          </a:p>
          <a:p>
            <a:r>
              <a:rPr lang="en-US" sz="3200" dirty="0">
                <a:solidFill>
                  <a:schemeClr val="accent6">
                    <a:lumMod val="75000"/>
                  </a:schemeClr>
                </a:solidFill>
              </a:rPr>
              <a:t>*Secondary research only</a:t>
            </a:r>
          </a:p>
          <a:p>
            <a:r>
              <a:rPr lang="en-US" sz="3200" dirty="0">
                <a:solidFill>
                  <a:schemeClr val="accent6">
                    <a:lumMod val="75000"/>
                  </a:schemeClr>
                </a:solidFill>
              </a:rPr>
              <a:t>*Record all sources of information as you collect it. Reference it in you work and list it in your final Bibliography</a:t>
            </a:r>
          </a:p>
        </p:txBody>
      </p:sp>
      <p:sp>
        <p:nvSpPr>
          <p:cNvPr id="11" name="TextBox 10"/>
          <p:cNvSpPr txBox="1"/>
          <p:nvPr/>
        </p:nvSpPr>
        <p:spPr>
          <a:xfrm>
            <a:off x="7784506" y="6053990"/>
            <a:ext cx="3402767" cy="369332"/>
          </a:xfrm>
          <a:prstGeom prst="rect">
            <a:avLst/>
          </a:prstGeom>
          <a:noFill/>
        </p:spPr>
        <p:txBody>
          <a:bodyPr wrap="square" rtlCol="0">
            <a:spAutoFit/>
          </a:bodyPr>
          <a:lstStyle/>
          <a:p>
            <a:r>
              <a:rPr lang="en-US" dirty="0">
                <a:hlinkClick r:id="rId2"/>
              </a:rPr>
              <a:t>STEM The Science of Food</a:t>
            </a:r>
            <a:endParaRPr lang="en-US" dirty="0"/>
          </a:p>
        </p:txBody>
      </p:sp>
    </p:spTree>
    <p:extLst>
      <p:ext uri="{BB962C8B-B14F-4D97-AF65-F5344CB8AC3E}">
        <p14:creationId xmlns:p14="http://schemas.microsoft.com/office/powerpoint/2010/main" val="168958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570" y="284393"/>
            <a:ext cx="6865495" cy="646331"/>
          </a:xfrm>
          <a:prstGeom prst="rect">
            <a:avLst/>
          </a:prstGeom>
          <a:noFill/>
        </p:spPr>
        <p:txBody>
          <a:bodyPr wrap="square" rtlCol="0">
            <a:spAutoFit/>
          </a:bodyPr>
          <a:lstStyle/>
          <a:p>
            <a:r>
              <a:rPr lang="en-US" sz="3600" dirty="0"/>
              <a:t>Gluten resources</a:t>
            </a:r>
          </a:p>
        </p:txBody>
      </p:sp>
      <p:sp>
        <p:nvSpPr>
          <p:cNvPr id="6" name="TextBox 5"/>
          <p:cNvSpPr txBox="1"/>
          <p:nvPr/>
        </p:nvSpPr>
        <p:spPr>
          <a:xfrm>
            <a:off x="659567" y="1122363"/>
            <a:ext cx="9638676" cy="369332"/>
          </a:xfrm>
          <a:prstGeom prst="rect">
            <a:avLst/>
          </a:prstGeom>
          <a:noFill/>
        </p:spPr>
        <p:txBody>
          <a:bodyPr wrap="square" rtlCol="0">
            <a:spAutoFit/>
          </a:bodyPr>
          <a:lstStyle/>
          <a:p>
            <a:r>
              <a:rPr lang="en-US" dirty="0">
                <a:hlinkClick r:id="rId2"/>
              </a:rPr>
              <a:t>The Grain Chain - Bread dough</a:t>
            </a:r>
            <a:endParaRPr lang="en-US" dirty="0"/>
          </a:p>
        </p:txBody>
      </p:sp>
      <p:sp>
        <p:nvSpPr>
          <p:cNvPr id="7" name="TextBox 6"/>
          <p:cNvSpPr txBox="1"/>
          <p:nvPr/>
        </p:nvSpPr>
        <p:spPr>
          <a:xfrm>
            <a:off x="659567" y="2493097"/>
            <a:ext cx="6580682" cy="369332"/>
          </a:xfrm>
          <a:prstGeom prst="rect">
            <a:avLst/>
          </a:prstGeom>
          <a:noFill/>
        </p:spPr>
        <p:txBody>
          <a:bodyPr wrap="square" rtlCol="0">
            <a:spAutoFit/>
          </a:bodyPr>
          <a:lstStyle/>
          <a:p>
            <a:r>
              <a:rPr lang="en-US" dirty="0">
                <a:hlinkClick r:id="rId3"/>
              </a:rPr>
              <a:t>Pasta dough</a:t>
            </a:r>
            <a:endParaRPr lang="en-US" dirty="0"/>
          </a:p>
        </p:txBody>
      </p:sp>
      <p:sp>
        <p:nvSpPr>
          <p:cNvPr id="8" name="TextBox 7"/>
          <p:cNvSpPr txBox="1"/>
          <p:nvPr/>
        </p:nvSpPr>
        <p:spPr>
          <a:xfrm>
            <a:off x="659567" y="3246701"/>
            <a:ext cx="6580682" cy="369332"/>
          </a:xfrm>
          <a:prstGeom prst="rect">
            <a:avLst/>
          </a:prstGeom>
          <a:noFill/>
        </p:spPr>
        <p:txBody>
          <a:bodyPr wrap="square" rtlCol="0">
            <a:spAutoFit/>
          </a:bodyPr>
          <a:lstStyle/>
          <a:p>
            <a:r>
              <a:rPr lang="en-US" dirty="0">
                <a:hlinkClick r:id="rId4"/>
              </a:rPr>
              <a:t>Whats the big deal with gluten - TedEd</a:t>
            </a:r>
            <a:endParaRPr lang="en-US" dirty="0"/>
          </a:p>
        </p:txBody>
      </p:sp>
      <p:sp>
        <p:nvSpPr>
          <p:cNvPr id="9" name="TextBox 8"/>
          <p:cNvSpPr txBox="1"/>
          <p:nvPr/>
        </p:nvSpPr>
        <p:spPr>
          <a:xfrm>
            <a:off x="654570" y="3892038"/>
            <a:ext cx="5441430" cy="369332"/>
          </a:xfrm>
          <a:prstGeom prst="rect">
            <a:avLst/>
          </a:prstGeom>
          <a:noFill/>
        </p:spPr>
        <p:txBody>
          <a:bodyPr wrap="square" rtlCol="0">
            <a:spAutoFit/>
          </a:bodyPr>
          <a:lstStyle/>
          <a:p>
            <a:r>
              <a:rPr lang="en-US" dirty="0">
                <a:hlinkClick r:id="rId5"/>
              </a:rPr>
              <a:t>What is gluten - see and feel gluten</a:t>
            </a:r>
            <a:endParaRPr lang="en-US" dirty="0"/>
          </a:p>
        </p:txBody>
      </p:sp>
      <p:sp>
        <p:nvSpPr>
          <p:cNvPr id="10" name="TextBox 9"/>
          <p:cNvSpPr txBox="1"/>
          <p:nvPr/>
        </p:nvSpPr>
        <p:spPr>
          <a:xfrm>
            <a:off x="659567" y="4557010"/>
            <a:ext cx="8019738" cy="369332"/>
          </a:xfrm>
          <a:prstGeom prst="rect">
            <a:avLst/>
          </a:prstGeom>
          <a:noFill/>
        </p:spPr>
        <p:txBody>
          <a:bodyPr wrap="square" rtlCol="0">
            <a:spAutoFit/>
          </a:bodyPr>
          <a:lstStyle/>
          <a:p>
            <a:r>
              <a:rPr lang="en-US" dirty="0">
                <a:hlinkClick r:id="rId6"/>
              </a:rPr>
              <a:t>The Chemistry of Bread</a:t>
            </a:r>
            <a:endParaRPr lang="en-US" dirty="0"/>
          </a:p>
        </p:txBody>
      </p:sp>
      <p:sp>
        <p:nvSpPr>
          <p:cNvPr id="12" name="TextBox 11"/>
          <p:cNvSpPr txBox="1"/>
          <p:nvPr/>
        </p:nvSpPr>
        <p:spPr>
          <a:xfrm>
            <a:off x="654570" y="1693889"/>
            <a:ext cx="7440119" cy="369332"/>
          </a:xfrm>
          <a:prstGeom prst="rect">
            <a:avLst/>
          </a:prstGeom>
          <a:noFill/>
        </p:spPr>
        <p:txBody>
          <a:bodyPr wrap="square" rtlCol="0">
            <a:spAutoFit/>
          </a:bodyPr>
          <a:lstStyle/>
          <a:p>
            <a:r>
              <a:rPr lang="en-US">
                <a:hlinkClick r:id="rId7"/>
              </a:rPr>
              <a:t>Grain chain - Gluten investigation</a:t>
            </a:r>
            <a:endParaRPr lang="en-US"/>
          </a:p>
        </p:txBody>
      </p:sp>
      <p:sp>
        <p:nvSpPr>
          <p:cNvPr id="13" name="TextBox 12"/>
          <p:cNvSpPr txBox="1"/>
          <p:nvPr/>
        </p:nvSpPr>
        <p:spPr>
          <a:xfrm>
            <a:off x="824459" y="5216342"/>
            <a:ext cx="8709285" cy="369332"/>
          </a:xfrm>
          <a:prstGeom prst="rect">
            <a:avLst/>
          </a:prstGeom>
          <a:noFill/>
        </p:spPr>
        <p:txBody>
          <a:bodyPr wrap="square" rtlCol="0">
            <a:spAutoFit/>
          </a:bodyPr>
          <a:lstStyle/>
          <a:p>
            <a:r>
              <a:rPr lang="en-US">
                <a:hlinkClick r:id="rId8"/>
              </a:rPr>
              <a:t>The Science of cooking - Bread Science 101</a:t>
            </a:r>
            <a:endParaRPr lang="en-US"/>
          </a:p>
        </p:txBody>
      </p:sp>
      <p:sp>
        <p:nvSpPr>
          <p:cNvPr id="14" name="TextBox 13"/>
          <p:cNvSpPr txBox="1"/>
          <p:nvPr/>
        </p:nvSpPr>
        <p:spPr>
          <a:xfrm>
            <a:off x="824459" y="5904908"/>
            <a:ext cx="8664314" cy="369332"/>
          </a:xfrm>
          <a:prstGeom prst="rect">
            <a:avLst/>
          </a:prstGeom>
          <a:noFill/>
        </p:spPr>
        <p:txBody>
          <a:bodyPr wrap="square" rtlCol="0">
            <a:spAutoFit/>
          </a:bodyPr>
          <a:lstStyle/>
          <a:p>
            <a:r>
              <a:rPr lang="en-US" dirty="0">
                <a:hlinkClick r:id="rId9"/>
              </a:rPr>
              <a:t>Food a Fact for Life - Functional properties of food</a:t>
            </a:r>
            <a:endParaRPr lang="en-US" dirty="0"/>
          </a:p>
        </p:txBody>
      </p:sp>
      <p:sp>
        <p:nvSpPr>
          <p:cNvPr id="16" name="TextBox 15"/>
          <p:cNvSpPr txBox="1"/>
          <p:nvPr/>
        </p:nvSpPr>
        <p:spPr>
          <a:xfrm>
            <a:off x="5726243" y="1842057"/>
            <a:ext cx="4572000" cy="646331"/>
          </a:xfrm>
          <a:prstGeom prst="rect">
            <a:avLst/>
          </a:prstGeom>
          <a:noFill/>
        </p:spPr>
        <p:txBody>
          <a:bodyPr wrap="square" rtlCol="0">
            <a:spAutoFit/>
          </a:bodyPr>
          <a:lstStyle/>
          <a:p>
            <a:r>
              <a:rPr lang="en-US">
                <a:hlinkClick r:id="rId10"/>
              </a:rPr>
              <a:t>Food a Fact for Life-investigations and methods of recording results</a:t>
            </a:r>
            <a:endParaRPr lang="en-US"/>
          </a:p>
        </p:txBody>
      </p:sp>
      <p:sp>
        <p:nvSpPr>
          <p:cNvPr id="17" name="TextBox 16"/>
          <p:cNvSpPr txBox="1"/>
          <p:nvPr/>
        </p:nvSpPr>
        <p:spPr>
          <a:xfrm>
            <a:off x="5801193" y="1070847"/>
            <a:ext cx="5441429" cy="369332"/>
          </a:xfrm>
          <a:prstGeom prst="rect">
            <a:avLst/>
          </a:prstGeom>
          <a:noFill/>
        </p:spPr>
        <p:txBody>
          <a:bodyPr wrap="square" rtlCol="0">
            <a:spAutoFit/>
          </a:bodyPr>
          <a:lstStyle/>
          <a:p>
            <a:r>
              <a:rPr lang="en-US">
                <a:hlinkClick r:id="rId11"/>
              </a:rPr>
              <a:t>Taking Control of Gluten</a:t>
            </a:r>
            <a:endParaRPr lang="en-US"/>
          </a:p>
        </p:txBody>
      </p:sp>
      <p:sp>
        <p:nvSpPr>
          <p:cNvPr id="15" name="TextBox 14"/>
          <p:cNvSpPr txBox="1"/>
          <p:nvPr/>
        </p:nvSpPr>
        <p:spPr>
          <a:xfrm>
            <a:off x="5651292" y="2669489"/>
            <a:ext cx="8409482" cy="369332"/>
          </a:xfrm>
          <a:prstGeom prst="rect">
            <a:avLst/>
          </a:prstGeom>
          <a:noFill/>
        </p:spPr>
        <p:txBody>
          <a:bodyPr wrap="square" rtlCol="0">
            <a:spAutoFit/>
          </a:bodyPr>
          <a:lstStyle/>
          <a:p>
            <a:r>
              <a:rPr lang="en-US" dirty="0">
                <a:hlinkClick r:id="rId12"/>
              </a:rPr>
              <a:t>Fun Kitchen - Flours and Bread</a:t>
            </a:r>
            <a:endParaRPr lang="en-US" dirty="0"/>
          </a:p>
        </p:txBody>
      </p:sp>
      <p:sp>
        <p:nvSpPr>
          <p:cNvPr id="18" name="TextBox 17"/>
          <p:cNvSpPr txBox="1"/>
          <p:nvPr/>
        </p:nvSpPr>
        <p:spPr>
          <a:xfrm>
            <a:off x="5726243" y="3348366"/>
            <a:ext cx="3197902" cy="369332"/>
          </a:xfrm>
          <a:prstGeom prst="rect">
            <a:avLst/>
          </a:prstGeom>
          <a:noFill/>
        </p:spPr>
        <p:txBody>
          <a:bodyPr wrap="square" rtlCol="0">
            <a:spAutoFit/>
          </a:bodyPr>
          <a:lstStyle/>
          <a:p>
            <a:r>
              <a:rPr lang="en-US" dirty="0">
                <a:hlinkClick r:id="rId13"/>
              </a:rPr>
              <a:t>Love Food Love Science</a:t>
            </a:r>
            <a:r>
              <a:rPr lang="en-US" dirty="0"/>
              <a:t> Intro</a:t>
            </a:r>
          </a:p>
        </p:txBody>
      </p:sp>
      <p:sp>
        <p:nvSpPr>
          <p:cNvPr id="19" name="TextBox 18"/>
          <p:cNvSpPr txBox="1"/>
          <p:nvPr/>
        </p:nvSpPr>
        <p:spPr>
          <a:xfrm>
            <a:off x="5726243" y="3893096"/>
            <a:ext cx="4472066" cy="369332"/>
          </a:xfrm>
          <a:prstGeom prst="rect">
            <a:avLst/>
          </a:prstGeom>
          <a:noFill/>
        </p:spPr>
        <p:txBody>
          <a:bodyPr wrap="square" rtlCol="0">
            <a:spAutoFit/>
          </a:bodyPr>
          <a:lstStyle/>
          <a:p>
            <a:r>
              <a:rPr lang="en-US" dirty="0">
                <a:hlinkClick r:id="rId14"/>
              </a:rPr>
              <a:t>Love Food Love Science Investigations</a:t>
            </a:r>
            <a:endParaRPr lang="en-US" dirty="0"/>
          </a:p>
        </p:txBody>
      </p:sp>
      <p:sp>
        <p:nvSpPr>
          <p:cNvPr id="20" name="TextBox 19"/>
          <p:cNvSpPr txBox="1"/>
          <p:nvPr/>
        </p:nvSpPr>
        <p:spPr>
          <a:xfrm>
            <a:off x="5726243" y="4433636"/>
            <a:ext cx="3827177" cy="369332"/>
          </a:xfrm>
          <a:prstGeom prst="rect">
            <a:avLst/>
          </a:prstGeom>
          <a:noFill/>
        </p:spPr>
        <p:txBody>
          <a:bodyPr wrap="square" rtlCol="0">
            <a:spAutoFit/>
          </a:bodyPr>
          <a:lstStyle/>
          <a:p>
            <a:r>
              <a:rPr lang="en-US" dirty="0">
                <a:hlinkClick r:id="rId15"/>
              </a:rPr>
              <a:t>Love Food Love Science Anaysis &amp; Eval</a:t>
            </a:r>
            <a:endParaRPr lang="en-US" dirty="0"/>
          </a:p>
        </p:txBody>
      </p:sp>
      <p:sp>
        <p:nvSpPr>
          <p:cNvPr id="21" name="TextBox 20"/>
          <p:cNvSpPr txBox="1"/>
          <p:nvPr/>
        </p:nvSpPr>
        <p:spPr>
          <a:xfrm>
            <a:off x="5782002" y="5518381"/>
            <a:ext cx="3715658" cy="369332"/>
          </a:xfrm>
          <a:prstGeom prst="rect">
            <a:avLst/>
          </a:prstGeom>
          <a:noFill/>
        </p:spPr>
        <p:txBody>
          <a:bodyPr wrap="square" rtlCol="0">
            <a:spAutoFit/>
          </a:bodyPr>
          <a:lstStyle/>
          <a:p>
            <a:r>
              <a:rPr lang="en-US" dirty="0">
                <a:hlinkClick r:id="rId16" invalidUrl="http://resource.download.wjec.co.uk.s3.amazonaws.com/vtc/2015-16/15-16_09/eng/eggs/ACTIVITY 3/investigation.html"/>
              </a:rPr>
              <a:t>Food Sci Investigations</a:t>
            </a:r>
            <a:endParaRPr lang="en-US" dirty="0"/>
          </a:p>
        </p:txBody>
      </p:sp>
      <p:sp>
        <p:nvSpPr>
          <p:cNvPr id="22" name="TextBox 21"/>
          <p:cNvSpPr txBox="1"/>
          <p:nvPr/>
        </p:nvSpPr>
        <p:spPr>
          <a:xfrm>
            <a:off x="5726243" y="4970384"/>
            <a:ext cx="4473839" cy="369332"/>
          </a:xfrm>
          <a:prstGeom prst="rect">
            <a:avLst/>
          </a:prstGeom>
          <a:noFill/>
        </p:spPr>
        <p:txBody>
          <a:bodyPr wrap="square" rtlCol="0">
            <a:spAutoFit/>
          </a:bodyPr>
          <a:lstStyle/>
          <a:p>
            <a:r>
              <a:rPr lang="en-US" dirty="0">
                <a:hlinkClick r:id="rId17"/>
              </a:rPr>
              <a:t>Love Food Love Science Data and Obs</a:t>
            </a:r>
            <a:endParaRPr lang="en-US" dirty="0"/>
          </a:p>
        </p:txBody>
      </p:sp>
      <p:sp>
        <p:nvSpPr>
          <p:cNvPr id="23" name="TextBox 22"/>
          <p:cNvSpPr txBox="1"/>
          <p:nvPr/>
        </p:nvSpPr>
        <p:spPr>
          <a:xfrm>
            <a:off x="5831174" y="6066378"/>
            <a:ext cx="3402767" cy="369332"/>
          </a:xfrm>
          <a:prstGeom prst="rect">
            <a:avLst/>
          </a:prstGeom>
          <a:noFill/>
        </p:spPr>
        <p:txBody>
          <a:bodyPr wrap="square" rtlCol="0">
            <a:spAutoFit/>
          </a:bodyPr>
          <a:lstStyle/>
          <a:p>
            <a:r>
              <a:rPr lang="en-US" dirty="0">
                <a:hlinkClick r:id="rId18"/>
              </a:rPr>
              <a:t>STEM The Science of Food</a:t>
            </a:r>
            <a:endParaRPr lang="en-US" dirty="0"/>
          </a:p>
        </p:txBody>
      </p:sp>
    </p:spTree>
    <p:extLst>
      <p:ext uri="{BB962C8B-B14F-4D97-AF65-F5344CB8AC3E}">
        <p14:creationId xmlns:p14="http://schemas.microsoft.com/office/powerpoint/2010/main" val="198346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9567" y="359764"/>
            <a:ext cx="6865495" cy="646331"/>
          </a:xfrm>
          <a:prstGeom prst="rect">
            <a:avLst/>
          </a:prstGeom>
          <a:noFill/>
        </p:spPr>
        <p:txBody>
          <a:bodyPr wrap="square" rtlCol="0">
            <a:spAutoFit/>
          </a:bodyPr>
          <a:lstStyle/>
          <a:p>
            <a:r>
              <a:rPr lang="en-US" sz="3600" dirty="0"/>
              <a:t>Egg/Foam resources</a:t>
            </a:r>
          </a:p>
        </p:txBody>
      </p:sp>
      <p:sp>
        <p:nvSpPr>
          <p:cNvPr id="5" name="TextBox 4"/>
          <p:cNvSpPr txBox="1"/>
          <p:nvPr/>
        </p:nvSpPr>
        <p:spPr>
          <a:xfrm>
            <a:off x="659567" y="1424066"/>
            <a:ext cx="10008433" cy="369332"/>
          </a:xfrm>
          <a:prstGeom prst="rect">
            <a:avLst/>
          </a:prstGeom>
          <a:noFill/>
        </p:spPr>
        <p:txBody>
          <a:bodyPr wrap="square" rtlCol="0">
            <a:spAutoFit/>
          </a:bodyPr>
          <a:lstStyle/>
          <a:p>
            <a:r>
              <a:rPr lang="en-US" dirty="0">
                <a:hlinkClick r:id="rId2"/>
              </a:rPr>
              <a:t>The Magic of Meringue</a:t>
            </a:r>
            <a:endParaRPr lang="en-US" dirty="0"/>
          </a:p>
        </p:txBody>
      </p:sp>
      <p:sp>
        <p:nvSpPr>
          <p:cNvPr id="6" name="TextBox 5"/>
          <p:cNvSpPr txBox="1"/>
          <p:nvPr/>
        </p:nvSpPr>
        <p:spPr>
          <a:xfrm>
            <a:off x="794479" y="2023672"/>
            <a:ext cx="7360170" cy="369332"/>
          </a:xfrm>
          <a:prstGeom prst="rect">
            <a:avLst/>
          </a:prstGeom>
          <a:noFill/>
        </p:spPr>
        <p:txBody>
          <a:bodyPr wrap="square" rtlCol="0">
            <a:spAutoFit/>
          </a:bodyPr>
          <a:lstStyle/>
          <a:p>
            <a:r>
              <a:rPr lang="en-US" dirty="0">
                <a:hlinkClick r:id="rId3"/>
              </a:rPr>
              <a:t>BBC Food - Whisking egg white</a:t>
            </a:r>
            <a:endParaRPr lang="en-US" dirty="0"/>
          </a:p>
        </p:txBody>
      </p:sp>
      <p:sp>
        <p:nvSpPr>
          <p:cNvPr id="7" name="TextBox 6"/>
          <p:cNvSpPr txBox="1"/>
          <p:nvPr/>
        </p:nvSpPr>
        <p:spPr>
          <a:xfrm>
            <a:off x="6235908" y="1338615"/>
            <a:ext cx="8664314" cy="369332"/>
          </a:xfrm>
          <a:prstGeom prst="rect">
            <a:avLst/>
          </a:prstGeom>
          <a:noFill/>
        </p:spPr>
        <p:txBody>
          <a:bodyPr wrap="square" rtlCol="0">
            <a:spAutoFit/>
          </a:bodyPr>
          <a:lstStyle/>
          <a:p>
            <a:r>
              <a:rPr lang="en-US" dirty="0">
                <a:hlinkClick r:id="rId4"/>
              </a:rPr>
              <a:t>Food a Fact for Life - Functional properties of food</a:t>
            </a:r>
            <a:endParaRPr lang="en-US" dirty="0"/>
          </a:p>
        </p:txBody>
      </p:sp>
      <p:sp>
        <p:nvSpPr>
          <p:cNvPr id="8" name="TextBox 7"/>
          <p:cNvSpPr txBox="1"/>
          <p:nvPr/>
        </p:nvSpPr>
        <p:spPr>
          <a:xfrm>
            <a:off x="6235908" y="3974100"/>
            <a:ext cx="4572000" cy="646331"/>
          </a:xfrm>
          <a:prstGeom prst="rect">
            <a:avLst/>
          </a:prstGeom>
          <a:noFill/>
        </p:spPr>
        <p:txBody>
          <a:bodyPr wrap="square" rtlCol="0">
            <a:spAutoFit/>
          </a:bodyPr>
          <a:lstStyle/>
          <a:p>
            <a:r>
              <a:rPr lang="en-US">
                <a:hlinkClick r:id="rId5"/>
              </a:rPr>
              <a:t>Food a Fact for Life-investigations and methods of recording results</a:t>
            </a:r>
            <a:endParaRPr lang="en-US"/>
          </a:p>
        </p:txBody>
      </p:sp>
      <p:sp>
        <p:nvSpPr>
          <p:cNvPr id="9" name="TextBox 8"/>
          <p:cNvSpPr txBox="1"/>
          <p:nvPr/>
        </p:nvSpPr>
        <p:spPr>
          <a:xfrm>
            <a:off x="794479" y="2698230"/>
            <a:ext cx="6130977" cy="369332"/>
          </a:xfrm>
          <a:prstGeom prst="rect">
            <a:avLst/>
          </a:prstGeom>
          <a:noFill/>
        </p:spPr>
        <p:txBody>
          <a:bodyPr wrap="square" rtlCol="0">
            <a:spAutoFit/>
          </a:bodyPr>
          <a:lstStyle/>
          <a:p>
            <a:r>
              <a:rPr lang="en-US" dirty="0">
                <a:hlinkClick r:id="rId6"/>
              </a:rPr>
              <a:t>How to make the perfect meringue</a:t>
            </a:r>
            <a:endParaRPr lang="en-US" dirty="0"/>
          </a:p>
        </p:txBody>
      </p:sp>
      <p:sp>
        <p:nvSpPr>
          <p:cNvPr id="10" name="TextBox 9"/>
          <p:cNvSpPr txBox="1"/>
          <p:nvPr/>
        </p:nvSpPr>
        <p:spPr>
          <a:xfrm>
            <a:off x="794479" y="3255768"/>
            <a:ext cx="3197902" cy="369332"/>
          </a:xfrm>
          <a:prstGeom prst="rect">
            <a:avLst/>
          </a:prstGeom>
          <a:noFill/>
        </p:spPr>
        <p:txBody>
          <a:bodyPr wrap="square" rtlCol="0">
            <a:spAutoFit/>
          </a:bodyPr>
          <a:lstStyle/>
          <a:p>
            <a:r>
              <a:rPr lang="en-US" dirty="0">
                <a:hlinkClick r:id="rId7"/>
              </a:rPr>
              <a:t>Love Food Love Science</a:t>
            </a:r>
            <a:r>
              <a:rPr lang="en-US" dirty="0"/>
              <a:t> Intro</a:t>
            </a:r>
          </a:p>
        </p:txBody>
      </p:sp>
      <p:sp>
        <p:nvSpPr>
          <p:cNvPr id="11" name="TextBox 10"/>
          <p:cNvSpPr txBox="1"/>
          <p:nvPr/>
        </p:nvSpPr>
        <p:spPr>
          <a:xfrm>
            <a:off x="794479" y="3927934"/>
            <a:ext cx="4472066" cy="369332"/>
          </a:xfrm>
          <a:prstGeom prst="rect">
            <a:avLst/>
          </a:prstGeom>
          <a:noFill/>
        </p:spPr>
        <p:txBody>
          <a:bodyPr wrap="square" rtlCol="0">
            <a:spAutoFit/>
          </a:bodyPr>
          <a:lstStyle/>
          <a:p>
            <a:r>
              <a:rPr lang="en-US" dirty="0">
                <a:hlinkClick r:id="rId8"/>
              </a:rPr>
              <a:t>Love Food Love Science Investigations</a:t>
            </a:r>
            <a:endParaRPr lang="en-US" dirty="0"/>
          </a:p>
        </p:txBody>
      </p:sp>
      <p:sp>
        <p:nvSpPr>
          <p:cNvPr id="12" name="TextBox 11"/>
          <p:cNvSpPr txBox="1"/>
          <p:nvPr/>
        </p:nvSpPr>
        <p:spPr>
          <a:xfrm>
            <a:off x="824459" y="4592867"/>
            <a:ext cx="3827177" cy="369332"/>
          </a:xfrm>
          <a:prstGeom prst="rect">
            <a:avLst/>
          </a:prstGeom>
          <a:noFill/>
        </p:spPr>
        <p:txBody>
          <a:bodyPr wrap="square" rtlCol="0">
            <a:spAutoFit/>
          </a:bodyPr>
          <a:lstStyle/>
          <a:p>
            <a:r>
              <a:rPr lang="en-US" dirty="0">
                <a:hlinkClick r:id="rId9"/>
              </a:rPr>
              <a:t>Love Food Love Science Anaysis &amp; Eval</a:t>
            </a:r>
            <a:endParaRPr lang="en-US" dirty="0"/>
          </a:p>
        </p:txBody>
      </p:sp>
      <p:sp>
        <p:nvSpPr>
          <p:cNvPr id="13" name="TextBox 12"/>
          <p:cNvSpPr txBox="1"/>
          <p:nvPr/>
        </p:nvSpPr>
        <p:spPr>
          <a:xfrm>
            <a:off x="824459" y="5239198"/>
            <a:ext cx="3715658" cy="369332"/>
          </a:xfrm>
          <a:prstGeom prst="rect">
            <a:avLst/>
          </a:prstGeom>
          <a:noFill/>
        </p:spPr>
        <p:txBody>
          <a:bodyPr wrap="square" rtlCol="0">
            <a:spAutoFit/>
          </a:bodyPr>
          <a:lstStyle/>
          <a:p>
            <a:r>
              <a:rPr lang="en-US" dirty="0">
                <a:hlinkClick r:id="rId10" invalidUrl="http://resource.download.wjec.co.uk.s3.amazonaws.com/vtc/2015-16/15-16_09/eng/eggs/ACTIVITY 3/investigation.html"/>
              </a:rPr>
              <a:t>Food Sci Investigations</a:t>
            </a:r>
            <a:endParaRPr lang="en-US" dirty="0"/>
          </a:p>
        </p:txBody>
      </p:sp>
      <p:sp>
        <p:nvSpPr>
          <p:cNvPr id="14" name="TextBox 13"/>
          <p:cNvSpPr txBox="1"/>
          <p:nvPr/>
        </p:nvSpPr>
        <p:spPr>
          <a:xfrm>
            <a:off x="6235908" y="2189932"/>
            <a:ext cx="4473839" cy="369332"/>
          </a:xfrm>
          <a:prstGeom prst="rect">
            <a:avLst/>
          </a:prstGeom>
          <a:noFill/>
        </p:spPr>
        <p:txBody>
          <a:bodyPr wrap="square" rtlCol="0">
            <a:spAutoFit/>
          </a:bodyPr>
          <a:lstStyle/>
          <a:p>
            <a:r>
              <a:rPr lang="en-US" dirty="0">
                <a:hlinkClick r:id="rId11"/>
              </a:rPr>
              <a:t>Love Food Love Science Data and Obs</a:t>
            </a:r>
            <a:endParaRPr lang="en-US" dirty="0"/>
          </a:p>
        </p:txBody>
      </p:sp>
      <p:sp>
        <p:nvSpPr>
          <p:cNvPr id="16" name="TextBox 15"/>
          <p:cNvSpPr txBox="1"/>
          <p:nvPr/>
        </p:nvSpPr>
        <p:spPr>
          <a:xfrm>
            <a:off x="6235908" y="3206528"/>
            <a:ext cx="3402767" cy="369332"/>
          </a:xfrm>
          <a:prstGeom prst="rect">
            <a:avLst/>
          </a:prstGeom>
          <a:noFill/>
        </p:spPr>
        <p:txBody>
          <a:bodyPr wrap="square" rtlCol="0">
            <a:spAutoFit/>
          </a:bodyPr>
          <a:lstStyle/>
          <a:p>
            <a:r>
              <a:rPr lang="en-US" dirty="0">
                <a:hlinkClick r:id="rId12"/>
              </a:rPr>
              <a:t>STEM The Science of Food</a:t>
            </a:r>
            <a:endParaRPr lang="en-US" dirty="0"/>
          </a:p>
        </p:txBody>
      </p:sp>
    </p:spTree>
    <p:extLst>
      <p:ext uri="{BB962C8B-B14F-4D97-AF65-F5344CB8AC3E}">
        <p14:creationId xmlns:p14="http://schemas.microsoft.com/office/powerpoint/2010/main" val="16306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654" y="535259"/>
            <a:ext cx="11285034" cy="57861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b="1" dirty="0"/>
              <a:t>Read</a:t>
            </a:r>
            <a:r>
              <a:rPr lang="en-GB" sz="3200" dirty="0"/>
              <a:t> the </a:t>
            </a:r>
            <a:r>
              <a:rPr lang="en-GB" sz="3200" b="1" dirty="0"/>
              <a:t>mark scheme</a:t>
            </a:r>
            <a:r>
              <a:rPr lang="en-GB" sz="3200" dirty="0"/>
              <a:t> to find out how the marks will be awarded and follow the time guidelines.</a:t>
            </a:r>
          </a:p>
          <a:p>
            <a:endParaRPr lang="en-US" sz="2400" dirty="0"/>
          </a:p>
          <a:p>
            <a:r>
              <a:rPr lang="en-GB" sz="2400" u="wavy" dirty="0"/>
              <a:t>Section A</a:t>
            </a:r>
            <a:r>
              <a:rPr lang="en-GB" sz="2400" dirty="0"/>
              <a:t>: Research -  </a:t>
            </a:r>
            <a:r>
              <a:rPr lang="en-GB" sz="2400" b="1" dirty="0"/>
              <a:t>6 marks  </a:t>
            </a:r>
            <a:r>
              <a:rPr lang="en-GB" sz="2400" dirty="0"/>
              <a:t>- approx. </a:t>
            </a:r>
            <a:r>
              <a:rPr lang="en-GB" sz="2400" b="1" dirty="0"/>
              <a:t>2 hours</a:t>
            </a:r>
          </a:p>
          <a:p>
            <a:endParaRPr lang="en-US" sz="2400" dirty="0"/>
          </a:p>
          <a:p>
            <a:r>
              <a:rPr lang="en-GB" sz="2400" u="wavy" dirty="0"/>
              <a:t>Section B</a:t>
            </a:r>
            <a:r>
              <a:rPr lang="en-GB" sz="2400" dirty="0"/>
              <a:t>: Investigation – </a:t>
            </a:r>
            <a:r>
              <a:rPr lang="en-GB" sz="2400" b="1" dirty="0"/>
              <a:t>15 marks</a:t>
            </a:r>
            <a:r>
              <a:rPr lang="en-GB" sz="2400" dirty="0"/>
              <a:t> - </a:t>
            </a:r>
            <a:r>
              <a:rPr lang="en-GB" sz="2400" dirty="0" err="1"/>
              <a:t>approx</a:t>
            </a:r>
            <a:r>
              <a:rPr lang="en-GB" sz="2400" dirty="0"/>
              <a:t> </a:t>
            </a:r>
            <a:r>
              <a:rPr lang="en-GB" sz="2400" b="1" dirty="0"/>
              <a:t> 4</a:t>
            </a:r>
            <a:r>
              <a:rPr lang="en-GB" sz="2400" dirty="0"/>
              <a:t> </a:t>
            </a:r>
            <a:r>
              <a:rPr lang="en-GB" sz="2400" b="1" dirty="0"/>
              <a:t>hours</a:t>
            </a:r>
          </a:p>
          <a:p>
            <a:endParaRPr lang="en-US" sz="2400" dirty="0"/>
          </a:p>
          <a:p>
            <a:r>
              <a:rPr lang="en-GB" sz="2400" u="wavy" dirty="0"/>
              <a:t>Section C</a:t>
            </a:r>
            <a:r>
              <a:rPr lang="en-GB" sz="2400" dirty="0"/>
              <a:t>: Analysis and evaluation – </a:t>
            </a:r>
            <a:r>
              <a:rPr lang="en-GB" sz="2400" b="1" dirty="0"/>
              <a:t>9 marks – </a:t>
            </a:r>
            <a:r>
              <a:rPr lang="en-GB" sz="2400" dirty="0" err="1"/>
              <a:t>approx</a:t>
            </a:r>
            <a:r>
              <a:rPr lang="en-GB" sz="2400" b="1" dirty="0"/>
              <a:t> 2 hours</a:t>
            </a:r>
          </a:p>
          <a:p>
            <a:endParaRPr lang="en-GB" sz="2400" b="1" dirty="0"/>
          </a:p>
          <a:p>
            <a:endParaRPr lang="en-GB" sz="2400" b="1" dirty="0"/>
          </a:p>
          <a:p>
            <a:r>
              <a:rPr lang="en-GB" sz="3200" dirty="0">
                <a:solidFill>
                  <a:schemeClr val="accent6">
                    <a:lumMod val="75000"/>
                  </a:schemeClr>
                </a:solidFill>
              </a:rPr>
              <a:t>Class time is allowed for this ‘Launch’ of the task.</a:t>
            </a:r>
          </a:p>
          <a:p>
            <a:r>
              <a:rPr lang="en-GB" sz="3200" dirty="0">
                <a:solidFill>
                  <a:schemeClr val="accent6">
                    <a:lumMod val="75000"/>
                  </a:schemeClr>
                </a:solidFill>
              </a:rPr>
              <a:t>The timings for each section will start once you commence the work</a:t>
            </a:r>
            <a:endParaRPr lang="en-US" sz="3200" dirty="0">
              <a:solidFill>
                <a:schemeClr val="accent6">
                  <a:lumMod val="75000"/>
                </a:schemeClr>
              </a:solidFill>
            </a:endParaRPr>
          </a:p>
          <a:p>
            <a:endParaRPr lang="en-US" dirty="0"/>
          </a:p>
        </p:txBody>
      </p:sp>
    </p:spTree>
    <p:extLst>
      <p:ext uri="{BB962C8B-B14F-4D97-AF65-F5344CB8AC3E}">
        <p14:creationId xmlns:p14="http://schemas.microsoft.com/office/powerpoint/2010/main" val="184204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3678" y="200722"/>
            <a:ext cx="10950498" cy="427809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b="1" u="sng" dirty="0"/>
              <a:t>Possible layout of task ( 7 - 8 pages)</a:t>
            </a:r>
            <a:endParaRPr lang="en-US" sz="3200" dirty="0"/>
          </a:p>
          <a:p>
            <a:r>
              <a:rPr lang="en-GB" sz="2400" dirty="0"/>
              <a:t>Front cover- Task</a:t>
            </a:r>
            <a:endParaRPr lang="en-US" sz="2400" dirty="0"/>
          </a:p>
          <a:p>
            <a:r>
              <a:rPr lang="en-GB" sz="2400" dirty="0"/>
              <a:t>Page 1 – Research; aim, analysis of task and research</a:t>
            </a:r>
            <a:endParaRPr lang="en-US" sz="2400" dirty="0"/>
          </a:p>
          <a:p>
            <a:r>
              <a:rPr lang="en-GB" sz="2400" dirty="0"/>
              <a:t>Page 2 – Research; research, conclusions and </a:t>
            </a:r>
            <a:r>
              <a:rPr lang="en-GB" sz="2400" b="1" dirty="0"/>
              <a:t>hypothesis</a:t>
            </a:r>
            <a:endParaRPr lang="en-US" sz="2400" dirty="0"/>
          </a:p>
          <a:p>
            <a:r>
              <a:rPr lang="en-GB" sz="2400" dirty="0"/>
              <a:t>Page 3 -  Investigation; aim of investigation, results and conclusion.</a:t>
            </a:r>
            <a:endParaRPr lang="en-US" sz="2400" dirty="0"/>
          </a:p>
          <a:p>
            <a:r>
              <a:rPr lang="en-GB" sz="2400" dirty="0"/>
              <a:t>Page 4 – Investigation; aim of investigation, results and conclusion.</a:t>
            </a:r>
            <a:endParaRPr lang="en-US" sz="2400" dirty="0"/>
          </a:p>
          <a:p>
            <a:r>
              <a:rPr lang="en-GB" sz="2400" dirty="0"/>
              <a:t>Page 5 – Investigation; aim of investigation, results and conclusion.</a:t>
            </a:r>
            <a:endParaRPr lang="en-US" sz="2400" dirty="0"/>
          </a:p>
          <a:p>
            <a:r>
              <a:rPr lang="en-GB" sz="2400" dirty="0"/>
              <a:t>Page 6 – Analysis and Evaluation. How the hypothesis is proved or disproved</a:t>
            </a:r>
            <a:endParaRPr lang="en-US" sz="2400" dirty="0"/>
          </a:p>
          <a:p>
            <a:r>
              <a:rPr lang="en-GB" sz="2400" dirty="0"/>
              <a:t>Page 7 - Analysis and evaluation. How the information will be used when preparing and cooking.</a:t>
            </a:r>
            <a:endParaRPr lang="en-US" sz="2400" dirty="0"/>
          </a:p>
          <a:p>
            <a:r>
              <a:rPr lang="en-GB" sz="2400" dirty="0"/>
              <a:t>Page 8 - Bibliography</a:t>
            </a:r>
            <a:endParaRPr lang="en-US" sz="2400" dirty="0"/>
          </a:p>
        </p:txBody>
      </p:sp>
      <p:sp>
        <p:nvSpPr>
          <p:cNvPr id="5" name="TextBox 4"/>
          <p:cNvSpPr txBox="1"/>
          <p:nvPr/>
        </p:nvSpPr>
        <p:spPr>
          <a:xfrm>
            <a:off x="713678" y="4478816"/>
            <a:ext cx="10950498" cy="2246769"/>
          </a:xfrm>
          <a:prstGeom prst="rect">
            <a:avLst/>
          </a:prstGeom>
          <a:noFill/>
        </p:spPr>
        <p:txBody>
          <a:bodyPr wrap="square" rtlCol="0">
            <a:spAutoFit/>
          </a:bodyPr>
          <a:lstStyle/>
          <a:p>
            <a:r>
              <a:rPr lang="en-US" sz="2800" dirty="0">
                <a:solidFill>
                  <a:schemeClr val="accent6">
                    <a:lumMod val="75000"/>
                  </a:schemeClr>
                </a:solidFill>
              </a:rPr>
              <a:t>Your report of the investigation is to be 6-8 sides of A4.</a:t>
            </a:r>
          </a:p>
          <a:p>
            <a:r>
              <a:rPr lang="en-US" sz="2800" dirty="0">
                <a:solidFill>
                  <a:schemeClr val="accent6">
                    <a:lumMod val="75000"/>
                  </a:schemeClr>
                </a:solidFill>
              </a:rPr>
              <a:t>1500-2000 words.</a:t>
            </a:r>
          </a:p>
          <a:p>
            <a:r>
              <a:rPr lang="en-US" sz="2800" dirty="0">
                <a:solidFill>
                  <a:schemeClr val="accent6">
                    <a:lumMod val="75000"/>
                  </a:schemeClr>
                </a:solidFill>
              </a:rPr>
              <a:t>The report can be hand written or word processed.</a:t>
            </a:r>
          </a:p>
          <a:p>
            <a:r>
              <a:rPr lang="en-US" sz="2800" dirty="0">
                <a:solidFill>
                  <a:schemeClr val="accent6">
                    <a:lumMod val="75000"/>
                  </a:schemeClr>
                </a:solidFill>
              </a:rPr>
              <a:t>All class work will be hand written in a working notebook – type up in your own time</a:t>
            </a: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424247" y="371512"/>
            <a:ext cx="2039301" cy="2379184"/>
          </a:xfrm>
          <a:prstGeom prst="rect">
            <a:avLst/>
          </a:prstGeom>
        </p:spPr>
      </p:pic>
    </p:spTree>
    <p:extLst>
      <p:ext uri="{BB962C8B-B14F-4D97-AF65-F5344CB8AC3E}">
        <p14:creationId xmlns:p14="http://schemas.microsoft.com/office/powerpoint/2010/main" val="199467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16621" y="269823"/>
            <a:ext cx="5222645" cy="6093086"/>
          </a:xfrm>
          <a:prstGeom prst="rect">
            <a:avLst/>
          </a:prstGeom>
        </p:spPr>
      </p:pic>
    </p:spTree>
    <p:extLst>
      <p:ext uri="{BB962C8B-B14F-4D97-AF65-F5344CB8AC3E}">
        <p14:creationId xmlns:p14="http://schemas.microsoft.com/office/powerpoint/2010/main" val="1756066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1473</Words>
  <Application>Microsoft Office PowerPoint</Application>
  <PresentationFormat>Widescreen</PresentationFormat>
  <Paragraphs>159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NEA1  AQA Food Investigation Tasks 2017-2018:   Eggs are a key ingredient used to make a foam. Investigate the functional and chemical properties of eggs and other ingredients when making meringue.       OR  Gluten formation is essential when making different types of dough. Investigate the functional and chemical properties of a flour based dough. Choose bread or pasta.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AQA Food Investigation Tasks 2017-2018:   Eggs are a key ingredient used to make a foam. Investigate the functional and chemical properties of eggs and other ingredients when making meringue.       OR Gluten formation is essential when making different types of dough. Investigate the functional and chemical properties of a flour based dough. Choose bread or pasta.  </dc:title>
  <dc:creator>chris stobart</dc:creator>
  <cp:lastModifiedBy>Reynarld Kanengoni</cp:lastModifiedBy>
  <cp:revision>14</cp:revision>
  <dcterms:created xsi:type="dcterms:W3CDTF">2017-09-08T20:07:15Z</dcterms:created>
  <dcterms:modified xsi:type="dcterms:W3CDTF">2020-06-11T09:24:38Z</dcterms:modified>
</cp:coreProperties>
</file>