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3708" r:id="rId5"/>
    <p:sldMasterId id="2147483720" r:id="rId6"/>
  </p:sldMasterIdLst>
  <p:notesMasterIdLst>
    <p:notesMasterId r:id="rId36"/>
  </p:notesMasterIdLst>
  <p:sldIdLst>
    <p:sldId id="256" r:id="rId7"/>
    <p:sldId id="298" r:id="rId8"/>
    <p:sldId id="297" r:id="rId9"/>
    <p:sldId id="278" r:id="rId10"/>
    <p:sldId id="279" r:id="rId11"/>
    <p:sldId id="257" r:id="rId12"/>
    <p:sldId id="300" r:id="rId13"/>
    <p:sldId id="296" r:id="rId14"/>
    <p:sldId id="271" r:id="rId15"/>
    <p:sldId id="285" r:id="rId16"/>
    <p:sldId id="263" r:id="rId17"/>
    <p:sldId id="286" r:id="rId18"/>
    <p:sldId id="305" r:id="rId19"/>
    <p:sldId id="269" r:id="rId20"/>
    <p:sldId id="295" r:id="rId21"/>
    <p:sldId id="262" r:id="rId22"/>
    <p:sldId id="288" r:id="rId23"/>
    <p:sldId id="275" r:id="rId24"/>
    <p:sldId id="267" r:id="rId25"/>
    <p:sldId id="268" r:id="rId26"/>
    <p:sldId id="299" r:id="rId27"/>
    <p:sldId id="258" r:id="rId28"/>
    <p:sldId id="302" r:id="rId29"/>
    <p:sldId id="303" r:id="rId30"/>
    <p:sldId id="304" r:id="rId31"/>
    <p:sldId id="280" r:id="rId32"/>
    <p:sldId id="306" r:id="rId33"/>
    <p:sldId id="287" r:id="rId34"/>
    <p:sldId id="31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4660"/>
  </p:normalViewPr>
  <p:slideViewPr>
    <p:cSldViewPr snapToGrid="0">
      <p:cViewPr varScale="1">
        <p:scale>
          <a:sx n="72" d="100"/>
          <a:sy n="72" d="100"/>
        </p:scale>
        <p:origin x="67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10D02F-F915-46CE-8771-AD420602F932}" type="datetimeFigureOut">
              <a:rPr lang="en-GB" smtClean="0"/>
              <a:t>11/06/2020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8ED5A5-828F-42BF-AA3E-F072A8AC76D4}" type="slidenum">
              <a:rPr lang="en-GB" smtClean="0"/>
              <a:t>‹#›</a:t>
            </a:fld>
            <a:endParaRPr lang="en-GB"/>
          </a:p>
        </p:txBody>
      </p:sp>
    </p:spTree>
    <p:extLst>
      <p:ext uri="{BB962C8B-B14F-4D97-AF65-F5344CB8AC3E}">
        <p14:creationId xmlns:p14="http://schemas.microsoft.com/office/powerpoint/2010/main" val="2137210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25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B7018AA-3F02-4209-A238-62AC565E428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62964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B566A-AC6E-4CE1-BE20-0B8DA6AD33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2343738-811C-47DB-86B9-E304D50888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F8651B-557B-4762-8196-1BEBD55D2866}"/>
              </a:ext>
            </a:extLst>
          </p:cNvPr>
          <p:cNvSpPr>
            <a:spLocks noGrp="1"/>
          </p:cNvSpPr>
          <p:nvPr>
            <p:ph type="dt" sz="half" idx="10"/>
          </p:nvPr>
        </p:nvSpPr>
        <p:spPr/>
        <p:txBody>
          <a:bodyPr/>
          <a:lstStyle/>
          <a:p>
            <a:fld id="{75B4B49F-8048-408D-BA74-0DA59A88EAC6}" type="datetimeFigureOut">
              <a:rPr lang="en-GB" smtClean="0"/>
              <a:t>11/06/2020</a:t>
            </a:fld>
            <a:endParaRPr lang="en-GB"/>
          </a:p>
        </p:txBody>
      </p:sp>
      <p:sp>
        <p:nvSpPr>
          <p:cNvPr id="5" name="Footer Placeholder 4">
            <a:extLst>
              <a:ext uri="{FF2B5EF4-FFF2-40B4-BE49-F238E27FC236}">
                <a16:creationId xmlns:a16="http://schemas.microsoft.com/office/drawing/2014/main" id="{B5177C32-BBA7-43D8-8D32-B4C7BF6983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3FEC10-FCB8-42E4-8000-5B9C94321F27}"/>
              </a:ext>
            </a:extLst>
          </p:cNvPr>
          <p:cNvSpPr>
            <a:spLocks noGrp="1"/>
          </p:cNvSpPr>
          <p:nvPr>
            <p:ph type="sldNum" sz="quarter" idx="12"/>
          </p:nvPr>
        </p:nvSpPr>
        <p:spPr/>
        <p:txBody>
          <a:bodyPr/>
          <a:lstStyle/>
          <a:p>
            <a:fld id="{5491D21A-0BBD-4F3D-9A8A-63CD7C157C80}" type="slidenum">
              <a:rPr lang="en-GB" smtClean="0"/>
              <a:t>‹#›</a:t>
            </a:fld>
            <a:endParaRPr lang="en-GB"/>
          </a:p>
        </p:txBody>
      </p:sp>
    </p:spTree>
    <p:extLst>
      <p:ext uri="{BB962C8B-B14F-4D97-AF65-F5344CB8AC3E}">
        <p14:creationId xmlns:p14="http://schemas.microsoft.com/office/powerpoint/2010/main" val="4243555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92503-EDFB-4767-884C-7E1A3AEB31C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15CEB73-EDED-439A-B116-6221C397B9C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601E42-DA7F-43EE-B0BB-0D99ABB166E1}"/>
              </a:ext>
            </a:extLst>
          </p:cNvPr>
          <p:cNvSpPr>
            <a:spLocks noGrp="1"/>
          </p:cNvSpPr>
          <p:nvPr>
            <p:ph type="dt" sz="half" idx="10"/>
          </p:nvPr>
        </p:nvSpPr>
        <p:spPr/>
        <p:txBody>
          <a:bodyPr/>
          <a:lstStyle/>
          <a:p>
            <a:fld id="{75B4B49F-8048-408D-BA74-0DA59A88EAC6}" type="datetimeFigureOut">
              <a:rPr lang="en-GB" smtClean="0"/>
              <a:t>11/06/2020</a:t>
            </a:fld>
            <a:endParaRPr lang="en-GB"/>
          </a:p>
        </p:txBody>
      </p:sp>
      <p:sp>
        <p:nvSpPr>
          <p:cNvPr id="5" name="Footer Placeholder 4">
            <a:extLst>
              <a:ext uri="{FF2B5EF4-FFF2-40B4-BE49-F238E27FC236}">
                <a16:creationId xmlns:a16="http://schemas.microsoft.com/office/drawing/2014/main" id="{7FD80809-DB40-4799-95A1-C2BBE68251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375D10-F76A-4C38-B90C-B44EEFE41B97}"/>
              </a:ext>
            </a:extLst>
          </p:cNvPr>
          <p:cNvSpPr>
            <a:spLocks noGrp="1"/>
          </p:cNvSpPr>
          <p:nvPr>
            <p:ph type="sldNum" sz="quarter" idx="12"/>
          </p:nvPr>
        </p:nvSpPr>
        <p:spPr/>
        <p:txBody>
          <a:bodyPr/>
          <a:lstStyle/>
          <a:p>
            <a:fld id="{5491D21A-0BBD-4F3D-9A8A-63CD7C157C80}" type="slidenum">
              <a:rPr lang="en-GB" smtClean="0"/>
              <a:t>‹#›</a:t>
            </a:fld>
            <a:endParaRPr lang="en-GB"/>
          </a:p>
        </p:txBody>
      </p:sp>
    </p:spTree>
    <p:extLst>
      <p:ext uri="{BB962C8B-B14F-4D97-AF65-F5344CB8AC3E}">
        <p14:creationId xmlns:p14="http://schemas.microsoft.com/office/powerpoint/2010/main" val="1603524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221D13-BAD8-40D4-B809-2D78F2F58EA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EA3014-2E56-4EFF-A114-EC1BEB5EEFE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D42C51-ED7B-464A-B8C7-FC48BCF94CF0}"/>
              </a:ext>
            </a:extLst>
          </p:cNvPr>
          <p:cNvSpPr>
            <a:spLocks noGrp="1"/>
          </p:cNvSpPr>
          <p:nvPr>
            <p:ph type="dt" sz="half" idx="10"/>
          </p:nvPr>
        </p:nvSpPr>
        <p:spPr/>
        <p:txBody>
          <a:bodyPr/>
          <a:lstStyle/>
          <a:p>
            <a:fld id="{75B4B49F-8048-408D-BA74-0DA59A88EAC6}" type="datetimeFigureOut">
              <a:rPr lang="en-GB" smtClean="0"/>
              <a:t>11/06/2020</a:t>
            </a:fld>
            <a:endParaRPr lang="en-GB"/>
          </a:p>
        </p:txBody>
      </p:sp>
      <p:sp>
        <p:nvSpPr>
          <p:cNvPr id="5" name="Footer Placeholder 4">
            <a:extLst>
              <a:ext uri="{FF2B5EF4-FFF2-40B4-BE49-F238E27FC236}">
                <a16:creationId xmlns:a16="http://schemas.microsoft.com/office/drawing/2014/main" id="{EF8A0874-A089-4E52-BE07-1A6B205B3D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B3D07A-CE98-4727-AB02-5E73CF08F8B4}"/>
              </a:ext>
            </a:extLst>
          </p:cNvPr>
          <p:cNvSpPr>
            <a:spLocks noGrp="1"/>
          </p:cNvSpPr>
          <p:nvPr>
            <p:ph type="sldNum" sz="quarter" idx="12"/>
          </p:nvPr>
        </p:nvSpPr>
        <p:spPr/>
        <p:txBody>
          <a:bodyPr/>
          <a:lstStyle/>
          <a:p>
            <a:fld id="{5491D21A-0BBD-4F3D-9A8A-63CD7C157C80}" type="slidenum">
              <a:rPr lang="en-GB" smtClean="0"/>
              <a:t>‹#›</a:t>
            </a:fld>
            <a:endParaRPr lang="en-GB"/>
          </a:p>
        </p:txBody>
      </p:sp>
    </p:spTree>
    <p:extLst>
      <p:ext uri="{BB962C8B-B14F-4D97-AF65-F5344CB8AC3E}">
        <p14:creationId xmlns:p14="http://schemas.microsoft.com/office/powerpoint/2010/main" val="3224185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AECFE25-F3C7-42CB-ACD5-212680EF604D}"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B678EC-E8AA-4940-A245-A4FFA47A2F0F}" type="slidenum">
              <a:rPr lang="en-GB" smtClean="0"/>
              <a:t>‹#›</a:t>
            </a:fld>
            <a:endParaRPr lang="en-GB"/>
          </a:p>
        </p:txBody>
      </p:sp>
    </p:spTree>
    <p:extLst>
      <p:ext uri="{BB962C8B-B14F-4D97-AF65-F5344CB8AC3E}">
        <p14:creationId xmlns:p14="http://schemas.microsoft.com/office/powerpoint/2010/main" val="2937343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AECFE25-F3C7-42CB-ACD5-212680EF604D}"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B678EC-E8AA-4940-A245-A4FFA47A2F0F}" type="slidenum">
              <a:rPr lang="en-GB" smtClean="0"/>
              <a:t>‹#›</a:t>
            </a:fld>
            <a:endParaRPr lang="en-GB"/>
          </a:p>
        </p:txBody>
      </p:sp>
    </p:spTree>
    <p:extLst>
      <p:ext uri="{BB962C8B-B14F-4D97-AF65-F5344CB8AC3E}">
        <p14:creationId xmlns:p14="http://schemas.microsoft.com/office/powerpoint/2010/main" val="1573296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ECFE25-F3C7-42CB-ACD5-212680EF604D}"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B678EC-E8AA-4940-A245-A4FFA47A2F0F}" type="slidenum">
              <a:rPr lang="en-GB" smtClean="0"/>
              <a:t>‹#›</a:t>
            </a:fld>
            <a:endParaRPr lang="en-GB"/>
          </a:p>
        </p:txBody>
      </p:sp>
    </p:spTree>
    <p:extLst>
      <p:ext uri="{BB962C8B-B14F-4D97-AF65-F5344CB8AC3E}">
        <p14:creationId xmlns:p14="http://schemas.microsoft.com/office/powerpoint/2010/main" val="1285060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AECFE25-F3C7-42CB-ACD5-212680EF604D}" type="datetimeFigureOut">
              <a:rPr lang="en-GB" smtClean="0"/>
              <a:t>11/06/2020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B678EC-E8AA-4940-A245-A4FFA47A2F0F}" type="slidenum">
              <a:rPr lang="en-GB" smtClean="0"/>
              <a:t>‹#›</a:t>
            </a:fld>
            <a:endParaRPr lang="en-GB"/>
          </a:p>
        </p:txBody>
      </p:sp>
    </p:spTree>
    <p:extLst>
      <p:ext uri="{BB962C8B-B14F-4D97-AF65-F5344CB8AC3E}">
        <p14:creationId xmlns:p14="http://schemas.microsoft.com/office/powerpoint/2010/main" val="333272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AECFE25-F3C7-42CB-ACD5-212680EF604D}" type="datetimeFigureOut">
              <a:rPr lang="en-GB" smtClean="0"/>
              <a:t>11/06/2020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1B678EC-E8AA-4940-A245-A4FFA47A2F0F}" type="slidenum">
              <a:rPr lang="en-GB" smtClean="0"/>
              <a:t>‹#›</a:t>
            </a:fld>
            <a:endParaRPr lang="en-GB"/>
          </a:p>
        </p:txBody>
      </p:sp>
    </p:spTree>
    <p:extLst>
      <p:ext uri="{BB962C8B-B14F-4D97-AF65-F5344CB8AC3E}">
        <p14:creationId xmlns:p14="http://schemas.microsoft.com/office/powerpoint/2010/main" val="3736596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AECFE25-F3C7-42CB-ACD5-212680EF604D}" type="datetimeFigureOut">
              <a:rPr lang="en-GB" smtClean="0"/>
              <a:t>11/06/2020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1B678EC-E8AA-4940-A245-A4FFA47A2F0F}" type="slidenum">
              <a:rPr lang="en-GB" smtClean="0"/>
              <a:t>‹#›</a:t>
            </a:fld>
            <a:endParaRPr lang="en-GB"/>
          </a:p>
        </p:txBody>
      </p:sp>
    </p:spTree>
    <p:extLst>
      <p:ext uri="{BB962C8B-B14F-4D97-AF65-F5344CB8AC3E}">
        <p14:creationId xmlns:p14="http://schemas.microsoft.com/office/powerpoint/2010/main" val="80302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ECFE25-F3C7-42CB-ACD5-212680EF604D}" type="datetimeFigureOut">
              <a:rPr lang="en-GB" smtClean="0"/>
              <a:t>11/06/2020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1B678EC-E8AA-4940-A245-A4FFA47A2F0F}" type="slidenum">
              <a:rPr lang="en-GB" smtClean="0"/>
              <a:t>‹#›</a:t>
            </a:fld>
            <a:endParaRPr lang="en-GB"/>
          </a:p>
        </p:txBody>
      </p:sp>
    </p:spTree>
    <p:extLst>
      <p:ext uri="{BB962C8B-B14F-4D97-AF65-F5344CB8AC3E}">
        <p14:creationId xmlns:p14="http://schemas.microsoft.com/office/powerpoint/2010/main" val="2383977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ECFE25-F3C7-42CB-ACD5-212680EF604D}" type="datetimeFigureOut">
              <a:rPr lang="en-GB" smtClean="0"/>
              <a:t>11/06/2020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B678EC-E8AA-4940-A245-A4FFA47A2F0F}" type="slidenum">
              <a:rPr lang="en-GB" smtClean="0"/>
              <a:t>‹#›</a:t>
            </a:fld>
            <a:endParaRPr lang="en-GB"/>
          </a:p>
        </p:txBody>
      </p:sp>
    </p:spTree>
    <p:extLst>
      <p:ext uri="{BB962C8B-B14F-4D97-AF65-F5344CB8AC3E}">
        <p14:creationId xmlns:p14="http://schemas.microsoft.com/office/powerpoint/2010/main" val="156904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40512-B670-440F-9AF5-FA2FD48EB2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D1C02B7-033C-44A7-92C6-DA5EF79F99D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A326F5-ABF8-4665-8E7C-0B5433BE2D35}"/>
              </a:ext>
            </a:extLst>
          </p:cNvPr>
          <p:cNvSpPr>
            <a:spLocks noGrp="1"/>
          </p:cNvSpPr>
          <p:nvPr>
            <p:ph type="dt" sz="half" idx="10"/>
          </p:nvPr>
        </p:nvSpPr>
        <p:spPr/>
        <p:txBody>
          <a:bodyPr/>
          <a:lstStyle/>
          <a:p>
            <a:fld id="{75B4B49F-8048-408D-BA74-0DA59A88EAC6}" type="datetimeFigureOut">
              <a:rPr lang="en-GB" smtClean="0"/>
              <a:t>11/06/2020</a:t>
            </a:fld>
            <a:endParaRPr lang="en-GB"/>
          </a:p>
        </p:txBody>
      </p:sp>
      <p:sp>
        <p:nvSpPr>
          <p:cNvPr id="5" name="Footer Placeholder 4">
            <a:extLst>
              <a:ext uri="{FF2B5EF4-FFF2-40B4-BE49-F238E27FC236}">
                <a16:creationId xmlns:a16="http://schemas.microsoft.com/office/drawing/2014/main" id="{6585B82D-8952-4B0D-8ADD-D6F8BC4F4E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778278-8F61-48D0-8FF7-E0F3096E8C4B}"/>
              </a:ext>
            </a:extLst>
          </p:cNvPr>
          <p:cNvSpPr>
            <a:spLocks noGrp="1"/>
          </p:cNvSpPr>
          <p:nvPr>
            <p:ph type="sldNum" sz="quarter" idx="12"/>
          </p:nvPr>
        </p:nvSpPr>
        <p:spPr/>
        <p:txBody>
          <a:bodyPr/>
          <a:lstStyle/>
          <a:p>
            <a:fld id="{5491D21A-0BBD-4F3D-9A8A-63CD7C157C80}" type="slidenum">
              <a:rPr lang="en-GB" smtClean="0"/>
              <a:t>‹#›</a:t>
            </a:fld>
            <a:endParaRPr lang="en-GB"/>
          </a:p>
        </p:txBody>
      </p:sp>
    </p:spTree>
    <p:extLst>
      <p:ext uri="{BB962C8B-B14F-4D97-AF65-F5344CB8AC3E}">
        <p14:creationId xmlns:p14="http://schemas.microsoft.com/office/powerpoint/2010/main" val="11068010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ECFE25-F3C7-42CB-ACD5-212680EF604D}" type="datetimeFigureOut">
              <a:rPr lang="en-GB" smtClean="0"/>
              <a:t>11/06/2020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B678EC-E8AA-4940-A245-A4FFA47A2F0F}" type="slidenum">
              <a:rPr lang="en-GB" smtClean="0"/>
              <a:t>‹#›</a:t>
            </a:fld>
            <a:endParaRPr lang="en-GB"/>
          </a:p>
        </p:txBody>
      </p:sp>
    </p:spTree>
    <p:extLst>
      <p:ext uri="{BB962C8B-B14F-4D97-AF65-F5344CB8AC3E}">
        <p14:creationId xmlns:p14="http://schemas.microsoft.com/office/powerpoint/2010/main" val="2937069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AECFE25-F3C7-42CB-ACD5-212680EF604D}"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B678EC-E8AA-4940-A245-A4FFA47A2F0F}" type="slidenum">
              <a:rPr lang="en-GB" smtClean="0"/>
              <a:t>‹#›</a:t>
            </a:fld>
            <a:endParaRPr lang="en-GB"/>
          </a:p>
        </p:txBody>
      </p:sp>
    </p:spTree>
    <p:extLst>
      <p:ext uri="{BB962C8B-B14F-4D97-AF65-F5344CB8AC3E}">
        <p14:creationId xmlns:p14="http://schemas.microsoft.com/office/powerpoint/2010/main" val="11807961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AECFE25-F3C7-42CB-ACD5-212680EF604D}"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B678EC-E8AA-4940-A245-A4FFA47A2F0F}" type="slidenum">
              <a:rPr lang="en-GB" smtClean="0"/>
              <a:t>‹#›</a:t>
            </a:fld>
            <a:endParaRPr lang="en-GB"/>
          </a:p>
        </p:txBody>
      </p:sp>
    </p:spTree>
    <p:extLst>
      <p:ext uri="{BB962C8B-B14F-4D97-AF65-F5344CB8AC3E}">
        <p14:creationId xmlns:p14="http://schemas.microsoft.com/office/powerpoint/2010/main" val="27220810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7282C1BA-7B50-40F3-9AA0-EF070026A011}" type="slidenum">
              <a:rPr lang="en-GB" altLang="en-US"/>
              <a:pPr/>
              <a:t>‹#›</a:t>
            </a:fld>
            <a:endParaRPr lang="en-GB" altLang="en-US"/>
          </a:p>
        </p:txBody>
      </p:sp>
    </p:spTree>
    <p:extLst>
      <p:ext uri="{BB962C8B-B14F-4D97-AF65-F5344CB8AC3E}">
        <p14:creationId xmlns:p14="http://schemas.microsoft.com/office/powerpoint/2010/main" val="23068313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A5BE1A85-2CF7-4FE9-9771-50EDE27EEA00}" type="slidenum">
              <a:rPr lang="en-GB" altLang="en-US"/>
              <a:pPr/>
              <a:t>‹#›</a:t>
            </a:fld>
            <a:endParaRPr lang="en-GB" altLang="en-US"/>
          </a:p>
        </p:txBody>
      </p:sp>
    </p:spTree>
    <p:extLst>
      <p:ext uri="{BB962C8B-B14F-4D97-AF65-F5344CB8AC3E}">
        <p14:creationId xmlns:p14="http://schemas.microsoft.com/office/powerpoint/2010/main" val="41020908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9A92C7A1-6733-4E6D-B38E-588B42970274}" type="slidenum">
              <a:rPr lang="en-GB" altLang="en-US"/>
              <a:pPr/>
              <a:t>‹#›</a:t>
            </a:fld>
            <a:endParaRPr lang="en-GB" altLang="en-US"/>
          </a:p>
        </p:txBody>
      </p:sp>
    </p:spTree>
    <p:extLst>
      <p:ext uri="{BB962C8B-B14F-4D97-AF65-F5344CB8AC3E}">
        <p14:creationId xmlns:p14="http://schemas.microsoft.com/office/powerpoint/2010/main" val="6016781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E8D60A4A-B8BA-4FB7-B8E6-BD291282EFE0}" type="slidenum">
              <a:rPr lang="en-GB" altLang="en-US"/>
              <a:pPr/>
              <a:t>‹#›</a:t>
            </a:fld>
            <a:endParaRPr lang="en-GB" altLang="en-US"/>
          </a:p>
        </p:txBody>
      </p:sp>
    </p:spTree>
    <p:extLst>
      <p:ext uri="{BB962C8B-B14F-4D97-AF65-F5344CB8AC3E}">
        <p14:creationId xmlns:p14="http://schemas.microsoft.com/office/powerpoint/2010/main" val="24367589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52898FBA-FD2A-4415-B389-0D946B680B45}" type="slidenum">
              <a:rPr lang="en-GB" altLang="en-US"/>
              <a:pPr/>
              <a:t>‹#›</a:t>
            </a:fld>
            <a:endParaRPr lang="en-GB" altLang="en-US"/>
          </a:p>
        </p:txBody>
      </p:sp>
    </p:spTree>
    <p:extLst>
      <p:ext uri="{BB962C8B-B14F-4D97-AF65-F5344CB8AC3E}">
        <p14:creationId xmlns:p14="http://schemas.microsoft.com/office/powerpoint/2010/main" val="4228825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CCF4FE87-AC96-4F77-8700-D89DB0EA6A67}" type="slidenum">
              <a:rPr lang="en-GB" altLang="en-US"/>
              <a:pPr/>
              <a:t>‹#›</a:t>
            </a:fld>
            <a:endParaRPr lang="en-GB" altLang="en-US"/>
          </a:p>
        </p:txBody>
      </p:sp>
    </p:spTree>
    <p:extLst>
      <p:ext uri="{BB962C8B-B14F-4D97-AF65-F5344CB8AC3E}">
        <p14:creationId xmlns:p14="http://schemas.microsoft.com/office/powerpoint/2010/main" val="18340389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B8F985F4-E950-429E-AB94-EDC1BF0B9268}" type="slidenum">
              <a:rPr lang="en-GB" altLang="en-US"/>
              <a:pPr/>
              <a:t>‹#›</a:t>
            </a:fld>
            <a:endParaRPr lang="en-GB" altLang="en-US"/>
          </a:p>
        </p:txBody>
      </p:sp>
    </p:spTree>
    <p:extLst>
      <p:ext uri="{BB962C8B-B14F-4D97-AF65-F5344CB8AC3E}">
        <p14:creationId xmlns:p14="http://schemas.microsoft.com/office/powerpoint/2010/main" val="1454639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96C32-EA3A-4ED3-941D-6E4B77FAFC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1835B4F-8B1B-4725-B66D-87EA5EF444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B0EA01B-2450-44FD-B2E7-D4CCE0BB973D}"/>
              </a:ext>
            </a:extLst>
          </p:cNvPr>
          <p:cNvSpPr>
            <a:spLocks noGrp="1"/>
          </p:cNvSpPr>
          <p:nvPr>
            <p:ph type="dt" sz="half" idx="10"/>
          </p:nvPr>
        </p:nvSpPr>
        <p:spPr/>
        <p:txBody>
          <a:bodyPr/>
          <a:lstStyle/>
          <a:p>
            <a:fld id="{75B4B49F-8048-408D-BA74-0DA59A88EAC6}" type="datetimeFigureOut">
              <a:rPr lang="en-GB" smtClean="0"/>
              <a:t>11/06/2020</a:t>
            </a:fld>
            <a:endParaRPr lang="en-GB"/>
          </a:p>
        </p:txBody>
      </p:sp>
      <p:sp>
        <p:nvSpPr>
          <p:cNvPr id="5" name="Footer Placeholder 4">
            <a:extLst>
              <a:ext uri="{FF2B5EF4-FFF2-40B4-BE49-F238E27FC236}">
                <a16:creationId xmlns:a16="http://schemas.microsoft.com/office/drawing/2014/main" id="{5785C129-1D93-4CB0-9657-B49B922DF5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4B3C5F-0EC8-4AA2-97DB-8A5919B91F24}"/>
              </a:ext>
            </a:extLst>
          </p:cNvPr>
          <p:cNvSpPr>
            <a:spLocks noGrp="1"/>
          </p:cNvSpPr>
          <p:nvPr>
            <p:ph type="sldNum" sz="quarter" idx="12"/>
          </p:nvPr>
        </p:nvSpPr>
        <p:spPr/>
        <p:txBody>
          <a:bodyPr/>
          <a:lstStyle/>
          <a:p>
            <a:fld id="{5491D21A-0BBD-4F3D-9A8A-63CD7C157C80}" type="slidenum">
              <a:rPr lang="en-GB" smtClean="0"/>
              <a:t>‹#›</a:t>
            </a:fld>
            <a:endParaRPr lang="en-GB"/>
          </a:p>
        </p:txBody>
      </p:sp>
    </p:spTree>
    <p:extLst>
      <p:ext uri="{BB962C8B-B14F-4D97-AF65-F5344CB8AC3E}">
        <p14:creationId xmlns:p14="http://schemas.microsoft.com/office/powerpoint/2010/main" val="21946422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3FBDB31D-0D27-48C5-A7D6-30C24C9B6189}" type="slidenum">
              <a:rPr lang="en-GB" altLang="en-US"/>
              <a:pPr/>
              <a:t>‹#›</a:t>
            </a:fld>
            <a:endParaRPr lang="en-GB" altLang="en-US"/>
          </a:p>
        </p:txBody>
      </p:sp>
    </p:spTree>
    <p:extLst>
      <p:ext uri="{BB962C8B-B14F-4D97-AF65-F5344CB8AC3E}">
        <p14:creationId xmlns:p14="http://schemas.microsoft.com/office/powerpoint/2010/main" val="12053867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1D00B5DF-D752-430D-8DB5-40CD3D9E13B2}" type="slidenum">
              <a:rPr lang="en-GB" altLang="en-US"/>
              <a:pPr/>
              <a:t>‹#›</a:t>
            </a:fld>
            <a:endParaRPr lang="en-GB" altLang="en-US"/>
          </a:p>
        </p:txBody>
      </p:sp>
    </p:spTree>
    <p:extLst>
      <p:ext uri="{BB962C8B-B14F-4D97-AF65-F5344CB8AC3E}">
        <p14:creationId xmlns:p14="http://schemas.microsoft.com/office/powerpoint/2010/main" val="30402410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D592DD25-6711-4AFC-956A-05056265A636}" type="slidenum">
              <a:rPr lang="en-GB" altLang="en-US"/>
              <a:pPr/>
              <a:t>‹#›</a:t>
            </a:fld>
            <a:endParaRPr lang="en-GB" altLang="en-US"/>
          </a:p>
        </p:txBody>
      </p:sp>
    </p:spTree>
    <p:extLst>
      <p:ext uri="{BB962C8B-B14F-4D97-AF65-F5344CB8AC3E}">
        <p14:creationId xmlns:p14="http://schemas.microsoft.com/office/powerpoint/2010/main" val="3761752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D6A0D782-F389-4839-AC23-9B0B4085B66D}" type="slidenum">
              <a:rPr lang="en-GB" altLang="en-US"/>
              <a:pPr/>
              <a:t>‹#›</a:t>
            </a:fld>
            <a:endParaRPr lang="en-GB" altLang="en-US"/>
          </a:p>
        </p:txBody>
      </p:sp>
    </p:spTree>
    <p:extLst>
      <p:ext uri="{BB962C8B-B14F-4D97-AF65-F5344CB8AC3E}">
        <p14:creationId xmlns:p14="http://schemas.microsoft.com/office/powerpoint/2010/main" val="3937011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073717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302075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707788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6/11/2020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387094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6/11/2020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739320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6/11/2020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52784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BE1CC-27DF-4266-87DB-29F33FF67E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5817C67-8AC3-4218-8B25-BF083310EE1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C74CC82-7BDC-48EA-B353-601D678187B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B4836C4-0827-4FB8-ADD7-D01E9EC8E856}"/>
              </a:ext>
            </a:extLst>
          </p:cNvPr>
          <p:cNvSpPr>
            <a:spLocks noGrp="1"/>
          </p:cNvSpPr>
          <p:nvPr>
            <p:ph type="dt" sz="half" idx="10"/>
          </p:nvPr>
        </p:nvSpPr>
        <p:spPr/>
        <p:txBody>
          <a:bodyPr/>
          <a:lstStyle/>
          <a:p>
            <a:fld id="{75B4B49F-8048-408D-BA74-0DA59A88EAC6}" type="datetimeFigureOut">
              <a:rPr lang="en-GB" smtClean="0"/>
              <a:t>11/06/2020</a:t>
            </a:fld>
            <a:endParaRPr lang="en-GB"/>
          </a:p>
        </p:txBody>
      </p:sp>
      <p:sp>
        <p:nvSpPr>
          <p:cNvPr id="6" name="Footer Placeholder 5">
            <a:extLst>
              <a:ext uri="{FF2B5EF4-FFF2-40B4-BE49-F238E27FC236}">
                <a16:creationId xmlns:a16="http://schemas.microsoft.com/office/drawing/2014/main" id="{6FA0F517-D58C-4924-B4B2-CE07FA2418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BCD0B2-1709-445A-B524-4B6D6BE4033C}"/>
              </a:ext>
            </a:extLst>
          </p:cNvPr>
          <p:cNvSpPr>
            <a:spLocks noGrp="1"/>
          </p:cNvSpPr>
          <p:nvPr>
            <p:ph type="sldNum" sz="quarter" idx="12"/>
          </p:nvPr>
        </p:nvSpPr>
        <p:spPr/>
        <p:txBody>
          <a:bodyPr/>
          <a:lstStyle/>
          <a:p>
            <a:fld id="{5491D21A-0BBD-4F3D-9A8A-63CD7C157C80}" type="slidenum">
              <a:rPr lang="en-GB" smtClean="0"/>
              <a:t>‹#›</a:t>
            </a:fld>
            <a:endParaRPr lang="en-GB"/>
          </a:p>
        </p:txBody>
      </p:sp>
    </p:spTree>
    <p:extLst>
      <p:ext uri="{BB962C8B-B14F-4D97-AF65-F5344CB8AC3E}">
        <p14:creationId xmlns:p14="http://schemas.microsoft.com/office/powerpoint/2010/main" val="40379522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6/11/2020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179611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6/11/2020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192565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6/11/2020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01268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104814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24573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9ACC089-FAA3-4E8F-9E07-35CE67392647}"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95E911-107C-413A-BA76-3F1BAA916937}" type="slidenum">
              <a:rPr lang="en-GB" smtClean="0"/>
              <a:t>‹#›</a:t>
            </a:fld>
            <a:endParaRPr lang="en-GB"/>
          </a:p>
        </p:txBody>
      </p:sp>
    </p:spTree>
    <p:extLst>
      <p:ext uri="{BB962C8B-B14F-4D97-AF65-F5344CB8AC3E}">
        <p14:creationId xmlns:p14="http://schemas.microsoft.com/office/powerpoint/2010/main" val="21920650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ACC089-FAA3-4E8F-9E07-35CE67392647}"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95E911-107C-413A-BA76-3F1BAA916937}" type="slidenum">
              <a:rPr lang="en-GB" smtClean="0"/>
              <a:t>‹#›</a:t>
            </a:fld>
            <a:endParaRPr lang="en-GB"/>
          </a:p>
        </p:txBody>
      </p:sp>
    </p:spTree>
    <p:extLst>
      <p:ext uri="{BB962C8B-B14F-4D97-AF65-F5344CB8AC3E}">
        <p14:creationId xmlns:p14="http://schemas.microsoft.com/office/powerpoint/2010/main" val="295001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ACC089-FAA3-4E8F-9E07-35CE67392647}"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95E911-107C-413A-BA76-3F1BAA916937}" type="slidenum">
              <a:rPr lang="en-GB" smtClean="0"/>
              <a:t>‹#›</a:t>
            </a:fld>
            <a:endParaRPr lang="en-GB"/>
          </a:p>
        </p:txBody>
      </p:sp>
    </p:spTree>
    <p:extLst>
      <p:ext uri="{BB962C8B-B14F-4D97-AF65-F5344CB8AC3E}">
        <p14:creationId xmlns:p14="http://schemas.microsoft.com/office/powerpoint/2010/main" val="10807573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9ACC089-FAA3-4E8F-9E07-35CE67392647}" type="datetimeFigureOut">
              <a:rPr lang="en-GB" smtClean="0"/>
              <a:t>11/06/2020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95E911-107C-413A-BA76-3F1BAA916937}" type="slidenum">
              <a:rPr lang="en-GB" smtClean="0"/>
              <a:t>‹#›</a:t>
            </a:fld>
            <a:endParaRPr lang="en-GB"/>
          </a:p>
        </p:txBody>
      </p:sp>
    </p:spTree>
    <p:extLst>
      <p:ext uri="{BB962C8B-B14F-4D97-AF65-F5344CB8AC3E}">
        <p14:creationId xmlns:p14="http://schemas.microsoft.com/office/powerpoint/2010/main" val="39140325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9ACC089-FAA3-4E8F-9E07-35CE67392647}" type="datetimeFigureOut">
              <a:rPr lang="en-GB" smtClean="0"/>
              <a:t>11/06/2020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95E911-107C-413A-BA76-3F1BAA916937}" type="slidenum">
              <a:rPr lang="en-GB" smtClean="0"/>
              <a:t>‹#›</a:t>
            </a:fld>
            <a:endParaRPr lang="en-GB"/>
          </a:p>
        </p:txBody>
      </p:sp>
    </p:spTree>
    <p:extLst>
      <p:ext uri="{BB962C8B-B14F-4D97-AF65-F5344CB8AC3E}">
        <p14:creationId xmlns:p14="http://schemas.microsoft.com/office/powerpoint/2010/main" val="969946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732E4-22C0-4BF7-AE71-8D467115547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4366F5-CB5D-4F48-B16F-2CBDA02741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3D5CE94-E65F-4416-A407-227357BDD9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8E70EB2-94ED-4EDB-BC93-098F912220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BD3642B-A818-4B86-B9FB-80412D3765A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281781A-039B-4192-8364-D3592E05C3AD}"/>
              </a:ext>
            </a:extLst>
          </p:cNvPr>
          <p:cNvSpPr>
            <a:spLocks noGrp="1"/>
          </p:cNvSpPr>
          <p:nvPr>
            <p:ph type="dt" sz="half" idx="10"/>
          </p:nvPr>
        </p:nvSpPr>
        <p:spPr/>
        <p:txBody>
          <a:bodyPr/>
          <a:lstStyle/>
          <a:p>
            <a:fld id="{75B4B49F-8048-408D-BA74-0DA59A88EAC6}" type="datetimeFigureOut">
              <a:rPr lang="en-GB" smtClean="0"/>
              <a:t>11/06/2020</a:t>
            </a:fld>
            <a:endParaRPr lang="en-GB"/>
          </a:p>
        </p:txBody>
      </p:sp>
      <p:sp>
        <p:nvSpPr>
          <p:cNvPr id="8" name="Footer Placeholder 7">
            <a:extLst>
              <a:ext uri="{FF2B5EF4-FFF2-40B4-BE49-F238E27FC236}">
                <a16:creationId xmlns:a16="http://schemas.microsoft.com/office/drawing/2014/main" id="{945D4812-F8A5-4E0A-8969-0E6B594E54C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0446DEB-2E45-4AA2-A471-A1F18645AEB2}"/>
              </a:ext>
            </a:extLst>
          </p:cNvPr>
          <p:cNvSpPr>
            <a:spLocks noGrp="1"/>
          </p:cNvSpPr>
          <p:nvPr>
            <p:ph type="sldNum" sz="quarter" idx="12"/>
          </p:nvPr>
        </p:nvSpPr>
        <p:spPr/>
        <p:txBody>
          <a:bodyPr/>
          <a:lstStyle/>
          <a:p>
            <a:fld id="{5491D21A-0BBD-4F3D-9A8A-63CD7C157C80}" type="slidenum">
              <a:rPr lang="en-GB" smtClean="0"/>
              <a:t>‹#›</a:t>
            </a:fld>
            <a:endParaRPr lang="en-GB"/>
          </a:p>
        </p:txBody>
      </p:sp>
    </p:spTree>
    <p:extLst>
      <p:ext uri="{BB962C8B-B14F-4D97-AF65-F5344CB8AC3E}">
        <p14:creationId xmlns:p14="http://schemas.microsoft.com/office/powerpoint/2010/main" val="39986384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9ACC089-FAA3-4E8F-9E07-35CE67392647}" type="datetimeFigureOut">
              <a:rPr lang="en-GB" smtClean="0"/>
              <a:t>11/06/2020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295E911-107C-413A-BA76-3F1BAA916937}" type="slidenum">
              <a:rPr lang="en-GB" smtClean="0"/>
              <a:t>‹#›</a:t>
            </a:fld>
            <a:endParaRPr lang="en-GB"/>
          </a:p>
        </p:txBody>
      </p:sp>
    </p:spTree>
    <p:extLst>
      <p:ext uri="{BB962C8B-B14F-4D97-AF65-F5344CB8AC3E}">
        <p14:creationId xmlns:p14="http://schemas.microsoft.com/office/powerpoint/2010/main" val="28396717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ACC089-FAA3-4E8F-9E07-35CE67392647}" type="datetimeFigureOut">
              <a:rPr lang="en-GB" smtClean="0"/>
              <a:t>11/06/2020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95E911-107C-413A-BA76-3F1BAA916937}" type="slidenum">
              <a:rPr lang="en-GB" smtClean="0"/>
              <a:t>‹#›</a:t>
            </a:fld>
            <a:endParaRPr lang="en-GB"/>
          </a:p>
        </p:txBody>
      </p:sp>
    </p:spTree>
    <p:extLst>
      <p:ext uri="{BB962C8B-B14F-4D97-AF65-F5344CB8AC3E}">
        <p14:creationId xmlns:p14="http://schemas.microsoft.com/office/powerpoint/2010/main" val="31971525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ACC089-FAA3-4E8F-9E07-35CE67392647}" type="datetimeFigureOut">
              <a:rPr lang="en-GB" smtClean="0"/>
              <a:t>11/06/2020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95E911-107C-413A-BA76-3F1BAA916937}" type="slidenum">
              <a:rPr lang="en-GB" smtClean="0"/>
              <a:t>‹#›</a:t>
            </a:fld>
            <a:endParaRPr lang="en-GB"/>
          </a:p>
        </p:txBody>
      </p:sp>
    </p:spTree>
    <p:extLst>
      <p:ext uri="{BB962C8B-B14F-4D97-AF65-F5344CB8AC3E}">
        <p14:creationId xmlns:p14="http://schemas.microsoft.com/office/powerpoint/2010/main" val="35036006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ACC089-FAA3-4E8F-9E07-35CE67392647}" type="datetimeFigureOut">
              <a:rPr lang="en-GB" smtClean="0"/>
              <a:t>11/06/2020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95E911-107C-413A-BA76-3F1BAA916937}" type="slidenum">
              <a:rPr lang="en-GB" smtClean="0"/>
              <a:t>‹#›</a:t>
            </a:fld>
            <a:endParaRPr lang="en-GB"/>
          </a:p>
        </p:txBody>
      </p:sp>
    </p:spTree>
    <p:extLst>
      <p:ext uri="{BB962C8B-B14F-4D97-AF65-F5344CB8AC3E}">
        <p14:creationId xmlns:p14="http://schemas.microsoft.com/office/powerpoint/2010/main" val="24658761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ACC089-FAA3-4E8F-9E07-35CE67392647}"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95E911-107C-413A-BA76-3F1BAA916937}" type="slidenum">
              <a:rPr lang="en-GB" smtClean="0"/>
              <a:t>‹#›</a:t>
            </a:fld>
            <a:endParaRPr lang="en-GB"/>
          </a:p>
        </p:txBody>
      </p:sp>
    </p:spTree>
    <p:extLst>
      <p:ext uri="{BB962C8B-B14F-4D97-AF65-F5344CB8AC3E}">
        <p14:creationId xmlns:p14="http://schemas.microsoft.com/office/powerpoint/2010/main" val="41194318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ACC089-FAA3-4E8F-9E07-35CE67392647}"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95E911-107C-413A-BA76-3F1BAA916937}" type="slidenum">
              <a:rPr lang="en-GB" smtClean="0"/>
              <a:t>‹#›</a:t>
            </a:fld>
            <a:endParaRPr lang="en-GB"/>
          </a:p>
        </p:txBody>
      </p:sp>
    </p:spTree>
    <p:extLst>
      <p:ext uri="{BB962C8B-B14F-4D97-AF65-F5344CB8AC3E}">
        <p14:creationId xmlns:p14="http://schemas.microsoft.com/office/powerpoint/2010/main" val="25404553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F08D0A6-CA33-4E5E-9563-77CC88D5E5C3}" type="slidenum">
              <a:rPr lang="en-GB"/>
              <a:pPr>
                <a:defRPr/>
              </a:pPr>
              <a:t>‹#›</a:t>
            </a:fld>
            <a:endParaRPr lang="en-GB"/>
          </a:p>
        </p:txBody>
      </p:sp>
    </p:spTree>
    <p:extLst>
      <p:ext uri="{BB962C8B-B14F-4D97-AF65-F5344CB8AC3E}">
        <p14:creationId xmlns:p14="http://schemas.microsoft.com/office/powerpoint/2010/main" val="27494418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8DC1D8F-4B3E-4929-9ED2-0F3CA862C6D9}" type="slidenum">
              <a:rPr lang="en-GB"/>
              <a:pPr>
                <a:defRPr/>
              </a:pPr>
              <a:t>‹#›</a:t>
            </a:fld>
            <a:endParaRPr lang="en-GB"/>
          </a:p>
        </p:txBody>
      </p:sp>
    </p:spTree>
    <p:extLst>
      <p:ext uri="{BB962C8B-B14F-4D97-AF65-F5344CB8AC3E}">
        <p14:creationId xmlns:p14="http://schemas.microsoft.com/office/powerpoint/2010/main" val="9158629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4DB0B68-B3A2-4EAC-8BC1-8FB3AB8282B6}" type="slidenum">
              <a:rPr lang="en-GB"/>
              <a:pPr>
                <a:defRPr/>
              </a:pPr>
              <a:t>‹#›</a:t>
            </a:fld>
            <a:endParaRPr lang="en-GB"/>
          </a:p>
        </p:txBody>
      </p:sp>
    </p:spTree>
    <p:extLst>
      <p:ext uri="{BB962C8B-B14F-4D97-AF65-F5344CB8AC3E}">
        <p14:creationId xmlns:p14="http://schemas.microsoft.com/office/powerpoint/2010/main" val="28108965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7550583-FF81-4F15-9458-2904007AAF0B}" type="slidenum">
              <a:rPr lang="en-GB"/>
              <a:pPr>
                <a:defRPr/>
              </a:pPr>
              <a:t>‹#›</a:t>
            </a:fld>
            <a:endParaRPr lang="en-GB"/>
          </a:p>
        </p:txBody>
      </p:sp>
    </p:spTree>
    <p:extLst>
      <p:ext uri="{BB962C8B-B14F-4D97-AF65-F5344CB8AC3E}">
        <p14:creationId xmlns:p14="http://schemas.microsoft.com/office/powerpoint/2010/main" val="1616859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0D823-AD42-4C8E-AD35-F73D9E95460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37A7C30-7C85-4F71-BD3E-6E89E291E8B7}"/>
              </a:ext>
            </a:extLst>
          </p:cNvPr>
          <p:cNvSpPr>
            <a:spLocks noGrp="1"/>
          </p:cNvSpPr>
          <p:nvPr>
            <p:ph type="dt" sz="half" idx="10"/>
          </p:nvPr>
        </p:nvSpPr>
        <p:spPr/>
        <p:txBody>
          <a:bodyPr/>
          <a:lstStyle/>
          <a:p>
            <a:fld id="{75B4B49F-8048-408D-BA74-0DA59A88EAC6}" type="datetimeFigureOut">
              <a:rPr lang="en-GB" smtClean="0"/>
              <a:t>11/06/2020</a:t>
            </a:fld>
            <a:endParaRPr lang="en-GB"/>
          </a:p>
        </p:txBody>
      </p:sp>
      <p:sp>
        <p:nvSpPr>
          <p:cNvPr id="4" name="Footer Placeholder 3">
            <a:extLst>
              <a:ext uri="{FF2B5EF4-FFF2-40B4-BE49-F238E27FC236}">
                <a16:creationId xmlns:a16="http://schemas.microsoft.com/office/drawing/2014/main" id="{CECF727D-98FC-4198-8958-DB3A13CB510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A74DE0E-4FEB-4A9E-B97E-BD08688550D7}"/>
              </a:ext>
            </a:extLst>
          </p:cNvPr>
          <p:cNvSpPr>
            <a:spLocks noGrp="1"/>
          </p:cNvSpPr>
          <p:nvPr>
            <p:ph type="sldNum" sz="quarter" idx="12"/>
          </p:nvPr>
        </p:nvSpPr>
        <p:spPr/>
        <p:txBody>
          <a:bodyPr/>
          <a:lstStyle/>
          <a:p>
            <a:fld id="{5491D21A-0BBD-4F3D-9A8A-63CD7C157C80}" type="slidenum">
              <a:rPr lang="en-GB" smtClean="0"/>
              <a:t>‹#›</a:t>
            </a:fld>
            <a:endParaRPr lang="en-GB"/>
          </a:p>
        </p:txBody>
      </p:sp>
    </p:spTree>
    <p:extLst>
      <p:ext uri="{BB962C8B-B14F-4D97-AF65-F5344CB8AC3E}">
        <p14:creationId xmlns:p14="http://schemas.microsoft.com/office/powerpoint/2010/main" val="31638262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4B8C4F1D-F5AA-4CCA-92C7-762683F3E935}" type="slidenum">
              <a:rPr lang="en-GB"/>
              <a:pPr>
                <a:defRPr/>
              </a:pPr>
              <a:t>‹#›</a:t>
            </a:fld>
            <a:endParaRPr lang="en-GB"/>
          </a:p>
        </p:txBody>
      </p:sp>
    </p:spTree>
    <p:extLst>
      <p:ext uri="{BB962C8B-B14F-4D97-AF65-F5344CB8AC3E}">
        <p14:creationId xmlns:p14="http://schemas.microsoft.com/office/powerpoint/2010/main" val="18816900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AFFF7CD3-2927-422E-9B74-F6ECD54A506B}" type="slidenum">
              <a:rPr lang="en-GB"/>
              <a:pPr>
                <a:defRPr/>
              </a:pPr>
              <a:t>‹#›</a:t>
            </a:fld>
            <a:endParaRPr lang="en-GB"/>
          </a:p>
        </p:txBody>
      </p:sp>
    </p:spTree>
    <p:extLst>
      <p:ext uri="{BB962C8B-B14F-4D97-AF65-F5344CB8AC3E}">
        <p14:creationId xmlns:p14="http://schemas.microsoft.com/office/powerpoint/2010/main" val="30623039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5BFF3C8F-CF3C-4E0D-8989-6610DAD9BBD7}" type="slidenum">
              <a:rPr lang="en-GB"/>
              <a:pPr>
                <a:defRPr/>
              </a:pPr>
              <a:t>‹#›</a:t>
            </a:fld>
            <a:endParaRPr lang="en-GB"/>
          </a:p>
        </p:txBody>
      </p:sp>
    </p:spTree>
    <p:extLst>
      <p:ext uri="{BB962C8B-B14F-4D97-AF65-F5344CB8AC3E}">
        <p14:creationId xmlns:p14="http://schemas.microsoft.com/office/powerpoint/2010/main" val="8320867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CB379CA-4917-4EE0-AC5D-23E8ADC7932F}" type="slidenum">
              <a:rPr lang="en-GB"/>
              <a:pPr>
                <a:defRPr/>
              </a:pPr>
              <a:t>‹#›</a:t>
            </a:fld>
            <a:endParaRPr lang="en-GB"/>
          </a:p>
        </p:txBody>
      </p:sp>
    </p:spTree>
    <p:extLst>
      <p:ext uri="{BB962C8B-B14F-4D97-AF65-F5344CB8AC3E}">
        <p14:creationId xmlns:p14="http://schemas.microsoft.com/office/powerpoint/2010/main" val="37888982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82C9017-BB59-4063-87F8-678ECA7B065E}" type="slidenum">
              <a:rPr lang="en-GB"/>
              <a:pPr>
                <a:defRPr/>
              </a:pPr>
              <a:t>‹#›</a:t>
            </a:fld>
            <a:endParaRPr lang="en-GB"/>
          </a:p>
        </p:txBody>
      </p:sp>
    </p:spTree>
    <p:extLst>
      <p:ext uri="{BB962C8B-B14F-4D97-AF65-F5344CB8AC3E}">
        <p14:creationId xmlns:p14="http://schemas.microsoft.com/office/powerpoint/2010/main" val="1434007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76321E9-9F91-4029-8E56-4527198301B9}" type="slidenum">
              <a:rPr lang="en-GB"/>
              <a:pPr>
                <a:defRPr/>
              </a:pPr>
              <a:t>‹#›</a:t>
            </a:fld>
            <a:endParaRPr lang="en-GB"/>
          </a:p>
        </p:txBody>
      </p:sp>
    </p:spTree>
    <p:extLst>
      <p:ext uri="{BB962C8B-B14F-4D97-AF65-F5344CB8AC3E}">
        <p14:creationId xmlns:p14="http://schemas.microsoft.com/office/powerpoint/2010/main" val="18733869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0967B30-1CB7-4384-95F5-006C961D5CF7}" type="slidenum">
              <a:rPr lang="en-GB"/>
              <a:pPr>
                <a:defRPr/>
              </a:pPr>
              <a:t>‹#›</a:t>
            </a:fld>
            <a:endParaRPr lang="en-GB"/>
          </a:p>
        </p:txBody>
      </p:sp>
    </p:spTree>
    <p:extLst>
      <p:ext uri="{BB962C8B-B14F-4D97-AF65-F5344CB8AC3E}">
        <p14:creationId xmlns:p14="http://schemas.microsoft.com/office/powerpoint/2010/main" val="3562865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A8731B-44ED-459E-9E3C-74A79DA6460A}"/>
              </a:ext>
            </a:extLst>
          </p:cNvPr>
          <p:cNvSpPr>
            <a:spLocks noGrp="1"/>
          </p:cNvSpPr>
          <p:nvPr>
            <p:ph type="dt" sz="half" idx="10"/>
          </p:nvPr>
        </p:nvSpPr>
        <p:spPr/>
        <p:txBody>
          <a:bodyPr/>
          <a:lstStyle/>
          <a:p>
            <a:fld id="{75B4B49F-8048-408D-BA74-0DA59A88EAC6}" type="datetimeFigureOut">
              <a:rPr lang="en-GB" smtClean="0"/>
              <a:t>11/06/2020</a:t>
            </a:fld>
            <a:endParaRPr lang="en-GB"/>
          </a:p>
        </p:txBody>
      </p:sp>
      <p:sp>
        <p:nvSpPr>
          <p:cNvPr id="3" name="Footer Placeholder 2">
            <a:extLst>
              <a:ext uri="{FF2B5EF4-FFF2-40B4-BE49-F238E27FC236}">
                <a16:creationId xmlns:a16="http://schemas.microsoft.com/office/drawing/2014/main" id="{13F227BD-A583-4835-ABE1-2F282F93C37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65FE03B-6256-447C-AA33-95A171B1CF56}"/>
              </a:ext>
            </a:extLst>
          </p:cNvPr>
          <p:cNvSpPr>
            <a:spLocks noGrp="1"/>
          </p:cNvSpPr>
          <p:nvPr>
            <p:ph type="sldNum" sz="quarter" idx="12"/>
          </p:nvPr>
        </p:nvSpPr>
        <p:spPr/>
        <p:txBody>
          <a:bodyPr/>
          <a:lstStyle/>
          <a:p>
            <a:fld id="{5491D21A-0BBD-4F3D-9A8A-63CD7C157C80}" type="slidenum">
              <a:rPr lang="en-GB" smtClean="0"/>
              <a:t>‹#›</a:t>
            </a:fld>
            <a:endParaRPr lang="en-GB"/>
          </a:p>
        </p:txBody>
      </p:sp>
    </p:spTree>
    <p:extLst>
      <p:ext uri="{BB962C8B-B14F-4D97-AF65-F5344CB8AC3E}">
        <p14:creationId xmlns:p14="http://schemas.microsoft.com/office/powerpoint/2010/main" val="2080837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4BA4A-A2AE-49F9-86CA-F62115AF02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973EBDE-8CD4-40F6-922E-094DABB94B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0B82A5D-7C1E-4E77-9F46-88F6318CBB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DD0D5E-61CE-459D-BE78-1697F31F6B34}"/>
              </a:ext>
            </a:extLst>
          </p:cNvPr>
          <p:cNvSpPr>
            <a:spLocks noGrp="1"/>
          </p:cNvSpPr>
          <p:nvPr>
            <p:ph type="dt" sz="half" idx="10"/>
          </p:nvPr>
        </p:nvSpPr>
        <p:spPr/>
        <p:txBody>
          <a:bodyPr/>
          <a:lstStyle/>
          <a:p>
            <a:fld id="{75B4B49F-8048-408D-BA74-0DA59A88EAC6}" type="datetimeFigureOut">
              <a:rPr lang="en-GB" smtClean="0"/>
              <a:t>11/06/2020</a:t>
            </a:fld>
            <a:endParaRPr lang="en-GB"/>
          </a:p>
        </p:txBody>
      </p:sp>
      <p:sp>
        <p:nvSpPr>
          <p:cNvPr id="6" name="Footer Placeholder 5">
            <a:extLst>
              <a:ext uri="{FF2B5EF4-FFF2-40B4-BE49-F238E27FC236}">
                <a16:creationId xmlns:a16="http://schemas.microsoft.com/office/drawing/2014/main" id="{C00148EC-9EB0-4108-A80D-CD5A7670EA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CF6BA0-1984-4C93-B935-C14977E2232F}"/>
              </a:ext>
            </a:extLst>
          </p:cNvPr>
          <p:cNvSpPr>
            <a:spLocks noGrp="1"/>
          </p:cNvSpPr>
          <p:nvPr>
            <p:ph type="sldNum" sz="quarter" idx="12"/>
          </p:nvPr>
        </p:nvSpPr>
        <p:spPr/>
        <p:txBody>
          <a:bodyPr/>
          <a:lstStyle/>
          <a:p>
            <a:fld id="{5491D21A-0BBD-4F3D-9A8A-63CD7C157C80}" type="slidenum">
              <a:rPr lang="en-GB" smtClean="0"/>
              <a:t>‹#›</a:t>
            </a:fld>
            <a:endParaRPr lang="en-GB"/>
          </a:p>
        </p:txBody>
      </p:sp>
    </p:spTree>
    <p:extLst>
      <p:ext uri="{BB962C8B-B14F-4D97-AF65-F5344CB8AC3E}">
        <p14:creationId xmlns:p14="http://schemas.microsoft.com/office/powerpoint/2010/main" val="1683225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D9218-FB10-456A-BA76-2361DB69D7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35349EE-87BE-41A1-B6F5-A4B49E9B1D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784F233-CC8C-4F44-A8FE-1D657D4EFE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FC61DDF-A266-494F-B4C3-AEF1FA3242EA}"/>
              </a:ext>
            </a:extLst>
          </p:cNvPr>
          <p:cNvSpPr>
            <a:spLocks noGrp="1"/>
          </p:cNvSpPr>
          <p:nvPr>
            <p:ph type="dt" sz="half" idx="10"/>
          </p:nvPr>
        </p:nvSpPr>
        <p:spPr/>
        <p:txBody>
          <a:bodyPr/>
          <a:lstStyle/>
          <a:p>
            <a:fld id="{75B4B49F-8048-408D-BA74-0DA59A88EAC6}" type="datetimeFigureOut">
              <a:rPr lang="en-GB" smtClean="0"/>
              <a:t>11/06/2020</a:t>
            </a:fld>
            <a:endParaRPr lang="en-GB"/>
          </a:p>
        </p:txBody>
      </p:sp>
      <p:sp>
        <p:nvSpPr>
          <p:cNvPr id="6" name="Footer Placeholder 5">
            <a:extLst>
              <a:ext uri="{FF2B5EF4-FFF2-40B4-BE49-F238E27FC236}">
                <a16:creationId xmlns:a16="http://schemas.microsoft.com/office/drawing/2014/main" id="{7942E66C-4C3D-4C42-B759-690C61BEAE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8FECF1-A816-4FC2-9377-08DADFC054BA}"/>
              </a:ext>
            </a:extLst>
          </p:cNvPr>
          <p:cNvSpPr>
            <a:spLocks noGrp="1"/>
          </p:cNvSpPr>
          <p:nvPr>
            <p:ph type="sldNum" sz="quarter" idx="12"/>
          </p:nvPr>
        </p:nvSpPr>
        <p:spPr/>
        <p:txBody>
          <a:bodyPr/>
          <a:lstStyle/>
          <a:p>
            <a:fld id="{5491D21A-0BBD-4F3D-9A8A-63CD7C157C80}" type="slidenum">
              <a:rPr lang="en-GB" smtClean="0"/>
              <a:t>‹#›</a:t>
            </a:fld>
            <a:endParaRPr lang="en-GB"/>
          </a:p>
        </p:txBody>
      </p:sp>
    </p:spTree>
    <p:extLst>
      <p:ext uri="{BB962C8B-B14F-4D97-AF65-F5344CB8AC3E}">
        <p14:creationId xmlns:p14="http://schemas.microsoft.com/office/powerpoint/2010/main" val="3432386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1C07F2-7921-4C0D-B737-D507D379F6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353D0B-5975-4500-8488-1FC990FD39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9F73F7-ADDA-4C0C-B858-6B8B56F681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B4B49F-8048-408D-BA74-0DA59A88EAC6}" type="datetimeFigureOut">
              <a:rPr lang="en-GB" smtClean="0"/>
              <a:t>11/06/2020</a:t>
            </a:fld>
            <a:endParaRPr lang="en-GB"/>
          </a:p>
        </p:txBody>
      </p:sp>
      <p:sp>
        <p:nvSpPr>
          <p:cNvPr id="5" name="Footer Placeholder 4">
            <a:extLst>
              <a:ext uri="{FF2B5EF4-FFF2-40B4-BE49-F238E27FC236}">
                <a16:creationId xmlns:a16="http://schemas.microsoft.com/office/drawing/2014/main" id="{2C8EE324-3950-43B5-8614-0EB35A3FDB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5E504BE-DD23-41E6-8E84-D0291C3BCF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91D21A-0BBD-4F3D-9A8A-63CD7C157C80}" type="slidenum">
              <a:rPr lang="en-GB" smtClean="0"/>
              <a:t>‹#›</a:t>
            </a:fld>
            <a:endParaRPr lang="en-GB"/>
          </a:p>
        </p:txBody>
      </p:sp>
    </p:spTree>
    <p:extLst>
      <p:ext uri="{BB962C8B-B14F-4D97-AF65-F5344CB8AC3E}">
        <p14:creationId xmlns:p14="http://schemas.microsoft.com/office/powerpoint/2010/main" val="3224162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ECFE25-F3C7-42CB-ACD5-212680EF604D}" type="datetimeFigureOut">
              <a:rPr lang="en-GB" smtClean="0"/>
              <a:t>11/06/2020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B678EC-E8AA-4940-A245-A4FFA47A2F0F}" type="slidenum">
              <a:rPr lang="en-GB" smtClean="0"/>
              <a:t>‹#›</a:t>
            </a:fld>
            <a:endParaRPr lang="en-GB"/>
          </a:p>
        </p:txBody>
      </p:sp>
    </p:spTree>
    <p:extLst>
      <p:ext uri="{BB962C8B-B14F-4D97-AF65-F5344CB8AC3E}">
        <p14:creationId xmlns:p14="http://schemas.microsoft.com/office/powerpoint/2010/main" val="3299684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fld id="{E14DEED0-663C-47F6-911F-6B2E4F944715}" type="slidenum">
              <a:rPr lang="en-GB" altLang="en-US"/>
              <a:pPr/>
              <a:t>‹#›</a:t>
            </a:fld>
            <a:endParaRPr lang="en-GB" altLang="en-US"/>
          </a:p>
        </p:txBody>
      </p:sp>
    </p:spTree>
    <p:extLst>
      <p:ext uri="{BB962C8B-B14F-4D97-AF65-F5344CB8AC3E}">
        <p14:creationId xmlns:p14="http://schemas.microsoft.com/office/powerpoint/2010/main" val="24022141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smtClean="0"/>
              <a:pPr/>
              <a:t>6/11/2020</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11379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ACC089-FAA3-4E8F-9E07-35CE67392647}" type="datetimeFigureOut">
              <a:rPr lang="en-GB" smtClean="0"/>
              <a:t>11/06/2020</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95E911-107C-413A-BA76-3F1BAA916937}" type="slidenum">
              <a:rPr lang="en-GB" smtClean="0"/>
              <a:t>‹#›</a:t>
            </a:fld>
            <a:endParaRPr lang="en-GB"/>
          </a:p>
        </p:txBody>
      </p:sp>
    </p:spTree>
    <p:extLst>
      <p:ext uri="{BB962C8B-B14F-4D97-AF65-F5344CB8AC3E}">
        <p14:creationId xmlns:p14="http://schemas.microsoft.com/office/powerpoint/2010/main" val="419494901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237C380-8B1D-4CE9-81D3-90D324F7CF11}" type="slidenum">
              <a:rPr lang="en-GB"/>
              <a:pPr>
                <a:defRPr/>
              </a:pPr>
              <a:t>‹#›</a:t>
            </a:fld>
            <a:endParaRPr lang="en-GB"/>
          </a:p>
        </p:txBody>
      </p:sp>
    </p:spTree>
    <p:extLst>
      <p:ext uri="{BB962C8B-B14F-4D97-AF65-F5344CB8AC3E}">
        <p14:creationId xmlns:p14="http://schemas.microsoft.com/office/powerpoint/2010/main" val="361708295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7.jpeg"/><Relationship Id="rId3" Type="http://schemas.openxmlformats.org/officeDocument/2006/relationships/image" Target="../media/image38.wmf"/><Relationship Id="rId7" Type="http://schemas.openxmlformats.org/officeDocument/2006/relationships/image" Target="../media/image42.png"/><Relationship Id="rId12" Type="http://schemas.openxmlformats.org/officeDocument/2006/relationships/image" Target="../media/image46.png"/><Relationship Id="rId2" Type="http://schemas.openxmlformats.org/officeDocument/2006/relationships/image" Target="../media/image37.png"/><Relationship Id="rId16" Type="http://schemas.openxmlformats.org/officeDocument/2006/relationships/image" Target="../media/image49.png"/><Relationship Id="rId1" Type="http://schemas.openxmlformats.org/officeDocument/2006/relationships/slideLayout" Target="../slideLayouts/slideLayout46.xml"/><Relationship Id="rId6" Type="http://schemas.openxmlformats.org/officeDocument/2006/relationships/image" Target="../media/image41.png"/><Relationship Id="rId11" Type="http://schemas.openxmlformats.org/officeDocument/2006/relationships/image" Target="../media/image45.png"/><Relationship Id="rId5" Type="http://schemas.openxmlformats.org/officeDocument/2006/relationships/image" Target="../media/image40.png"/><Relationship Id="rId15" Type="http://schemas.microsoft.com/office/2007/relationships/hdphoto" Target="../media/hdphoto2.wdp"/><Relationship Id="rId10" Type="http://schemas.openxmlformats.org/officeDocument/2006/relationships/image" Target="../media/image44.png"/><Relationship Id="rId4" Type="http://schemas.openxmlformats.org/officeDocument/2006/relationships/image" Target="../media/image39.wmf"/><Relationship Id="rId9" Type="http://schemas.microsoft.com/office/2007/relationships/hdphoto" Target="../media/hdphoto1.wdp"/><Relationship Id="rId14" Type="http://schemas.openxmlformats.org/officeDocument/2006/relationships/image" Target="../media/image48.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ags" Target="../tags/tag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jpg"/><Relationship Id="rId7" Type="http://schemas.openxmlformats.org/officeDocument/2006/relationships/image" Target="../media/image12.jpg"/><Relationship Id="rId12" Type="http://schemas.openxmlformats.org/officeDocument/2006/relationships/image" Target="../media/image17.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g"/><Relationship Id="rId10" Type="http://schemas.openxmlformats.org/officeDocument/2006/relationships/image" Target="../media/image15.png"/><Relationship Id="rId4" Type="http://schemas.openxmlformats.org/officeDocument/2006/relationships/image" Target="../media/image9.jpg"/><Relationship Id="rId9" Type="http://schemas.openxmlformats.org/officeDocument/2006/relationships/image" Target="../media/image14.png"/><Relationship Id="rId1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g"/><Relationship Id="rId2" Type="http://schemas.openxmlformats.org/officeDocument/2006/relationships/image" Target="../media/image21.jpg"/><Relationship Id="rId1" Type="http://schemas.openxmlformats.org/officeDocument/2006/relationships/slideLayout" Target="../slideLayouts/slideLayout34.xml"/><Relationship Id="rId6" Type="http://schemas.openxmlformats.org/officeDocument/2006/relationships/image" Target="../media/image25.jpg"/><Relationship Id="rId5" Type="http://schemas.openxmlformats.org/officeDocument/2006/relationships/image" Target="../media/image24.jpeg"/><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333A4-5B89-4E10-8FC6-C0FD14921A65}"/>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96BA7A0B-26B1-4987-B7E1-E44C027A92F6}"/>
              </a:ext>
            </a:extLst>
          </p:cNvPr>
          <p:cNvSpPr>
            <a:spLocks noGrp="1"/>
          </p:cNvSpPr>
          <p:nvPr>
            <p:ph type="subTitle" idx="1"/>
          </p:nvPr>
        </p:nvSpPr>
        <p:spPr/>
        <p:txBody>
          <a:bodyPr/>
          <a:lstStyle/>
          <a:p>
            <a:endParaRPr lang="en-GB"/>
          </a:p>
        </p:txBody>
      </p:sp>
      <p:pic>
        <p:nvPicPr>
          <p:cNvPr id="4" name="Picture 3">
            <a:extLst>
              <a:ext uri="{FF2B5EF4-FFF2-40B4-BE49-F238E27FC236}">
                <a16:creationId xmlns:a16="http://schemas.microsoft.com/office/drawing/2014/main" id="{E12AD207-9ADB-48B3-8D5A-7A9154168F43}"/>
              </a:ext>
            </a:extLst>
          </p:cNvPr>
          <p:cNvPicPr>
            <a:picLocks noChangeAspect="1"/>
          </p:cNvPicPr>
          <p:nvPr/>
        </p:nvPicPr>
        <p:blipFill rotWithShape="1">
          <a:blip r:embed="rId2"/>
          <a:srcRect b="23288"/>
          <a:stretch/>
        </p:blipFill>
        <p:spPr>
          <a:xfrm>
            <a:off x="1066987" y="594917"/>
            <a:ext cx="9183382" cy="4348144"/>
          </a:xfrm>
          <a:prstGeom prst="rect">
            <a:avLst/>
          </a:prstGeom>
        </p:spPr>
      </p:pic>
      <p:pic>
        <p:nvPicPr>
          <p:cNvPr id="5" name="Picture 4">
            <a:extLst>
              <a:ext uri="{FF2B5EF4-FFF2-40B4-BE49-F238E27FC236}">
                <a16:creationId xmlns:a16="http://schemas.microsoft.com/office/drawing/2014/main" id="{0CC13692-B62B-4C31-8EB4-2FB3F2C7E2CD}"/>
              </a:ext>
            </a:extLst>
          </p:cNvPr>
          <p:cNvPicPr>
            <a:picLocks noChangeAspect="1"/>
          </p:cNvPicPr>
          <p:nvPr/>
        </p:nvPicPr>
        <p:blipFill rotWithShape="1">
          <a:blip r:embed="rId2"/>
          <a:srcRect l="6420" t="83681" b="7014"/>
          <a:stretch/>
        </p:blipFill>
        <p:spPr>
          <a:xfrm>
            <a:off x="1656522" y="5035136"/>
            <a:ext cx="8593847" cy="527446"/>
          </a:xfrm>
          <a:prstGeom prst="rect">
            <a:avLst/>
          </a:prstGeom>
        </p:spPr>
      </p:pic>
    </p:spTree>
    <p:extLst>
      <p:ext uri="{BB962C8B-B14F-4D97-AF65-F5344CB8AC3E}">
        <p14:creationId xmlns:p14="http://schemas.microsoft.com/office/powerpoint/2010/main" val="3666853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0051F-9E61-437A-80A0-CA2BC8967F51}"/>
              </a:ext>
            </a:extLst>
          </p:cNvPr>
          <p:cNvSpPr>
            <a:spLocks noGrp="1"/>
          </p:cNvSpPr>
          <p:nvPr>
            <p:ph type="title"/>
          </p:nvPr>
        </p:nvSpPr>
        <p:spPr/>
        <p:txBody>
          <a:bodyPr>
            <a:normAutofit fontScale="90000"/>
          </a:bodyPr>
          <a:lstStyle/>
          <a:p>
            <a:r>
              <a:rPr lang="en-US" dirty="0"/>
              <a:t>Task 2 identify a client/target market –specific person you will design for and type of person you will market product at</a:t>
            </a:r>
            <a:endParaRPr lang="en-GB" dirty="0"/>
          </a:p>
        </p:txBody>
      </p:sp>
      <p:sp>
        <p:nvSpPr>
          <p:cNvPr id="3" name="Content Placeholder 2">
            <a:extLst>
              <a:ext uri="{FF2B5EF4-FFF2-40B4-BE49-F238E27FC236}">
                <a16:creationId xmlns:a16="http://schemas.microsoft.com/office/drawing/2014/main" id="{23756ECC-FF8A-4EF6-88D3-E3800812182E}"/>
              </a:ext>
            </a:extLst>
          </p:cNvPr>
          <p:cNvSpPr>
            <a:spLocks noGrp="1"/>
          </p:cNvSpPr>
          <p:nvPr>
            <p:ph idx="1"/>
          </p:nvPr>
        </p:nvSpPr>
        <p:spPr>
          <a:xfrm>
            <a:off x="583096" y="2027583"/>
            <a:ext cx="10770704" cy="4465292"/>
          </a:xfrm>
        </p:spPr>
        <p:txBody>
          <a:bodyPr>
            <a:normAutofit fontScale="40000" lnSpcReduction="20000"/>
          </a:bodyPr>
          <a:lstStyle/>
          <a:p>
            <a:pPr marL="0" indent="0">
              <a:buNone/>
            </a:pPr>
            <a:r>
              <a:rPr lang="en-US" sz="3000" b="1" dirty="0"/>
              <a:t>Pick a friend/ family member who is a teenager that you can ask questions to throughout your project. Could even be a sibling at university </a:t>
            </a:r>
          </a:p>
          <a:p>
            <a:pPr marL="0" indent="0">
              <a:buNone/>
            </a:pPr>
            <a:r>
              <a:rPr lang="en-US" sz="3000" b="1" dirty="0"/>
              <a:t>They will help you make decisions when researching, designing, developing, making and evaluating during the project </a:t>
            </a:r>
          </a:p>
          <a:p>
            <a:pPr marL="0" indent="0">
              <a:buNone/>
            </a:pPr>
            <a:r>
              <a:rPr lang="en-US" sz="3000" b="1" u="sng" dirty="0"/>
              <a:t>Do a day in the life for that person you pick- what they do from when they get up till they go to bed </a:t>
            </a:r>
          </a:p>
          <a:p>
            <a:pPr marL="0" indent="0">
              <a:buNone/>
            </a:pPr>
            <a:r>
              <a:rPr lang="en-US" b="1" u="sng" dirty="0"/>
              <a:t>You can include </a:t>
            </a:r>
          </a:p>
          <a:p>
            <a:pPr marL="0" indent="0">
              <a:buNone/>
            </a:pPr>
            <a:r>
              <a:rPr lang="en-US" dirty="0"/>
              <a:t>What time they get up, what they do in morning, what they eat, gadgets they use </a:t>
            </a:r>
          </a:p>
          <a:p>
            <a:pPr marL="0" indent="0">
              <a:buNone/>
            </a:pPr>
            <a:r>
              <a:rPr lang="en-US" dirty="0"/>
              <a:t>How they get to school/job</a:t>
            </a:r>
          </a:p>
          <a:p>
            <a:pPr marL="0" indent="0">
              <a:buNone/>
            </a:pPr>
            <a:r>
              <a:rPr lang="en-US" dirty="0"/>
              <a:t>Gadgets they use during day</a:t>
            </a:r>
          </a:p>
          <a:p>
            <a:pPr marL="0" indent="0">
              <a:buNone/>
            </a:pPr>
            <a:r>
              <a:rPr lang="en-US" dirty="0"/>
              <a:t>Do they have a healthy lifestyle/ enjoy cooking </a:t>
            </a:r>
          </a:p>
          <a:p>
            <a:pPr marL="0" indent="0">
              <a:buNone/>
            </a:pPr>
            <a:r>
              <a:rPr lang="en-US" dirty="0"/>
              <a:t>Part of clubs after school extra curricular </a:t>
            </a:r>
          </a:p>
          <a:p>
            <a:pPr marL="0" indent="0">
              <a:buNone/>
            </a:pPr>
            <a:r>
              <a:rPr lang="en-US" dirty="0"/>
              <a:t>How carry books/ equipment </a:t>
            </a:r>
          </a:p>
          <a:p>
            <a:pPr marL="0" indent="0">
              <a:buNone/>
            </a:pPr>
            <a:r>
              <a:rPr lang="en-US" dirty="0"/>
              <a:t>Activities they undertake during the day</a:t>
            </a:r>
          </a:p>
          <a:p>
            <a:pPr marL="0" indent="0">
              <a:buNone/>
            </a:pPr>
            <a:r>
              <a:rPr lang="en-US" dirty="0"/>
              <a:t>Hobbies / interests/ things like to do e.g. what watch on YouTube, Netflix, music </a:t>
            </a:r>
          </a:p>
          <a:p>
            <a:pPr marL="0" indent="0">
              <a:buNone/>
            </a:pPr>
            <a:r>
              <a:rPr lang="en-US" dirty="0"/>
              <a:t>Could think about before coronavirus and now </a:t>
            </a:r>
          </a:p>
          <a:p>
            <a:pPr marL="0" indent="0">
              <a:buNone/>
            </a:pPr>
            <a:r>
              <a:rPr lang="en-US" dirty="0"/>
              <a:t>When they have tea / nutrition / </a:t>
            </a:r>
          </a:p>
          <a:p>
            <a:pPr marL="0" indent="0">
              <a:buNone/>
            </a:pPr>
            <a:r>
              <a:rPr lang="en-US" dirty="0"/>
              <a:t>Any jobs ?</a:t>
            </a:r>
          </a:p>
          <a:p>
            <a:pPr marL="0" indent="0">
              <a:buNone/>
            </a:pPr>
            <a:r>
              <a:rPr lang="en-US" dirty="0"/>
              <a:t>What they do in evening e.g. studying, gaming, listening to music </a:t>
            </a:r>
          </a:p>
          <a:p>
            <a:pPr marL="0" indent="0">
              <a:buNone/>
            </a:pPr>
            <a:r>
              <a:rPr lang="en-US" dirty="0"/>
              <a:t>Issues that effect them racism, mental health, sustainability, politics, activists like Greta Thunberg social, moral ethical issues they think are important </a:t>
            </a:r>
          </a:p>
          <a:p>
            <a:pPr marL="0" indent="0">
              <a:buNone/>
            </a:pPr>
            <a:endParaRPr lang="en-US" dirty="0"/>
          </a:p>
          <a:p>
            <a:pPr marL="0" indent="0">
              <a:buNone/>
            </a:pPr>
            <a:endParaRPr lang="en-US" dirty="0"/>
          </a:p>
          <a:p>
            <a:pPr marL="0" indent="0">
              <a:buNone/>
            </a:pPr>
            <a:endParaRPr lang="en-US" dirty="0"/>
          </a:p>
          <a:p>
            <a:pPr marL="0" indent="0">
              <a:buNone/>
            </a:pPr>
            <a:endParaRPr lang="en-GB" dirty="0"/>
          </a:p>
        </p:txBody>
      </p:sp>
    </p:spTree>
    <p:extLst>
      <p:ext uri="{BB962C8B-B14F-4D97-AF65-F5344CB8AC3E}">
        <p14:creationId xmlns:p14="http://schemas.microsoft.com/office/powerpoint/2010/main" val="3313470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523" y="648177"/>
            <a:ext cx="11011421" cy="6028195"/>
          </a:xfrm>
        </p:spPr>
        <p:txBody>
          <a:bodyPr>
            <a:normAutofit fontScale="92500" lnSpcReduction="20000"/>
          </a:bodyPr>
          <a:lstStyle/>
          <a:p>
            <a:pPr marL="0" indent="0">
              <a:buNone/>
            </a:pPr>
            <a:endParaRPr lang="en-GB" dirty="0"/>
          </a:p>
          <a:p>
            <a:pPr marL="0" indent="0">
              <a:buNone/>
            </a:pPr>
            <a:r>
              <a:rPr lang="en-GB" b="1" dirty="0"/>
              <a:t> What is a client ?</a:t>
            </a:r>
          </a:p>
          <a:p>
            <a:pPr marL="0" indent="0">
              <a:buNone/>
            </a:pPr>
            <a:endParaRPr lang="en-GB" dirty="0"/>
          </a:p>
          <a:p>
            <a:pPr marL="0" indent="0">
              <a:buNone/>
            </a:pPr>
            <a:r>
              <a:rPr lang="en-GB" b="1" dirty="0"/>
              <a:t>This is normally the person who has commissioned you with designing and making a product. It will probably be the person you are design for, such as a customer. </a:t>
            </a:r>
          </a:p>
          <a:p>
            <a:pPr marL="0" indent="0">
              <a:buNone/>
            </a:pPr>
            <a:endParaRPr lang="en-GB" dirty="0"/>
          </a:p>
          <a:p>
            <a:pPr marL="0" indent="0">
              <a:buNone/>
            </a:pPr>
            <a:r>
              <a:rPr lang="en-GB" dirty="0"/>
              <a:t>On the </a:t>
            </a:r>
            <a:r>
              <a:rPr lang="en-GB" b="1" dirty="0"/>
              <a:t>Client Profile sheet </a:t>
            </a:r>
            <a:r>
              <a:rPr lang="en-GB" dirty="0"/>
              <a:t>you need to include some details about your customer. An example is seen below  and includes </a:t>
            </a:r>
            <a:r>
              <a:rPr lang="en-GB" b="1" dirty="0"/>
              <a:t>suggested subtitles to a variety of short sections</a:t>
            </a:r>
          </a:p>
          <a:p>
            <a:pPr marL="0" indent="0">
              <a:buNone/>
            </a:pPr>
            <a:endParaRPr lang="en-GB" dirty="0"/>
          </a:p>
          <a:p>
            <a:pPr marL="0" indent="0">
              <a:buNone/>
            </a:pPr>
            <a:endParaRPr lang="en-GB" dirty="0"/>
          </a:p>
          <a:p>
            <a:pPr marL="0" indent="0">
              <a:buNone/>
            </a:pPr>
            <a:r>
              <a:rPr lang="en-GB" dirty="0"/>
              <a:t>Think about what questions you need to ask them in a </a:t>
            </a:r>
            <a:r>
              <a:rPr lang="en-GB" b="1" dirty="0"/>
              <a:t>short interview </a:t>
            </a:r>
            <a:r>
              <a:rPr lang="en-GB" dirty="0"/>
              <a:t>about the problem.</a:t>
            </a:r>
          </a:p>
          <a:p>
            <a:pPr marL="0" indent="0">
              <a:buNone/>
            </a:pPr>
            <a:endParaRPr lang="en-GB" dirty="0"/>
          </a:p>
          <a:p>
            <a:pPr marL="0" indent="0">
              <a:buNone/>
            </a:pPr>
            <a:r>
              <a:rPr lang="en-GB" dirty="0"/>
              <a:t>Their answers should lead you in different directions with your project.</a:t>
            </a:r>
          </a:p>
        </p:txBody>
      </p:sp>
    </p:spTree>
    <p:extLst>
      <p:ext uri="{BB962C8B-B14F-4D97-AF65-F5344CB8AC3E}">
        <p14:creationId xmlns:p14="http://schemas.microsoft.com/office/powerpoint/2010/main" val="1241112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D0215-ECC5-45D4-8B5F-7F6F9C791EC6}"/>
              </a:ext>
            </a:extLst>
          </p:cNvPr>
          <p:cNvSpPr>
            <a:spLocks noGrp="1"/>
          </p:cNvSpPr>
          <p:nvPr>
            <p:ph type="title"/>
          </p:nvPr>
        </p:nvSpPr>
        <p:spPr/>
        <p:txBody>
          <a:bodyPr>
            <a:normAutofit fontScale="90000"/>
          </a:bodyPr>
          <a:lstStyle/>
          <a:p>
            <a:r>
              <a:rPr lang="en-US" dirty="0"/>
              <a:t>Task 3 interview client -YOU WANT TO KNOW THEIR NEEDS AND WANTS ARE–WHAT DO YOU NEED TO KNOW?</a:t>
            </a:r>
            <a:endParaRPr lang="en-GB" dirty="0"/>
          </a:p>
        </p:txBody>
      </p:sp>
      <p:sp>
        <p:nvSpPr>
          <p:cNvPr id="3" name="Content Placeholder 2">
            <a:extLst>
              <a:ext uri="{FF2B5EF4-FFF2-40B4-BE49-F238E27FC236}">
                <a16:creationId xmlns:a16="http://schemas.microsoft.com/office/drawing/2014/main" id="{332695C9-2D99-442B-BF27-4C0F89A53436}"/>
              </a:ext>
            </a:extLst>
          </p:cNvPr>
          <p:cNvSpPr>
            <a:spLocks noGrp="1"/>
          </p:cNvSpPr>
          <p:nvPr>
            <p:ph idx="1"/>
          </p:nvPr>
        </p:nvSpPr>
        <p:spPr/>
        <p:txBody>
          <a:bodyPr>
            <a:normAutofit fontScale="47500" lnSpcReduction="20000"/>
          </a:bodyPr>
          <a:lstStyle/>
          <a:p>
            <a:pPr marL="0" indent="0">
              <a:buNone/>
            </a:pPr>
            <a:r>
              <a:rPr lang="en-US" dirty="0"/>
              <a:t>Ask them some questions / interview to find out what they do on a day to day basis to try to pick out an area/problem you can solve e.g. gaming, studying, applying make up, getting ready to go out, lighting in their room, lack space in room, getting out of bed in morning, equipment for sport, carrying out a particular task</a:t>
            </a:r>
          </a:p>
          <a:p>
            <a:r>
              <a:rPr lang="en-US" dirty="0"/>
              <a:t>Age</a:t>
            </a:r>
          </a:p>
          <a:p>
            <a:r>
              <a:rPr lang="en-US" dirty="0"/>
              <a:t>Have they got any family members/ siblings they live with</a:t>
            </a:r>
          </a:p>
          <a:p>
            <a:r>
              <a:rPr lang="en-US" dirty="0"/>
              <a:t>What are their hobbies interests?</a:t>
            </a:r>
          </a:p>
          <a:p>
            <a:r>
              <a:rPr lang="en-US" dirty="0"/>
              <a:t>Do they use social media if so what for? What social media </a:t>
            </a:r>
          </a:p>
          <a:p>
            <a:r>
              <a:rPr lang="en-US" dirty="0"/>
              <a:t>What issues do they have carrying out their hobbies and interests</a:t>
            </a:r>
          </a:p>
          <a:p>
            <a:r>
              <a:rPr lang="en-US" dirty="0"/>
              <a:t>What music do they like?</a:t>
            </a:r>
          </a:p>
          <a:p>
            <a:r>
              <a:rPr lang="en-US" dirty="0"/>
              <a:t>Shops they like to go to?</a:t>
            </a:r>
          </a:p>
          <a:p>
            <a:r>
              <a:rPr lang="en-US" dirty="0"/>
              <a:t>Part time jobs?</a:t>
            </a:r>
          </a:p>
          <a:p>
            <a:r>
              <a:rPr lang="en-US" dirty="0"/>
              <a:t>What is their style- could show them different images like Apple product, modernist product, post modernist image, a </a:t>
            </a:r>
            <a:r>
              <a:rPr lang="en-US" dirty="0" err="1"/>
              <a:t>colour</a:t>
            </a:r>
            <a:r>
              <a:rPr lang="en-US" dirty="0"/>
              <a:t> chart, different materials etc.</a:t>
            </a:r>
          </a:p>
          <a:p>
            <a:r>
              <a:rPr lang="en-US" dirty="0"/>
              <a:t>Where do they study? Any issues studying? </a:t>
            </a:r>
          </a:p>
          <a:p>
            <a:r>
              <a:rPr lang="en-US" dirty="0"/>
              <a:t>How is their bedroom decorated/ </a:t>
            </a:r>
            <a:r>
              <a:rPr lang="en-US" dirty="0" err="1"/>
              <a:t>colour</a:t>
            </a:r>
            <a:r>
              <a:rPr lang="en-US" dirty="0"/>
              <a:t> scheme</a:t>
            </a:r>
          </a:p>
          <a:p>
            <a:r>
              <a:rPr lang="en-US" dirty="0"/>
              <a:t>How much disposable income have they got?</a:t>
            </a:r>
          </a:p>
          <a:p>
            <a:r>
              <a:rPr lang="en-US" dirty="0"/>
              <a:t>Are they interested in sustainability</a:t>
            </a:r>
          </a:p>
          <a:p>
            <a:pPr marL="0" indent="0">
              <a:buNone/>
            </a:pPr>
            <a:endParaRPr lang="en-US" dirty="0"/>
          </a:p>
          <a:p>
            <a:endParaRPr lang="en-GB" dirty="0"/>
          </a:p>
        </p:txBody>
      </p:sp>
    </p:spTree>
    <p:extLst>
      <p:ext uri="{BB962C8B-B14F-4D97-AF65-F5344CB8AC3E}">
        <p14:creationId xmlns:p14="http://schemas.microsoft.com/office/powerpoint/2010/main" val="3520897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381000"/>
            <a:ext cx="12192000" cy="7620000"/>
          </a:xfrm>
          <a:prstGeom prst="rect">
            <a:avLst/>
          </a:prstGeom>
        </p:spPr>
      </p:pic>
    </p:spTree>
    <p:extLst>
      <p:ext uri="{BB962C8B-B14F-4D97-AF65-F5344CB8AC3E}">
        <p14:creationId xmlns:p14="http://schemas.microsoft.com/office/powerpoint/2010/main" val="2128979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11097" t="17384" r="24794"/>
          <a:stretch/>
        </p:blipFill>
        <p:spPr>
          <a:xfrm>
            <a:off x="0" y="137785"/>
            <a:ext cx="8911448" cy="7177415"/>
          </a:xfrm>
          <a:prstGeom prst="rect">
            <a:avLst/>
          </a:prstGeom>
        </p:spPr>
      </p:pic>
    </p:spTree>
    <p:extLst>
      <p:ext uri="{BB962C8B-B14F-4D97-AF65-F5344CB8AC3E}">
        <p14:creationId xmlns:p14="http://schemas.microsoft.com/office/powerpoint/2010/main" val="3230986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09F67-3063-4009-9C1A-FE2F39F3C91B}"/>
              </a:ext>
            </a:extLst>
          </p:cNvPr>
          <p:cNvSpPr>
            <a:spLocks noGrp="1"/>
          </p:cNvSpPr>
          <p:nvPr>
            <p:ph type="title"/>
          </p:nvPr>
        </p:nvSpPr>
        <p:spPr/>
        <p:txBody>
          <a:bodyPr>
            <a:normAutofit fontScale="90000"/>
          </a:bodyPr>
          <a:lstStyle/>
          <a:p>
            <a:r>
              <a:rPr lang="en-US" dirty="0"/>
              <a:t>Task 4 target market profile about the general type of person the product will be marketed/sold to</a:t>
            </a:r>
            <a:endParaRPr lang="en-GB" dirty="0"/>
          </a:p>
        </p:txBody>
      </p:sp>
      <p:sp>
        <p:nvSpPr>
          <p:cNvPr id="3" name="Content Placeholder 2">
            <a:extLst>
              <a:ext uri="{FF2B5EF4-FFF2-40B4-BE49-F238E27FC236}">
                <a16:creationId xmlns:a16="http://schemas.microsoft.com/office/drawing/2014/main" id="{19C2CB6A-22C2-4AA8-B2BD-16DD31714352}"/>
              </a:ext>
            </a:extLst>
          </p:cNvPr>
          <p:cNvSpPr>
            <a:spLocks noGrp="1"/>
          </p:cNvSpPr>
          <p:nvPr>
            <p:ph idx="1"/>
          </p:nvPr>
        </p:nvSpPr>
        <p:spPr/>
        <p:txBody>
          <a:bodyPr/>
          <a:lstStyle/>
          <a:p>
            <a:r>
              <a:rPr lang="en-US" dirty="0"/>
              <a:t>See examples </a:t>
            </a:r>
          </a:p>
          <a:p>
            <a:r>
              <a:rPr lang="en-US" dirty="0"/>
              <a:t>You could do a questionnaire/target market user group where you ask around 10 teenagers some questions to find out what sort of problems they encounter in their lifestyle, then pick a sort of product that may solve this issue </a:t>
            </a:r>
            <a:endParaRPr lang="en-GB" dirty="0"/>
          </a:p>
        </p:txBody>
      </p:sp>
    </p:spTree>
    <p:extLst>
      <p:ext uri="{BB962C8B-B14F-4D97-AF65-F5344CB8AC3E}">
        <p14:creationId xmlns:p14="http://schemas.microsoft.com/office/powerpoint/2010/main" val="2740806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635" y="791956"/>
            <a:ext cx="10515600" cy="4351338"/>
          </a:xfrm>
        </p:spPr>
        <p:txBody>
          <a:bodyPr/>
          <a:lstStyle/>
          <a:p>
            <a:pPr marL="0" indent="0">
              <a:buNone/>
            </a:pPr>
            <a:r>
              <a:rPr lang="en-GB" dirty="0"/>
              <a:t> </a:t>
            </a:r>
            <a:r>
              <a:rPr lang="en-GB" b="1" dirty="0"/>
              <a:t>What is a user/target market?</a:t>
            </a:r>
          </a:p>
          <a:p>
            <a:pPr marL="0" indent="0">
              <a:buNone/>
            </a:pPr>
            <a:endParaRPr lang="en-GB" dirty="0"/>
          </a:p>
          <a:p>
            <a:pPr marL="0" indent="0">
              <a:buNone/>
            </a:pPr>
            <a:r>
              <a:rPr lang="en-GB" dirty="0"/>
              <a:t>A target market is the market a company wants to sell its products and services to, and it includes a targeted set of customers for whom it directs its marketing efforts. </a:t>
            </a:r>
          </a:p>
          <a:p>
            <a:pPr marL="0" indent="0">
              <a:buNone/>
            </a:pPr>
            <a:endParaRPr lang="en-GB" dirty="0"/>
          </a:p>
          <a:p>
            <a:pPr marL="0" indent="0">
              <a:buNone/>
            </a:pPr>
            <a:r>
              <a:rPr lang="en-GB" dirty="0"/>
              <a:t>Identifying the target market is an essential step in the development of a marketing plan.</a:t>
            </a:r>
          </a:p>
        </p:txBody>
      </p:sp>
    </p:spTree>
    <p:extLst>
      <p:ext uri="{BB962C8B-B14F-4D97-AF65-F5344CB8AC3E}">
        <p14:creationId xmlns:p14="http://schemas.microsoft.com/office/powerpoint/2010/main" val="594854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5"/>
          <p:cNvSpPr txBox="1">
            <a:spLocks noChangeArrowheads="1"/>
          </p:cNvSpPr>
          <p:nvPr/>
        </p:nvSpPr>
        <p:spPr bwMode="auto">
          <a:xfrm>
            <a:off x="190501" y="79077"/>
            <a:ext cx="54006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Target market User Profile</a:t>
            </a:r>
            <a:endParaRPr kumimoji="0" lang="en-US" altLang="en-US" sz="2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sp>
        <p:nvSpPr>
          <p:cNvPr id="4" name="Rectangle 3"/>
          <p:cNvSpPr/>
          <p:nvPr/>
        </p:nvSpPr>
        <p:spPr>
          <a:xfrm>
            <a:off x="2351089" y="3429000"/>
            <a:ext cx="3240087" cy="302418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Arial"/>
                <a:ea typeface="+mn-ea"/>
                <a:cs typeface="+mn-cs"/>
              </a:rPr>
              <a:t>You must insert a picture of your target user and some pictures to represent their lifestyle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Arial"/>
                <a:ea typeface="+mn-ea"/>
                <a:cs typeface="+mn-cs"/>
              </a:rPr>
              <a:t>Also include an image of your commemorative product, major sporting event and promotional items you could use to market event.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Arial"/>
                <a:ea typeface="+mn-ea"/>
                <a:cs typeface="+mn-cs"/>
              </a:rPr>
              <a:t>If you cannot get a photograph of the real target user then find an image of someone who is similar in age , style, sex etc</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Arial"/>
                <a:ea typeface="+mn-ea"/>
                <a:cs typeface="+mn-cs"/>
              </a:rPr>
              <a:t>Think about the shop that your commemorative product will be sold in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0000"/>
              </a:solidFill>
              <a:effectLst/>
              <a:uLnTx/>
              <a:uFillTx/>
              <a:latin typeface="Arial"/>
              <a:ea typeface="+mn-ea"/>
              <a:cs typeface="+mn-cs"/>
            </a:endParaRPr>
          </a:p>
        </p:txBody>
      </p:sp>
      <p:sp>
        <p:nvSpPr>
          <p:cNvPr id="8196" name="TextBox 4"/>
          <p:cNvSpPr txBox="1">
            <a:spLocks noChangeArrowheads="1"/>
          </p:cNvSpPr>
          <p:nvPr/>
        </p:nvSpPr>
        <p:spPr bwMode="auto">
          <a:xfrm>
            <a:off x="6311900" y="1052513"/>
            <a:ext cx="3962400" cy="50784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Name:</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Age or age range:</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Sex:</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Likes:</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Dislikes:</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Hobbies and Interests:</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Style:</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Income:</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Job:</a:t>
            </a: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Shops mostly at:</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Favorite Websites:</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Likes to visit:</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Disabilities:</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Any other important info :</a:t>
            </a: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Complete the Target User Profile by adding as much detail as possible about the intended user. Give details of any specific requirements that the target user might have or want? ( write in sentences mind your </a:t>
            </a:r>
            <a:r>
              <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GAPS </a:t>
            </a:r>
          </a:p>
        </p:txBody>
      </p:sp>
      <p:pic>
        <p:nvPicPr>
          <p:cNvPr id="8" name="Picture 1"/>
          <p:cNvPicPr>
            <a:picLocks noChangeAspect="1" noChangeArrowheads="1"/>
          </p:cNvPicPr>
          <p:nvPr/>
        </p:nvPicPr>
        <p:blipFill>
          <a:blip r:embed="rId3"/>
          <a:srcRect l="9150" t="15705" r="23519" b="17201"/>
          <a:stretch>
            <a:fillRect/>
          </a:stretch>
        </p:blipFill>
        <p:spPr bwMode="auto">
          <a:xfrm rot="21255516">
            <a:off x="1882775" y="862013"/>
            <a:ext cx="4281488"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198" name="Text Box 2"/>
          <p:cNvSpPr txBox="1">
            <a:spLocks noChangeArrowheads="1"/>
          </p:cNvSpPr>
          <p:nvPr/>
        </p:nvSpPr>
        <p:spPr bwMode="auto">
          <a:xfrm>
            <a:off x="4835526" y="188914"/>
            <a:ext cx="58324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Introduction: </a:t>
            </a:r>
            <a:r>
              <a:rPr kumimoji="0" lang="en-GB" altLang="en-US" sz="1000" b="0" i="1" u="none" strike="noStrike" kern="1200" cap="none" spc="0" normalizeH="0" baseline="0" noProof="0">
                <a:ln>
                  <a:noFill/>
                </a:ln>
                <a:solidFill>
                  <a:srgbClr val="000000"/>
                </a:solidFill>
                <a:effectLst/>
                <a:uLnTx/>
                <a:uFillTx/>
                <a:latin typeface="Arial" panose="020B0604020202020204" pitchFamily="34" charset="0"/>
                <a:ea typeface="+mn-ea"/>
                <a:cs typeface="+mn-cs"/>
              </a:rPr>
              <a:t>Tell the examiner why you are completing this page. Talk about what your brief has stated you must create and what are you hoping to achieve. What is the importance of finding a specific client and how it will help your project? What will completing this page help you achieve?</a:t>
            </a:r>
          </a:p>
        </p:txBody>
      </p:sp>
      <p:sp>
        <p:nvSpPr>
          <p:cNvPr id="8199" name="Text Box 3"/>
          <p:cNvSpPr txBox="1">
            <a:spLocks noChangeArrowheads="1"/>
          </p:cNvSpPr>
          <p:nvPr/>
        </p:nvSpPr>
        <p:spPr bwMode="auto">
          <a:xfrm>
            <a:off x="5735638" y="6156326"/>
            <a:ext cx="44640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Summary: </a:t>
            </a:r>
            <a:r>
              <a:rPr kumimoji="0" lang="en-GB" altLang="en-US" sz="1000" b="0" i="1" u="none" strike="noStrike" kern="1200" cap="none" spc="0" normalizeH="0" baseline="0" noProof="0">
                <a:ln>
                  <a:noFill/>
                </a:ln>
                <a:solidFill>
                  <a:srgbClr val="000000"/>
                </a:solidFill>
                <a:effectLst/>
                <a:uLnTx/>
                <a:uFillTx/>
                <a:latin typeface="Arial" panose="020B0604020202020204" pitchFamily="34" charset="0"/>
                <a:ea typeface="+mn-ea"/>
                <a:cs typeface="+mn-cs"/>
              </a:rPr>
              <a:t>Tell the examiner what you have learnt / found out from completing this page. What do you believe the main influence that this page will have on your project? Why? What do you believe are the key things that you will take from this page that could influence your project? Why?</a:t>
            </a:r>
          </a:p>
        </p:txBody>
      </p:sp>
    </p:spTree>
    <p:extLst>
      <p:ext uri="{BB962C8B-B14F-4D97-AF65-F5344CB8AC3E}">
        <p14:creationId xmlns:p14="http://schemas.microsoft.com/office/powerpoint/2010/main" val="3326031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8904289" y="404813"/>
            <a:ext cx="1584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800" b="0" i="0" u="none" strike="noStrike" kern="1200" cap="none" spc="0" normalizeH="0" baseline="0" noProof="0">
                <a:ln>
                  <a:noFill/>
                </a:ln>
                <a:solidFill>
                  <a:srgbClr val="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Client profile</a:t>
            </a:r>
          </a:p>
        </p:txBody>
      </p:sp>
      <p:sp>
        <p:nvSpPr>
          <p:cNvPr id="15363" name="Rectangle 6"/>
          <p:cNvSpPr>
            <a:spLocks noChangeArrowheads="1"/>
          </p:cNvSpPr>
          <p:nvPr/>
        </p:nvSpPr>
        <p:spPr bwMode="auto">
          <a:xfrm>
            <a:off x="5375275" y="2565401"/>
            <a:ext cx="1081088" cy="1368425"/>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364" name="Text Box 7"/>
          <p:cNvSpPr txBox="1">
            <a:spLocks noChangeArrowheads="1"/>
          </p:cNvSpPr>
          <p:nvPr/>
        </p:nvSpPr>
        <p:spPr bwMode="auto">
          <a:xfrm>
            <a:off x="5375275" y="4005263"/>
            <a:ext cx="122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400" b="1" i="0" u="none" strike="noStrike" kern="1200" cap="none" spc="0" normalizeH="0" baseline="0" noProof="0">
                <a:ln>
                  <a:noFill/>
                </a:ln>
                <a:solidFill>
                  <a:srgbClr val="FF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20 year old man</a:t>
            </a:r>
          </a:p>
        </p:txBody>
      </p:sp>
      <p:sp>
        <p:nvSpPr>
          <p:cNvPr id="15365" name="Line 8"/>
          <p:cNvSpPr>
            <a:spLocks noChangeShapeType="1"/>
          </p:cNvSpPr>
          <p:nvPr/>
        </p:nvSpPr>
        <p:spPr bwMode="auto">
          <a:xfrm flipV="1">
            <a:off x="6456364" y="2276476"/>
            <a:ext cx="1152525"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66" name="Text Box 9"/>
          <p:cNvSpPr txBox="1">
            <a:spLocks noChangeArrowheads="1"/>
          </p:cNvSpPr>
          <p:nvPr/>
        </p:nvSpPr>
        <p:spPr bwMode="auto">
          <a:xfrm>
            <a:off x="7751763" y="549275"/>
            <a:ext cx="2736850" cy="256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400" b="1" i="0" u="sng" strike="noStrike" kern="1200" cap="none" spc="0" normalizeH="0" baseline="0" noProof="0">
                <a:ln>
                  <a:noFill/>
                </a:ln>
                <a:solidFill>
                  <a:srgbClr val="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Other info</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400" b="0" i="0" u="none" strike="noStrike" kern="1200" cap="none" spc="0" normalizeH="0" baseline="0" noProof="0">
                <a:ln>
                  <a:noFill/>
                </a:ln>
                <a:solidFill>
                  <a:srgbClr val="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He would like it to be </a:t>
            </a:r>
            <a:r>
              <a:rPr kumimoji="0" lang="en-GB" altLang="en-US" sz="1400" b="1" i="0" u="none" strike="noStrike" kern="1200" cap="none" spc="0" normalizeH="0" baseline="0" noProof="0">
                <a:ln>
                  <a:noFill/>
                </a:ln>
                <a:solidFill>
                  <a:srgbClr val="FF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different to most of the storage on the market</a:t>
            </a:r>
            <a:r>
              <a:rPr kumimoji="0" lang="en-GB" altLang="en-US" sz="1400" b="0" i="0" u="none" strike="noStrike" kern="1200" cap="none" spc="0" normalizeH="0" baseline="0" noProof="0">
                <a:ln>
                  <a:noFill/>
                </a:ln>
                <a:solidFill>
                  <a:srgbClr val="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 He would it to </a:t>
            </a:r>
            <a:r>
              <a:rPr kumimoji="0" lang="en-GB" altLang="en-US" sz="1400" b="1" i="0" u="none" strike="noStrike" kern="1200" cap="none" spc="0" normalizeH="0" baseline="0" noProof="0">
                <a:ln>
                  <a:noFill/>
                </a:ln>
                <a:solidFill>
                  <a:srgbClr val="FF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have a drawer</a:t>
            </a:r>
            <a:r>
              <a:rPr kumimoji="0" lang="en-GB" altLang="en-US" sz="1400" b="0" i="0" u="none" strike="noStrike" kern="1200" cap="none" spc="0" normalizeH="0" baseline="0" noProof="0">
                <a:ln>
                  <a:noFill/>
                </a:ln>
                <a:solidFill>
                  <a:srgbClr val="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 he can put random things that clutter up his apartment in as </a:t>
            </a:r>
            <a:r>
              <a:rPr kumimoji="0" lang="en-GB" altLang="en-US" sz="1400" b="1" i="0" u="none" strike="noStrike" kern="1200" cap="none" spc="0" normalizeH="0" baseline="0" noProof="0">
                <a:ln>
                  <a:noFill/>
                </a:ln>
                <a:solidFill>
                  <a:srgbClr val="FF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he is very untidy</a:t>
            </a:r>
            <a:r>
              <a:rPr kumimoji="0" lang="en-GB" altLang="en-US" sz="1400" b="0" i="0" u="none" strike="noStrike" kern="1200" cap="none" spc="0" normalizeH="0" baseline="0" noProof="0">
                <a:ln>
                  <a:noFill/>
                </a:ln>
                <a:solidFill>
                  <a:srgbClr val="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 He likes items that are have an </a:t>
            </a:r>
            <a:r>
              <a:rPr kumimoji="0" lang="en-GB" altLang="en-US" sz="1400" b="1" i="0" u="none" strike="noStrike" kern="1200" cap="none" spc="0" normalizeH="0" baseline="0" noProof="0">
                <a:ln>
                  <a:noFill/>
                </a:ln>
                <a:solidFill>
                  <a:srgbClr val="FF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expensive look</a:t>
            </a:r>
            <a:r>
              <a:rPr kumimoji="0" lang="en-GB" altLang="en-US" sz="1400" b="0" i="0" u="none" strike="noStrike" kern="1200" cap="none" spc="0" normalizeH="0" baseline="0" noProof="0">
                <a:ln>
                  <a:noFill/>
                </a:ln>
                <a:solidFill>
                  <a:srgbClr val="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 He likes a </a:t>
            </a:r>
            <a:r>
              <a:rPr kumimoji="0" lang="en-GB" altLang="en-US" sz="1400" b="1" i="0" u="none" strike="noStrike" kern="1200" cap="none" spc="0" normalizeH="0" baseline="0" noProof="0">
                <a:ln>
                  <a:noFill/>
                </a:ln>
                <a:solidFill>
                  <a:srgbClr val="FF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gravity defying bookcase made by malangana design</a:t>
            </a:r>
            <a:r>
              <a:rPr kumimoji="0" lang="en-GB" altLang="en-US" sz="1400" b="0" i="0" u="none" strike="noStrike" kern="1200" cap="none" spc="0" normalizeH="0" baseline="0" noProof="0">
                <a:ln>
                  <a:noFill/>
                </a:ln>
                <a:solidFill>
                  <a:srgbClr val="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a:t>
            </a:r>
          </a:p>
        </p:txBody>
      </p:sp>
      <p:sp>
        <p:nvSpPr>
          <p:cNvPr id="15367" name="Text Box 10"/>
          <p:cNvSpPr txBox="1">
            <a:spLocks noChangeArrowheads="1"/>
          </p:cNvSpPr>
          <p:nvPr/>
        </p:nvSpPr>
        <p:spPr bwMode="auto">
          <a:xfrm>
            <a:off x="8616950" y="3284538"/>
            <a:ext cx="205105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400" b="1" i="0" u="sng" strike="noStrike" kern="1200" cap="none" spc="0" normalizeH="0" baseline="0" noProof="0">
                <a:ln>
                  <a:noFill/>
                </a:ln>
                <a:solidFill>
                  <a:srgbClr val="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Finance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400" b="0" i="0" u="none" strike="noStrike" kern="1200" cap="none" spc="0" normalizeH="0" baseline="0" noProof="0">
                <a:ln>
                  <a:noFill/>
                </a:ln>
                <a:solidFill>
                  <a:srgbClr val="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He has a </a:t>
            </a:r>
            <a:r>
              <a:rPr kumimoji="0" lang="en-GB" altLang="en-US" sz="1400" b="1" i="0" u="none" strike="noStrike" kern="1200" cap="none" spc="0" normalizeH="0" baseline="0" noProof="0">
                <a:ln>
                  <a:noFill/>
                </a:ln>
                <a:solidFill>
                  <a:srgbClr val="FF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well paid job</a:t>
            </a:r>
            <a:r>
              <a:rPr kumimoji="0" lang="en-GB" altLang="en-US" sz="1400" b="0" i="0" u="none" strike="noStrike" kern="1200" cap="none" spc="0" normalizeH="0" baseline="0" noProof="0">
                <a:ln>
                  <a:noFill/>
                </a:ln>
                <a:solidFill>
                  <a:srgbClr val="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 but he </a:t>
            </a:r>
            <a:r>
              <a:rPr kumimoji="0" lang="en-GB" altLang="en-US" sz="1400" b="1" i="0" u="none" strike="noStrike" kern="1200" cap="none" spc="0" normalizeH="0" baseline="0" noProof="0">
                <a:ln>
                  <a:noFill/>
                </a:ln>
                <a:solidFill>
                  <a:srgbClr val="FF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doesn’t want to spend to much</a:t>
            </a:r>
            <a:r>
              <a:rPr kumimoji="0" lang="en-GB" altLang="en-US" sz="1400" b="0" i="0" u="none" strike="noStrike" kern="1200" cap="none" spc="0" normalizeH="0" baseline="0" noProof="0">
                <a:ln>
                  <a:noFill/>
                </a:ln>
                <a:solidFill>
                  <a:srgbClr val="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 so he will go for quality of product over helping the environment.</a:t>
            </a:r>
          </a:p>
        </p:txBody>
      </p:sp>
      <p:sp>
        <p:nvSpPr>
          <p:cNvPr id="15368" name="Line 11"/>
          <p:cNvSpPr>
            <a:spLocks noChangeShapeType="1"/>
          </p:cNvSpPr>
          <p:nvPr/>
        </p:nvSpPr>
        <p:spPr bwMode="auto">
          <a:xfrm>
            <a:off x="6456363" y="3213100"/>
            <a:ext cx="2087562"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69" name="Text Box 13"/>
          <p:cNvSpPr txBox="1">
            <a:spLocks noChangeArrowheads="1"/>
          </p:cNvSpPr>
          <p:nvPr/>
        </p:nvSpPr>
        <p:spPr bwMode="auto">
          <a:xfrm>
            <a:off x="4943475" y="260350"/>
            <a:ext cx="252095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400" b="1" i="0" u="sng" strike="noStrike" kern="1200" cap="none" spc="0" normalizeH="0" baseline="0" noProof="0">
                <a:ln>
                  <a:noFill/>
                </a:ln>
                <a:solidFill>
                  <a:srgbClr val="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Design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400" b="0" i="0" u="none" strike="noStrike" kern="1200" cap="none" spc="0" normalizeH="0" baseline="0" noProof="0">
                <a:ln>
                  <a:noFill/>
                </a:ln>
                <a:solidFill>
                  <a:srgbClr val="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He likes to be </a:t>
            </a:r>
            <a:r>
              <a:rPr kumimoji="0" lang="en-GB" altLang="en-US" sz="1400" b="1" i="0" u="none" strike="noStrike" kern="1200" cap="none" spc="0" normalizeH="0" baseline="0" noProof="0">
                <a:ln>
                  <a:noFill/>
                </a:ln>
                <a:solidFill>
                  <a:srgbClr val="FF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modern</a:t>
            </a:r>
            <a:r>
              <a:rPr kumimoji="0" lang="en-GB" altLang="en-US" sz="1400" b="0" i="0" u="none" strike="noStrike" kern="1200" cap="none" spc="0" normalizeH="0" baseline="0" noProof="0">
                <a:ln>
                  <a:noFill/>
                </a:ln>
                <a:solidFill>
                  <a:srgbClr val="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 he has </a:t>
            </a:r>
            <a:r>
              <a:rPr kumimoji="0" lang="en-GB" altLang="en-US" sz="1400" b="1" i="0" u="none" strike="noStrike" kern="1200" cap="none" spc="0" normalizeH="0" baseline="0" noProof="0">
                <a:ln>
                  <a:noFill/>
                </a:ln>
                <a:solidFill>
                  <a:srgbClr val="FF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lot of technology</a:t>
            </a:r>
            <a:r>
              <a:rPr kumimoji="0" lang="en-GB" altLang="en-US" sz="1400" b="0" i="0" u="none" strike="noStrike" kern="1200" cap="none" spc="0" normalizeH="0" baseline="0" noProof="0">
                <a:ln>
                  <a:noFill/>
                </a:ln>
                <a:solidFill>
                  <a:srgbClr val="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 He enjoys looking at </a:t>
            </a:r>
            <a:r>
              <a:rPr kumimoji="0" lang="en-GB" altLang="en-US" sz="1400" b="1" i="0" u="none" strike="noStrike" kern="1200" cap="none" spc="0" normalizeH="0" baseline="0" noProof="0">
                <a:ln>
                  <a:noFill/>
                </a:ln>
                <a:solidFill>
                  <a:srgbClr val="FF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arty designs</a:t>
            </a:r>
            <a:r>
              <a:rPr kumimoji="0" lang="en-GB" altLang="en-US" sz="1400" b="0" i="0" u="none" strike="noStrike" kern="1200" cap="none" spc="0" normalizeH="0" baseline="0" noProof="0">
                <a:ln>
                  <a:noFill/>
                </a:ln>
                <a:solidFill>
                  <a:srgbClr val="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 He owns some of </a:t>
            </a:r>
            <a:r>
              <a:rPr kumimoji="0" lang="en-GB" altLang="en-US" sz="1400" b="1" i="0" u="none" strike="noStrike" kern="1200" cap="none" spc="0" normalizeH="0" baseline="0" noProof="0">
                <a:ln>
                  <a:noFill/>
                </a:ln>
                <a:solidFill>
                  <a:srgbClr val="FF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Philippe stark's</a:t>
            </a:r>
            <a:r>
              <a:rPr kumimoji="0" lang="en-GB" altLang="en-US" sz="1400" b="0" i="0" u="none" strike="noStrike" kern="1200" cap="none" spc="0" normalizeH="0" baseline="0" noProof="0">
                <a:ln>
                  <a:noFill/>
                </a:ln>
                <a:solidFill>
                  <a:srgbClr val="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 products and like his designs.</a:t>
            </a:r>
          </a:p>
        </p:txBody>
      </p:sp>
      <p:sp>
        <p:nvSpPr>
          <p:cNvPr id="15370" name="Line 14"/>
          <p:cNvSpPr>
            <a:spLocks noChangeShapeType="1"/>
          </p:cNvSpPr>
          <p:nvPr/>
        </p:nvSpPr>
        <p:spPr bwMode="auto">
          <a:xfrm flipV="1">
            <a:off x="5664200" y="1989138"/>
            <a:ext cx="215900" cy="5762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71" name="Text Box 15"/>
          <p:cNvSpPr txBox="1">
            <a:spLocks noChangeArrowheads="1"/>
          </p:cNvSpPr>
          <p:nvPr/>
        </p:nvSpPr>
        <p:spPr bwMode="auto">
          <a:xfrm>
            <a:off x="7175500" y="5300664"/>
            <a:ext cx="2952750"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400" b="1" i="0" u="sng" strike="noStrike" kern="1200" cap="none" spc="0" normalizeH="0" baseline="0" noProof="0">
                <a:ln>
                  <a:noFill/>
                </a:ln>
                <a:solidFill>
                  <a:srgbClr val="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Friends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400" b="0" i="0" u="none" strike="noStrike" kern="1200" cap="none" spc="0" normalizeH="0" baseline="0" noProof="0">
                <a:ln>
                  <a:noFill/>
                </a:ln>
                <a:solidFill>
                  <a:srgbClr val="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He likes  to show off  new things to his friends. He has a </a:t>
            </a:r>
            <a:r>
              <a:rPr kumimoji="0" lang="en-GB" altLang="en-US" sz="1400" b="1" i="0" u="none" strike="noStrike" kern="1200" cap="none" spc="0" normalizeH="0" baseline="0" noProof="0">
                <a:ln>
                  <a:noFill/>
                </a:ln>
                <a:solidFill>
                  <a:srgbClr val="FF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wide range of friends</a:t>
            </a:r>
            <a:r>
              <a:rPr kumimoji="0" lang="en-GB" altLang="en-US" sz="1400" b="0" i="0" u="none" strike="noStrike" kern="1200" cap="none" spc="0" normalizeH="0" baseline="0" noProof="0">
                <a:ln>
                  <a:noFill/>
                </a:ln>
                <a:solidFill>
                  <a:srgbClr val="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 and he likes to have them round his house.</a:t>
            </a:r>
          </a:p>
        </p:txBody>
      </p:sp>
      <p:sp>
        <p:nvSpPr>
          <p:cNvPr id="15372" name="Line 16"/>
          <p:cNvSpPr>
            <a:spLocks noChangeShapeType="1"/>
          </p:cNvSpPr>
          <p:nvPr/>
        </p:nvSpPr>
        <p:spPr bwMode="auto">
          <a:xfrm>
            <a:off x="6456364" y="3933825"/>
            <a:ext cx="2016125" cy="11509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73" name="Text Box 17"/>
          <p:cNvSpPr txBox="1">
            <a:spLocks noChangeArrowheads="1"/>
          </p:cNvSpPr>
          <p:nvPr/>
        </p:nvSpPr>
        <p:spPr bwMode="auto">
          <a:xfrm>
            <a:off x="1919289" y="260351"/>
            <a:ext cx="2592387"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400" b="1" i="0" u="sng" strike="noStrike" kern="1200" cap="none" spc="0" normalizeH="0" baseline="0" noProof="0">
                <a:ln>
                  <a:noFill/>
                </a:ln>
                <a:solidFill>
                  <a:srgbClr val="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Music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400" b="0" i="0" u="none" strike="noStrike" kern="1200" cap="none" spc="0" normalizeH="0" baseline="0" noProof="0">
                <a:ln>
                  <a:noFill/>
                </a:ln>
                <a:solidFill>
                  <a:srgbClr val="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He likes most genres of music and he has </a:t>
            </a:r>
            <a:r>
              <a:rPr kumimoji="0" lang="en-GB" altLang="en-US" sz="1400" b="1" i="0" u="none" strike="noStrike" kern="1200" cap="none" spc="0" normalizeH="0" baseline="0" noProof="0">
                <a:ln>
                  <a:noFill/>
                </a:ln>
                <a:solidFill>
                  <a:srgbClr val="FF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lot of CDs</a:t>
            </a:r>
            <a:r>
              <a:rPr kumimoji="0" lang="en-GB" altLang="en-US" sz="1400" b="0" i="0" u="none" strike="noStrike" kern="1200" cap="none" spc="0" normalizeH="0" baseline="0" noProof="0">
                <a:ln>
                  <a:noFill/>
                </a:ln>
                <a:solidFill>
                  <a:srgbClr val="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 He would like a place to </a:t>
            </a:r>
            <a:r>
              <a:rPr kumimoji="0" lang="en-GB" altLang="en-US" sz="1400" b="1" i="0" u="none" strike="noStrike" kern="1200" cap="none" spc="0" normalizeH="0" baseline="0" noProof="0">
                <a:ln>
                  <a:noFill/>
                </a:ln>
                <a:solidFill>
                  <a:srgbClr val="FF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store his favourite CDs in their cases</a:t>
            </a:r>
            <a:r>
              <a:rPr kumimoji="0" lang="en-GB" altLang="en-US" sz="1400" b="0" i="0" u="none" strike="noStrike" kern="1200" cap="none" spc="0" normalizeH="0" baseline="0" noProof="0">
                <a:ln>
                  <a:noFill/>
                </a:ln>
                <a:solidFill>
                  <a:srgbClr val="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a:t>
            </a:r>
          </a:p>
        </p:txBody>
      </p:sp>
      <p:sp>
        <p:nvSpPr>
          <p:cNvPr id="15374" name="Text Box 18"/>
          <p:cNvSpPr txBox="1">
            <a:spLocks noChangeArrowheads="1"/>
          </p:cNvSpPr>
          <p:nvPr/>
        </p:nvSpPr>
        <p:spPr bwMode="auto">
          <a:xfrm>
            <a:off x="2063750" y="2060575"/>
            <a:ext cx="230505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400" b="1" i="0" u="sng" strike="noStrike" kern="1200" cap="none" spc="0" normalizeH="0" baseline="0" noProof="0">
                <a:ln>
                  <a:noFill/>
                </a:ln>
                <a:solidFill>
                  <a:srgbClr val="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Hobbies and interests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400" b="0" i="0" u="none" strike="noStrike" kern="1200" cap="none" spc="0" normalizeH="0" baseline="0" noProof="0">
                <a:ln>
                  <a:noFill/>
                </a:ln>
                <a:solidFill>
                  <a:srgbClr val="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He enjoys </a:t>
            </a:r>
            <a:r>
              <a:rPr kumimoji="0" lang="en-GB" altLang="en-US" sz="1400" b="1" i="0" u="none" strike="noStrike" kern="1200" cap="none" spc="0" normalizeH="0" baseline="0" noProof="0">
                <a:ln>
                  <a:noFill/>
                </a:ln>
                <a:solidFill>
                  <a:srgbClr val="FF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bmx-ing, football, skateboarding, looking at art, listening to music, reading magazines, playing pool, snooker and darts.</a:t>
            </a:r>
          </a:p>
        </p:txBody>
      </p:sp>
      <p:sp>
        <p:nvSpPr>
          <p:cNvPr id="15375" name="Text Box 19"/>
          <p:cNvSpPr txBox="1">
            <a:spLocks noChangeArrowheads="1"/>
          </p:cNvSpPr>
          <p:nvPr/>
        </p:nvSpPr>
        <p:spPr bwMode="auto">
          <a:xfrm>
            <a:off x="1847850" y="4005263"/>
            <a:ext cx="1657350" cy="278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400" b="1" i="0" u="sng" strike="noStrike" kern="1200" cap="none" spc="0" normalizeH="0" baseline="0" noProof="0">
                <a:ln>
                  <a:noFill/>
                </a:ln>
                <a:solidFill>
                  <a:srgbClr val="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Technology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400" b="0" i="0" u="none" strike="noStrike" kern="1200" cap="none" spc="0" normalizeH="0" baseline="0" noProof="0">
                <a:ln>
                  <a:noFill/>
                </a:ln>
                <a:solidFill>
                  <a:srgbClr val="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He owns lots of </a:t>
            </a:r>
            <a:r>
              <a:rPr kumimoji="0" lang="en-GB" altLang="en-US" sz="1400" b="1" i="0" u="none" strike="noStrike" kern="1200" cap="none" spc="0" normalizeH="0" baseline="0" noProof="0">
                <a:ln>
                  <a:noFill/>
                </a:ln>
                <a:solidFill>
                  <a:srgbClr val="FF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gadgets</a:t>
            </a:r>
            <a:r>
              <a:rPr kumimoji="0" lang="en-GB" altLang="en-US" sz="1400" b="0" i="0" u="none" strike="noStrike" kern="1200" cap="none" spc="0" normalizeH="0" baseline="0" noProof="0">
                <a:ln>
                  <a:noFill/>
                </a:ln>
                <a:solidFill>
                  <a:srgbClr val="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 these have </a:t>
            </a:r>
            <a:r>
              <a:rPr kumimoji="0" lang="en-GB" altLang="en-US" sz="1400" b="1" i="0" u="none" strike="noStrike" kern="1200" cap="none" spc="0" normalizeH="0" baseline="0" noProof="0">
                <a:ln>
                  <a:noFill/>
                </a:ln>
                <a:solidFill>
                  <a:srgbClr val="FF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lots of chargers and cables</a:t>
            </a:r>
            <a:r>
              <a:rPr kumimoji="0" lang="en-GB" altLang="en-US" sz="1400" b="0" i="0" u="none" strike="noStrike" kern="1200" cap="none" spc="0" normalizeH="0" baseline="0" noProof="0">
                <a:ln>
                  <a:noFill/>
                </a:ln>
                <a:solidFill>
                  <a:srgbClr val="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 that get tangled up. But he already has a place to store theses ,this does show that he is modern.</a:t>
            </a:r>
          </a:p>
        </p:txBody>
      </p:sp>
      <p:sp>
        <p:nvSpPr>
          <p:cNvPr id="15376" name="Text Box 20"/>
          <p:cNvSpPr txBox="1">
            <a:spLocks noChangeArrowheads="1"/>
          </p:cNvSpPr>
          <p:nvPr/>
        </p:nvSpPr>
        <p:spPr bwMode="auto">
          <a:xfrm>
            <a:off x="4583113" y="4868863"/>
            <a:ext cx="1871662"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400" b="1" i="0" u="sng" strike="noStrike" kern="1200" cap="none" spc="0" normalizeH="0" baseline="0" noProof="0">
                <a:ln>
                  <a:noFill/>
                </a:ln>
                <a:solidFill>
                  <a:srgbClr val="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How he spends his time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400" b="0" i="0" u="none" strike="noStrike" kern="1200" cap="none" spc="0" normalizeH="0" baseline="0" noProof="0">
                <a:ln>
                  <a:noFill/>
                </a:ln>
                <a:solidFill>
                  <a:srgbClr val="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When he is not doing his hobbies he likes to spend his time </a:t>
            </a:r>
            <a:r>
              <a:rPr kumimoji="0" lang="en-GB" altLang="en-US" sz="1400" b="1" i="0" u="none" strike="noStrike" kern="1200" cap="none" spc="0" normalizeH="0" baseline="0" noProof="0">
                <a:ln>
                  <a:noFill/>
                </a:ln>
                <a:solidFill>
                  <a:srgbClr val="FF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reading magazines and listening to CDs</a:t>
            </a:r>
          </a:p>
        </p:txBody>
      </p:sp>
      <p:sp>
        <p:nvSpPr>
          <p:cNvPr id="15377" name="Line 21"/>
          <p:cNvSpPr>
            <a:spLocks noChangeShapeType="1"/>
          </p:cNvSpPr>
          <p:nvPr/>
        </p:nvSpPr>
        <p:spPr bwMode="auto">
          <a:xfrm flipH="1">
            <a:off x="5016501" y="3933825"/>
            <a:ext cx="358775" cy="863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78" name="Line 22"/>
          <p:cNvSpPr>
            <a:spLocks noChangeShapeType="1"/>
          </p:cNvSpPr>
          <p:nvPr/>
        </p:nvSpPr>
        <p:spPr bwMode="auto">
          <a:xfrm flipH="1">
            <a:off x="3503613" y="3500439"/>
            <a:ext cx="1871662" cy="936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79" name="Line 23"/>
          <p:cNvSpPr>
            <a:spLocks noChangeShapeType="1"/>
          </p:cNvSpPr>
          <p:nvPr/>
        </p:nvSpPr>
        <p:spPr bwMode="auto">
          <a:xfrm flipH="1" flipV="1">
            <a:off x="4583113" y="2636838"/>
            <a:ext cx="792162"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80" name="Line 24"/>
          <p:cNvSpPr>
            <a:spLocks noChangeShapeType="1"/>
          </p:cNvSpPr>
          <p:nvPr/>
        </p:nvSpPr>
        <p:spPr bwMode="auto">
          <a:xfrm flipH="1" flipV="1">
            <a:off x="4440239" y="1844676"/>
            <a:ext cx="935037" cy="7921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5381" name="Picture 30" descr="eigsti200x2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5276" y="2565401"/>
            <a:ext cx="115252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3422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7603" t="16110" r="22431" b="6561"/>
          <a:stretch/>
        </p:blipFill>
        <p:spPr>
          <a:xfrm>
            <a:off x="-125260" y="288983"/>
            <a:ext cx="8530225" cy="5892451"/>
          </a:xfrm>
          <a:prstGeom prst="rect">
            <a:avLst/>
          </a:prstGeom>
        </p:spPr>
      </p:pic>
    </p:spTree>
    <p:extLst>
      <p:ext uri="{BB962C8B-B14F-4D97-AF65-F5344CB8AC3E}">
        <p14:creationId xmlns:p14="http://schemas.microsoft.com/office/powerpoint/2010/main" val="4218202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034CF-E8FF-4423-8938-2A6C3F3D4C7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5B2666F-5170-4B85-B8A7-A41F28DF1272}"/>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CF3CB146-3149-46B1-A941-2285F4088795}"/>
              </a:ext>
            </a:extLst>
          </p:cNvPr>
          <p:cNvPicPr>
            <a:picLocks noChangeAspect="1"/>
          </p:cNvPicPr>
          <p:nvPr/>
        </p:nvPicPr>
        <p:blipFill>
          <a:blip r:embed="rId2"/>
          <a:stretch>
            <a:fillRect/>
          </a:stretch>
        </p:blipFill>
        <p:spPr>
          <a:xfrm>
            <a:off x="1004177" y="1395128"/>
            <a:ext cx="10183646" cy="4067743"/>
          </a:xfrm>
          <a:prstGeom prst="rect">
            <a:avLst/>
          </a:prstGeom>
        </p:spPr>
      </p:pic>
    </p:spTree>
    <p:extLst>
      <p:ext uri="{BB962C8B-B14F-4D97-AF65-F5344CB8AC3E}">
        <p14:creationId xmlns:p14="http://schemas.microsoft.com/office/powerpoint/2010/main" val="1578305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8321" t="17766" r="24383"/>
          <a:stretch/>
        </p:blipFill>
        <p:spPr>
          <a:xfrm>
            <a:off x="-212944" y="0"/>
            <a:ext cx="9807565" cy="7490564"/>
          </a:xfrm>
          <a:prstGeom prst="rect">
            <a:avLst/>
          </a:prstGeom>
        </p:spPr>
      </p:pic>
    </p:spTree>
    <p:extLst>
      <p:ext uri="{BB962C8B-B14F-4D97-AF65-F5344CB8AC3E}">
        <p14:creationId xmlns:p14="http://schemas.microsoft.com/office/powerpoint/2010/main" val="4020086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34440-AEAA-4431-BBAF-455B6C71E909}"/>
              </a:ext>
            </a:extLst>
          </p:cNvPr>
          <p:cNvSpPr>
            <a:spLocks noGrp="1"/>
          </p:cNvSpPr>
          <p:nvPr>
            <p:ph type="title"/>
          </p:nvPr>
        </p:nvSpPr>
        <p:spPr/>
        <p:txBody>
          <a:bodyPr/>
          <a:lstStyle/>
          <a:p>
            <a:r>
              <a:rPr lang="en-US" dirty="0"/>
              <a:t>Extension you could </a:t>
            </a:r>
            <a:endParaRPr lang="en-GB" dirty="0"/>
          </a:p>
        </p:txBody>
      </p:sp>
      <p:sp>
        <p:nvSpPr>
          <p:cNvPr id="3" name="Content Placeholder 2">
            <a:extLst>
              <a:ext uri="{FF2B5EF4-FFF2-40B4-BE49-F238E27FC236}">
                <a16:creationId xmlns:a16="http://schemas.microsoft.com/office/drawing/2014/main" id="{BE77DC7C-3690-463C-B33A-2E28150769CC}"/>
              </a:ext>
            </a:extLst>
          </p:cNvPr>
          <p:cNvSpPr>
            <a:spLocks noGrp="1"/>
          </p:cNvSpPr>
          <p:nvPr>
            <p:ph idx="1"/>
          </p:nvPr>
        </p:nvSpPr>
        <p:spPr/>
        <p:txBody>
          <a:bodyPr/>
          <a:lstStyle/>
          <a:p>
            <a:r>
              <a:rPr lang="en-US" dirty="0"/>
              <a:t>Look at analysis of the context teenage lifestyle </a:t>
            </a:r>
          </a:p>
          <a:p>
            <a:r>
              <a:rPr lang="en-US" dirty="0"/>
              <a:t>Try to pick out problems you can solve from different areas of their life and interests </a:t>
            </a:r>
            <a:endParaRPr lang="en-GB" dirty="0"/>
          </a:p>
        </p:txBody>
      </p:sp>
    </p:spTree>
    <p:extLst>
      <p:ext uri="{BB962C8B-B14F-4D97-AF65-F5344CB8AC3E}">
        <p14:creationId xmlns:p14="http://schemas.microsoft.com/office/powerpoint/2010/main" val="2936493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27863" y="2690949"/>
            <a:ext cx="4088674" cy="14107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4077238" y="2745766"/>
            <a:ext cx="404784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Write your problem area here Teenage lifestyle </a:t>
            </a:r>
          </a:p>
        </p:txBody>
      </p:sp>
      <p:sp>
        <p:nvSpPr>
          <p:cNvPr id="6" name="Oval 5"/>
          <p:cNvSpPr/>
          <p:nvPr/>
        </p:nvSpPr>
        <p:spPr>
          <a:xfrm>
            <a:off x="2751907" y="1688989"/>
            <a:ext cx="1345475" cy="97971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2987039" y="1976372"/>
            <a:ext cx="979714" cy="369332"/>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Who ? </a:t>
            </a:r>
          </a:p>
        </p:txBody>
      </p:sp>
      <p:sp>
        <p:nvSpPr>
          <p:cNvPr id="8" name="Oval 7"/>
          <p:cNvSpPr/>
          <p:nvPr/>
        </p:nvSpPr>
        <p:spPr>
          <a:xfrm>
            <a:off x="4201885" y="1581196"/>
            <a:ext cx="1345475" cy="979714"/>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4393469" y="1614135"/>
            <a:ext cx="94052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Why ?</a:t>
            </a:r>
          </a:p>
        </p:txBody>
      </p:sp>
      <p:sp>
        <p:nvSpPr>
          <p:cNvPr id="10" name="Oval 9"/>
          <p:cNvSpPr/>
          <p:nvPr/>
        </p:nvSpPr>
        <p:spPr>
          <a:xfrm>
            <a:off x="5699753" y="1381833"/>
            <a:ext cx="1345475" cy="97971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5947946" y="1675746"/>
            <a:ext cx="1097281" cy="369332"/>
          </a:xfrm>
          <a:prstGeom prst="rect">
            <a:avLst/>
          </a:prstGeom>
          <a:solidFill>
            <a:srgbClr val="00B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Where ?</a:t>
            </a:r>
          </a:p>
        </p:txBody>
      </p:sp>
      <p:sp>
        <p:nvSpPr>
          <p:cNvPr id="12" name="Oval 11"/>
          <p:cNvSpPr/>
          <p:nvPr/>
        </p:nvSpPr>
        <p:spPr>
          <a:xfrm>
            <a:off x="2397032" y="2729573"/>
            <a:ext cx="1345475" cy="9797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p:cNvSpPr txBox="1"/>
          <p:nvPr/>
        </p:nvSpPr>
        <p:spPr>
          <a:xfrm>
            <a:off x="2397032" y="3034764"/>
            <a:ext cx="163939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Manufacture?</a:t>
            </a:r>
          </a:p>
        </p:txBody>
      </p:sp>
      <p:sp>
        <p:nvSpPr>
          <p:cNvPr id="14" name="Oval 13"/>
          <p:cNvSpPr/>
          <p:nvPr/>
        </p:nvSpPr>
        <p:spPr>
          <a:xfrm>
            <a:off x="2503714" y="3823284"/>
            <a:ext cx="1345475" cy="979714"/>
          </a:xfrm>
          <a:prstGeom prst="ellipse">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2751907" y="4117197"/>
            <a:ext cx="1097281" cy="369332"/>
          </a:xfrm>
          <a:prstGeom prst="rect">
            <a:avLst/>
          </a:prstGeom>
          <a:solidFill>
            <a:srgbClr val="CC99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Issues?</a:t>
            </a:r>
          </a:p>
        </p:txBody>
      </p:sp>
      <p:sp>
        <p:nvSpPr>
          <p:cNvPr id="16" name="Oval 15"/>
          <p:cNvSpPr/>
          <p:nvPr/>
        </p:nvSpPr>
        <p:spPr>
          <a:xfrm>
            <a:off x="7158443" y="1486515"/>
            <a:ext cx="1345475" cy="97971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p:cNvSpPr txBox="1"/>
          <p:nvPr/>
        </p:nvSpPr>
        <p:spPr>
          <a:xfrm>
            <a:off x="7293420" y="1713115"/>
            <a:ext cx="1066797" cy="646331"/>
          </a:xfrm>
          <a:prstGeom prst="rect">
            <a:avLst/>
          </a:prstGeom>
          <a:solidFill>
            <a:srgbClr val="7030A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Materials?</a:t>
            </a:r>
          </a:p>
        </p:txBody>
      </p:sp>
      <p:sp>
        <p:nvSpPr>
          <p:cNvPr id="18" name="Oval 17"/>
          <p:cNvSpPr/>
          <p:nvPr/>
        </p:nvSpPr>
        <p:spPr>
          <a:xfrm>
            <a:off x="5421084" y="4198837"/>
            <a:ext cx="1345475" cy="979714"/>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p:cNvSpPr txBox="1"/>
          <p:nvPr/>
        </p:nvSpPr>
        <p:spPr>
          <a:xfrm>
            <a:off x="5669277" y="4492750"/>
            <a:ext cx="1097281" cy="369332"/>
          </a:xfrm>
          <a:prstGeom prst="rect">
            <a:avLst/>
          </a:prstGeom>
          <a:solidFill>
            <a:srgbClr val="00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How?</a:t>
            </a:r>
          </a:p>
        </p:txBody>
      </p:sp>
      <p:sp>
        <p:nvSpPr>
          <p:cNvPr id="21" name="Oval 20"/>
          <p:cNvSpPr/>
          <p:nvPr/>
        </p:nvSpPr>
        <p:spPr>
          <a:xfrm>
            <a:off x="3931918" y="4186081"/>
            <a:ext cx="1345475" cy="979714"/>
          </a:xfrm>
          <a:prstGeom prst="ellipse">
            <a:avLst/>
          </a:prstGeom>
          <a:solidFill>
            <a:srgbClr val="E9FC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p:cNvSpPr txBox="1"/>
          <p:nvPr/>
        </p:nvSpPr>
        <p:spPr>
          <a:xfrm>
            <a:off x="4180111" y="4479994"/>
            <a:ext cx="13019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Function?</a:t>
            </a:r>
          </a:p>
        </p:txBody>
      </p:sp>
      <p:sp>
        <p:nvSpPr>
          <p:cNvPr id="23" name="Oval 22"/>
          <p:cNvSpPr/>
          <p:nvPr/>
        </p:nvSpPr>
        <p:spPr>
          <a:xfrm>
            <a:off x="8547459" y="2925517"/>
            <a:ext cx="1345475" cy="979714"/>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p:cNvSpPr txBox="1"/>
          <p:nvPr/>
        </p:nvSpPr>
        <p:spPr>
          <a:xfrm>
            <a:off x="8662846" y="3173263"/>
            <a:ext cx="1169141" cy="461665"/>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Anthropometrics/ergonomics</a:t>
            </a:r>
          </a:p>
        </p:txBody>
      </p:sp>
      <p:sp>
        <p:nvSpPr>
          <p:cNvPr id="25" name="Oval 24"/>
          <p:cNvSpPr/>
          <p:nvPr/>
        </p:nvSpPr>
        <p:spPr>
          <a:xfrm>
            <a:off x="8299266" y="3937863"/>
            <a:ext cx="1345475" cy="97971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p:cNvSpPr txBox="1"/>
          <p:nvPr/>
        </p:nvSpPr>
        <p:spPr>
          <a:xfrm>
            <a:off x="8547459" y="4231776"/>
            <a:ext cx="1097281" cy="369332"/>
          </a:xfrm>
          <a:prstGeom prst="rect">
            <a:avLst/>
          </a:prstGeom>
          <a:solidFill>
            <a:schemeClr val="accent1">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When?</a:t>
            </a:r>
          </a:p>
        </p:txBody>
      </p:sp>
      <p:sp>
        <p:nvSpPr>
          <p:cNvPr id="27" name="Oval 26"/>
          <p:cNvSpPr/>
          <p:nvPr/>
        </p:nvSpPr>
        <p:spPr>
          <a:xfrm>
            <a:off x="6910250" y="4231776"/>
            <a:ext cx="1345475" cy="979714"/>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p:cNvSpPr txBox="1"/>
          <p:nvPr/>
        </p:nvSpPr>
        <p:spPr>
          <a:xfrm>
            <a:off x="7158443" y="4525689"/>
            <a:ext cx="10972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What?</a:t>
            </a:r>
          </a:p>
        </p:txBody>
      </p:sp>
      <p:sp>
        <p:nvSpPr>
          <p:cNvPr id="29" name="Oval 28"/>
          <p:cNvSpPr/>
          <p:nvPr/>
        </p:nvSpPr>
        <p:spPr>
          <a:xfrm>
            <a:off x="8473433" y="1867424"/>
            <a:ext cx="1345475" cy="979714"/>
          </a:xfrm>
          <a:prstGeom prst="ellipse">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p:cNvSpPr txBox="1"/>
          <p:nvPr/>
        </p:nvSpPr>
        <p:spPr>
          <a:xfrm>
            <a:off x="8721626" y="2161337"/>
            <a:ext cx="1097281" cy="369332"/>
          </a:xfrm>
          <a:prstGeom prst="rect">
            <a:avLst/>
          </a:prstGeom>
          <a:solidFill>
            <a:srgbClr val="FF3399"/>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safety?</a:t>
            </a:r>
          </a:p>
        </p:txBody>
      </p:sp>
      <p:sp>
        <p:nvSpPr>
          <p:cNvPr id="31" name="Oval 30"/>
          <p:cNvSpPr/>
          <p:nvPr/>
        </p:nvSpPr>
        <p:spPr>
          <a:xfrm>
            <a:off x="1386290" y="1438227"/>
            <a:ext cx="1345475" cy="97971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Oval 31"/>
          <p:cNvSpPr/>
          <p:nvPr/>
        </p:nvSpPr>
        <p:spPr>
          <a:xfrm>
            <a:off x="1967586" y="534207"/>
            <a:ext cx="1964332" cy="97971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Hobbies/interests</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Oval 32"/>
          <p:cNvSpPr/>
          <p:nvPr/>
        </p:nvSpPr>
        <p:spPr>
          <a:xfrm>
            <a:off x="493663" y="465027"/>
            <a:ext cx="1345475" cy="97971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p:cNvSpPr txBox="1"/>
          <p:nvPr/>
        </p:nvSpPr>
        <p:spPr>
          <a:xfrm>
            <a:off x="1421675" y="1574616"/>
            <a:ext cx="97535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Teenagers 13-21 </a:t>
            </a:r>
          </a:p>
        </p:txBody>
      </p:sp>
      <p:sp>
        <p:nvSpPr>
          <p:cNvPr id="35" name="TextBox 34"/>
          <p:cNvSpPr txBox="1"/>
          <p:nvPr/>
        </p:nvSpPr>
        <p:spPr>
          <a:xfrm>
            <a:off x="560381" y="634228"/>
            <a:ext cx="10210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Disabled/other needs </a:t>
            </a:r>
          </a:p>
        </p:txBody>
      </p:sp>
      <p:sp>
        <p:nvSpPr>
          <p:cNvPr id="38" name="Oval 37"/>
          <p:cNvSpPr/>
          <p:nvPr/>
        </p:nvSpPr>
        <p:spPr>
          <a:xfrm>
            <a:off x="5089603" y="481489"/>
            <a:ext cx="1509980" cy="856023"/>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p:cNvSpPr/>
          <p:nvPr/>
        </p:nvSpPr>
        <p:spPr>
          <a:xfrm>
            <a:off x="5364171" y="711197"/>
            <a:ext cx="1139339"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Reduce C02/sustainability 6 r’s</a:t>
            </a:r>
          </a:p>
        </p:txBody>
      </p:sp>
      <p:sp>
        <p:nvSpPr>
          <p:cNvPr id="40" name="Oval 39"/>
          <p:cNvSpPr/>
          <p:nvPr/>
        </p:nvSpPr>
        <p:spPr>
          <a:xfrm>
            <a:off x="7317371" y="5442945"/>
            <a:ext cx="1345475" cy="979714"/>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Box 40"/>
          <p:cNvSpPr txBox="1"/>
          <p:nvPr/>
        </p:nvSpPr>
        <p:spPr>
          <a:xfrm>
            <a:off x="7582987" y="5670778"/>
            <a:ext cx="7772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Wall planter</a:t>
            </a:r>
          </a:p>
        </p:txBody>
      </p:sp>
      <p:sp>
        <p:nvSpPr>
          <p:cNvPr id="42" name="Oval 41"/>
          <p:cNvSpPr/>
          <p:nvPr/>
        </p:nvSpPr>
        <p:spPr>
          <a:xfrm>
            <a:off x="7227323" y="357798"/>
            <a:ext cx="1345475" cy="97971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p:cNvSpPr/>
          <p:nvPr/>
        </p:nvSpPr>
        <p:spPr>
          <a:xfrm>
            <a:off x="1345469" y="150899"/>
            <a:ext cx="6096000" cy="369332"/>
          </a:xfrm>
          <a:prstGeom prst="rect">
            <a:avLst/>
          </a:prstGeom>
          <a:ln>
            <a:solidFill>
              <a:schemeClr val="tx1"/>
            </a:solid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32909A26-528E-4167-AD0C-1E9C5300D65B}"/>
              </a:ext>
            </a:extLst>
          </p:cNvPr>
          <p:cNvSpPr/>
          <p:nvPr/>
        </p:nvSpPr>
        <p:spPr>
          <a:xfrm>
            <a:off x="254174" y="2409222"/>
            <a:ext cx="1345475" cy="97971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19C755A7-D520-4F38-8858-818B7858536E}"/>
              </a:ext>
            </a:extLst>
          </p:cNvPr>
          <p:cNvSpPr txBox="1"/>
          <p:nvPr/>
        </p:nvSpPr>
        <p:spPr>
          <a:xfrm>
            <a:off x="560381" y="2591073"/>
            <a:ext cx="97535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Every day activities / problems </a:t>
            </a:r>
          </a:p>
        </p:txBody>
      </p:sp>
      <p:sp>
        <p:nvSpPr>
          <p:cNvPr id="45" name="Oval 44">
            <a:extLst>
              <a:ext uri="{FF2B5EF4-FFF2-40B4-BE49-F238E27FC236}">
                <a16:creationId xmlns:a16="http://schemas.microsoft.com/office/drawing/2014/main" id="{75E18AAE-9C45-4863-ACEF-B8E7B888E3FB}"/>
              </a:ext>
            </a:extLst>
          </p:cNvPr>
          <p:cNvSpPr/>
          <p:nvPr/>
        </p:nvSpPr>
        <p:spPr>
          <a:xfrm>
            <a:off x="9851659" y="1320221"/>
            <a:ext cx="2340341" cy="1146007"/>
          </a:xfrm>
          <a:prstGeom prst="ellipse">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TextBox 45">
            <a:extLst>
              <a:ext uri="{FF2B5EF4-FFF2-40B4-BE49-F238E27FC236}">
                <a16:creationId xmlns:a16="http://schemas.microsoft.com/office/drawing/2014/main" id="{89CB11EB-104D-45A1-B1E1-FBCA10BE04D1}"/>
              </a:ext>
            </a:extLst>
          </p:cNvPr>
          <p:cNvSpPr txBox="1"/>
          <p:nvPr/>
        </p:nvSpPr>
        <p:spPr>
          <a:xfrm>
            <a:off x="10393376" y="1376606"/>
            <a:ext cx="1488796" cy="923330"/>
          </a:xfrm>
          <a:prstGeom prst="rect">
            <a:avLst/>
          </a:prstGeom>
          <a:solidFill>
            <a:srgbClr val="FF3399"/>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For manufacturer and user</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543A1232-3D29-42C1-8C65-A355EE6C0A97}"/>
              </a:ext>
            </a:extLst>
          </p:cNvPr>
          <p:cNvSpPr/>
          <p:nvPr/>
        </p:nvSpPr>
        <p:spPr>
          <a:xfrm>
            <a:off x="8662846" y="663574"/>
            <a:ext cx="2072434" cy="979714"/>
          </a:xfrm>
          <a:prstGeom prst="ellipse">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E3D5FCA7-C7BF-41D0-BE40-20D6EBC33AF0}"/>
              </a:ext>
            </a:extLst>
          </p:cNvPr>
          <p:cNvSpPr txBox="1"/>
          <p:nvPr/>
        </p:nvSpPr>
        <p:spPr>
          <a:xfrm>
            <a:off x="8981469" y="815731"/>
            <a:ext cx="1326640" cy="646331"/>
          </a:xfrm>
          <a:prstGeom prst="rect">
            <a:avLst/>
          </a:prstGeom>
          <a:solidFill>
            <a:srgbClr val="FF3399"/>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Safety standards?</a:t>
            </a:r>
          </a:p>
        </p:txBody>
      </p:sp>
      <p:sp>
        <p:nvSpPr>
          <p:cNvPr id="3" name="TextBox 2">
            <a:extLst>
              <a:ext uri="{FF2B5EF4-FFF2-40B4-BE49-F238E27FC236}">
                <a16:creationId xmlns:a16="http://schemas.microsoft.com/office/drawing/2014/main" id="{AF2B5339-710B-4679-97CD-E17EBD4F11E3}"/>
              </a:ext>
            </a:extLst>
          </p:cNvPr>
          <p:cNvSpPr txBox="1"/>
          <p:nvPr/>
        </p:nvSpPr>
        <p:spPr>
          <a:xfrm>
            <a:off x="1421675" y="150899"/>
            <a:ext cx="6094279" cy="646331"/>
          </a:xfrm>
          <a:prstGeom prst="rect">
            <a:avLst/>
          </a:prstGeom>
          <a:noFill/>
        </p:spPr>
        <p:txBody>
          <a:bodyPr wrap="square" rtlCol="0">
            <a:spAutoFit/>
          </a:bodyPr>
          <a:lstStyle/>
          <a:p>
            <a:r>
              <a:rPr lang="en-US" dirty="0"/>
              <a:t>Mind map example analysis of teenage lifestyle and things to consider when developing a product</a:t>
            </a:r>
            <a:endParaRPr lang="en-GB" dirty="0"/>
          </a:p>
        </p:txBody>
      </p:sp>
    </p:spTree>
    <p:extLst>
      <p:ext uri="{BB962C8B-B14F-4D97-AF65-F5344CB8AC3E}">
        <p14:creationId xmlns:p14="http://schemas.microsoft.com/office/powerpoint/2010/main" val="3056751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381000"/>
            <a:ext cx="12192000" cy="7620000"/>
          </a:xfrm>
          <a:prstGeom prst="rect">
            <a:avLst/>
          </a:prstGeom>
        </p:spPr>
      </p:pic>
      <p:sp>
        <p:nvSpPr>
          <p:cNvPr id="5" name="TextBox 4">
            <a:extLst>
              <a:ext uri="{FF2B5EF4-FFF2-40B4-BE49-F238E27FC236}">
                <a16:creationId xmlns:a16="http://schemas.microsoft.com/office/drawing/2014/main" id="{D6EF5E6D-F88C-487E-8D7C-F084F6786574}"/>
              </a:ext>
            </a:extLst>
          </p:cNvPr>
          <p:cNvSpPr txBox="1"/>
          <p:nvPr/>
        </p:nvSpPr>
        <p:spPr>
          <a:xfrm>
            <a:off x="265043" y="1192696"/>
            <a:ext cx="1073427"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Example of a student mind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maping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their context area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7279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16771" t="10000" r="20104"/>
          <a:stretch/>
        </p:blipFill>
        <p:spPr>
          <a:xfrm>
            <a:off x="241300" y="215900"/>
            <a:ext cx="11112500" cy="9902228"/>
          </a:xfrm>
          <a:prstGeom prst="rect">
            <a:avLst/>
          </a:prstGeom>
        </p:spPr>
      </p:pic>
    </p:spTree>
    <p:extLst>
      <p:ext uri="{BB962C8B-B14F-4D97-AF65-F5344CB8AC3E}">
        <p14:creationId xmlns:p14="http://schemas.microsoft.com/office/powerpoint/2010/main" val="2451379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381000"/>
            <a:ext cx="12192000" cy="7620000"/>
          </a:xfrm>
          <a:prstGeom prst="rect">
            <a:avLst/>
          </a:prstGeom>
        </p:spPr>
      </p:pic>
    </p:spTree>
    <p:extLst>
      <p:ext uri="{BB962C8B-B14F-4D97-AF65-F5344CB8AC3E}">
        <p14:creationId xmlns:p14="http://schemas.microsoft.com/office/powerpoint/2010/main" val="3282144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381000"/>
            <a:ext cx="12192000" cy="7620000"/>
          </a:xfrm>
          <a:prstGeom prst="rect">
            <a:avLst/>
          </a:prstGeom>
        </p:spPr>
      </p:pic>
    </p:spTree>
    <p:extLst>
      <p:ext uri="{BB962C8B-B14F-4D97-AF65-F5344CB8AC3E}">
        <p14:creationId xmlns:p14="http://schemas.microsoft.com/office/powerpoint/2010/main" val="1252677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652518" y="2232383"/>
            <a:ext cx="95571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Calibri"/>
                <a:ea typeface="+mn-ea"/>
                <a:cs typeface="+mn-cs"/>
              </a:rPr>
              <a:t>Aesthetics</a:t>
            </a:r>
          </a:p>
        </p:txBody>
      </p:sp>
      <p:graphicFrame>
        <p:nvGraphicFramePr>
          <p:cNvPr id="7" name="Table 6"/>
          <p:cNvGraphicFramePr>
            <a:graphicFrameLocks noGrp="1"/>
          </p:cNvGraphicFramePr>
          <p:nvPr>
            <p:extLst/>
          </p:nvPr>
        </p:nvGraphicFramePr>
        <p:xfrm>
          <a:off x="8002842" y="2506083"/>
          <a:ext cx="3784149" cy="1620520"/>
        </p:xfrm>
        <a:graphic>
          <a:graphicData uri="http://schemas.openxmlformats.org/drawingml/2006/table">
            <a:tbl>
              <a:tblPr firstRow="1" bandRow="1">
                <a:tableStyleId>{5940675A-B579-460E-94D1-54222C63F5DA}</a:tableStyleId>
              </a:tblPr>
              <a:tblGrid>
                <a:gridCol w="3784149">
                  <a:extLst>
                    <a:ext uri="{9D8B030D-6E8A-4147-A177-3AD203B41FA5}">
                      <a16:colId xmlns:a16="http://schemas.microsoft.com/office/drawing/2014/main" val="20000"/>
                    </a:ext>
                  </a:extLst>
                </a:gridCol>
              </a:tblGrid>
              <a:tr h="370840">
                <a:tc>
                  <a:txBody>
                    <a:bodyPr/>
                    <a:lstStyle/>
                    <a:p>
                      <a:r>
                        <a:rPr lang="en-GB" sz="1400" dirty="0"/>
                        <a:t>Fully describe the shape, colour and</a:t>
                      </a:r>
                      <a:r>
                        <a:rPr lang="en-GB" sz="1400" baseline="0" dirty="0"/>
                        <a:t> decoration, style, cultural influences</a:t>
                      </a:r>
                      <a:endParaRPr lang="en-GB" sz="1400" dirty="0"/>
                    </a:p>
                  </a:txBody>
                  <a:tcPr>
                    <a:solidFill>
                      <a:srgbClr val="FF7C80"/>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The theme is?</a:t>
                      </a:r>
                    </a:p>
                  </a:txBody>
                  <a:tcPr>
                    <a:solidFill>
                      <a:srgbClr val="FFC000"/>
                    </a:solidFill>
                  </a:tcPr>
                </a:tc>
                <a:extLst>
                  <a:ext uri="{0D108BD9-81ED-4DB2-BD59-A6C34878D82A}">
                    <a16:rowId xmlns:a16="http://schemas.microsoft.com/office/drawing/2014/main" val="10001"/>
                  </a:ext>
                </a:extLst>
              </a:tr>
              <a:tr h="370840">
                <a:tc>
                  <a:txBody>
                    <a:bodyPr/>
                    <a:lstStyle/>
                    <a:p>
                      <a:r>
                        <a:rPr lang="en-GB" sz="1400" dirty="0"/>
                        <a:t>The shape is…..</a:t>
                      </a:r>
                    </a:p>
                    <a:p>
                      <a:endParaRPr lang="en-GB" sz="1400" dirty="0"/>
                    </a:p>
                    <a:p>
                      <a:r>
                        <a:rPr lang="en-GB" sz="1400" dirty="0"/>
                        <a:t>The colours that have</a:t>
                      </a:r>
                      <a:r>
                        <a:rPr lang="en-GB" sz="1400" baseline="0" dirty="0"/>
                        <a:t> been used are…..</a:t>
                      </a:r>
                    </a:p>
                  </a:txBody>
                  <a:tcPr>
                    <a:solidFill>
                      <a:srgbClr val="92D050"/>
                    </a:solidFill>
                  </a:tcPr>
                </a:tc>
                <a:extLst>
                  <a:ext uri="{0D108BD9-81ED-4DB2-BD59-A6C34878D82A}">
                    <a16:rowId xmlns:a16="http://schemas.microsoft.com/office/drawing/2014/main" val="10002"/>
                  </a:ext>
                </a:extLst>
              </a:tr>
            </a:tbl>
          </a:graphicData>
        </a:graphic>
      </p:graphicFrame>
      <p:sp>
        <p:nvSpPr>
          <p:cNvPr id="9" name="TextBox 8"/>
          <p:cNvSpPr txBox="1"/>
          <p:nvPr/>
        </p:nvSpPr>
        <p:spPr>
          <a:xfrm>
            <a:off x="4954251" y="3844982"/>
            <a:ext cx="196046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srgbClr val="0070C0"/>
                </a:solidFill>
                <a:effectLst/>
                <a:uLnTx/>
                <a:uFillTx/>
                <a:latin typeface="Calibri"/>
                <a:ea typeface="+mn-ea"/>
                <a:cs typeface="+mn-cs"/>
              </a:rPr>
              <a:t>ACCESS FM Product analysis</a:t>
            </a:r>
          </a:p>
        </p:txBody>
      </p:sp>
      <p:graphicFrame>
        <p:nvGraphicFramePr>
          <p:cNvPr id="11" name="Table 10"/>
          <p:cNvGraphicFramePr>
            <a:graphicFrameLocks noGrp="1"/>
          </p:cNvGraphicFramePr>
          <p:nvPr>
            <p:extLst/>
          </p:nvPr>
        </p:nvGraphicFramePr>
        <p:xfrm>
          <a:off x="5569186" y="5396699"/>
          <a:ext cx="5057334" cy="1976040"/>
        </p:xfrm>
        <a:graphic>
          <a:graphicData uri="http://schemas.openxmlformats.org/drawingml/2006/table">
            <a:tbl>
              <a:tblPr firstRow="1" bandRow="1">
                <a:tableStyleId>{5940675A-B579-460E-94D1-54222C63F5DA}</a:tableStyleId>
              </a:tblPr>
              <a:tblGrid>
                <a:gridCol w="5057334">
                  <a:extLst>
                    <a:ext uri="{9D8B030D-6E8A-4147-A177-3AD203B41FA5}">
                      <a16:colId xmlns:a16="http://schemas.microsoft.com/office/drawing/2014/main" val="20000"/>
                    </a:ext>
                  </a:extLst>
                </a:gridCol>
              </a:tblGrid>
              <a:tr h="601019">
                <a:tc>
                  <a:txBody>
                    <a:bodyPr/>
                    <a:lstStyle/>
                    <a:p>
                      <a:r>
                        <a:rPr lang="en-GB" sz="1400" dirty="0"/>
                        <a:t>Who might use the product? Why</a:t>
                      </a:r>
                      <a:r>
                        <a:rPr lang="en-GB" sz="1400" baseline="0" dirty="0"/>
                        <a:t> is it suitable for them? </a:t>
                      </a:r>
                      <a:r>
                        <a:rPr lang="en-GB" sz="1400" dirty="0"/>
                        <a:t>Why is it better than other products?  What age are they?</a:t>
                      </a:r>
                    </a:p>
                  </a:txBody>
                  <a:tcPr>
                    <a:solidFill>
                      <a:srgbClr val="FF7C80"/>
                    </a:solidFill>
                  </a:tcPr>
                </a:tc>
                <a:extLst>
                  <a:ext uri="{0D108BD9-81ED-4DB2-BD59-A6C34878D82A}">
                    <a16:rowId xmlns:a16="http://schemas.microsoft.com/office/drawing/2014/main" val="10000"/>
                  </a:ext>
                </a:extLst>
              </a:tr>
              <a:tr h="4301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Who might use the product? Why</a:t>
                      </a:r>
                      <a:r>
                        <a:rPr lang="en-GB" sz="1400" baseline="0" dirty="0"/>
                        <a:t> is it suitable for them? </a:t>
                      </a:r>
                      <a:endParaRPr lang="en-GB" sz="1400" dirty="0"/>
                    </a:p>
                  </a:txBody>
                  <a:tcPr>
                    <a:solidFill>
                      <a:srgbClr val="FFC000"/>
                    </a:solidFill>
                  </a:tcPr>
                </a:tc>
                <a:extLst>
                  <a:ext uri="{0D108BD9-81ED-4DB2-BD59-A6C34878D82A}">
                    <a16:rowId xmlns:a16="http://schemas.microsoft.com/office/drawing/2014/main" val="10001"/>
                  </a:ext>
                </a:extLst>
              </a:tr>
              <a:tr h="430141">
                <a:tc>
                  <a:txBody>
                    <a:bodyPr/>
                    <a:lstStyle/>
                    <a:p>
                      <a:r>
                        <a:rPr lang="en-GB" sz="1400" dirty="0"/>
                        <a:t>It would be bought by……..                                    Who</a:t>
                      </a:r>
                      <a:r>
                        <a:rPr lang="en-GB" sz="1400" baseline="0" dirty="0"/>
                        <a:t> would sell the product? </a:t>
                      </a:r>
                      <a:r>
                        <a:rPr lang="en-GB" sz="1400" b="1" baseline="0" dirty="0"/>
                        <a:t>Client working for??</a:t>
                      </a:r>
                    </a:p>
                    <a:p>
                      <a:r>
                        <a:rPr lang="en-GB" sz="1400" b="1" baseline="0" dirty="0"/>
                        <a:t>Special requirements </a:t>
                      </a:r>
                    </a:p>
                    <a:p>
                      <a:r>
                        <a:rPr lang="en-GB" sz="1400" b="1" baseline="0"/>
                        <a:t>Anthropometrics/ </a:t>
                      </a:r>
                      <a:r>
                        <a:rPr lang="en-GB" sz="1400" b="1" baseline="0" dirty="0"/>
                        <a:t>Ergonomics </a:t>
                      </a:r>
                      <a:endParaRPr lang="en-GB" sz="1400" b="1" dirty="0"/>
                    </a:p>
                  </a:txBody>
                  <a:tcPr>
                    <a:solidFill>
                      <a:srgbClr val="92D050"/>
                    </a:solidFill>
                  </a:tcPr>
                </a:tc>
                <a:extLst>
                  <a:ext uri="{0D108BD9-81ED-4DB2-BD59-A6C34878D82A}">
                    <a16:rowId xmlns:a16="http://schemas.microsoft.com/office/drawing/2014/main" val="10002"/>
                  </a:ext>
                </a:extLst>
              </a:tr>
            </a:tbl>
          </a:graphicData>
        </a:graphic>
      </p:graphicFrame>
      <p:sp>
        <p:nvSpPr>
          <p:cNvPr id="12" name="Rectangle 11"/>
          <p:cNvSpPr/>
          <p:nvPr/>
        </p:nvSpPr>
        <p:spPr>
          <a:xfrm>
            <a:off x="5602321" y="4954564"/>
            <a:ext cx="1720295"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Calibri"/>
                <a:ea typeface="+mn-ea"/>
                <a:cs typeface="+mn-cs"/>
              </a:rPr>
              <a:t>Customer/ user/client needs</a:t>
            </a:r>
          </a:p>
        </p:txBody>
      </p:sp>
      <p:sp>
        <p:nvSpPr>
          <p:cNvPr id="13" name="Rectangle 12"/>
          <p:cNvSpPr/>
          <p:nvPr/>
        </p:nvSpPr>
        <p:spPr>
          <a:xfrm>
            <a:off x="1884040" y="4849416"/>
            <a:ext cx="153922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Calibri"/>
                <a:ea typeface="+mn-ea"/>
                <a:cs typeface="+mn-cs"/>
              </a:rPr>
              <a:t>Cost</a:t>
            </a:r>
          </a:p>
        </p:txBody>
      </p:sp>
      <p:graphicFrame>
        <p:nvGraphicFramePr>
          <p:cNvPr id="14" name="Table 13"/>
          <p:cNvGraphicFramePr>
            <a:graphicFrameLocks noGrp="1"/>
          </p:cNvGraphicFramePr>
          <p:nvPr>
            <p:extLst/>
          </p:nvPr>
        </p:nvGraphicFramePr>
        <p:xfrm>
          <a:off x="213099" y="5291622"/>
          <a:ext cx="4881109" cy="1407160"/>
        </p:xfrm>
        <a:graphic>
          <a:graphicData uri="http://schemas.openxmlformats.org/drawingml/2006/table">
            <a:tbl>
              <a:tblPr firstRow="1" bandRow="1">
                <a:tableStyleId>{5940675A-B579-460E-94D1-54222C63F5DA}</a:tableStyleId>
              </a:tblPr>
              <a:tblGrid>
                <a:gridCol w="4881109">
                  <a:extLst>
                    <a:ext uri="{9D8B030D-6E8A-4147-A177-3AD203B41FA5}">
                      <a16:colId xmlns:a16="http://schemas.microsoft.com/office/drawing/2014/main" val="20000"/>
                    </a:ext>
                  </a:extLst>
                </a:gridCol>
              </a:tblGrid>
              <a:tr h="370840">
                <a:tc>
                  <a:txBody>
                    <a:bodyPr/>
                    <a:lstStyle/>
                    <a:p>
                      <a:r>
                        <a:rPr lang="en-GB" sz="1400" dirty="0"/>
                        <a:t>Is it good value? Will the customer afford</a:t>
                      </a:r>
                      <a:r>
                        <a:rPr lang="en-GB" sz="1400" baseline="0" dirty="0"/>
                        <a:t> it? </a:t>
                      </a:r>
                      <a:r>
                        <a:rPr lang="en-GB" sz="1400" dirty="0"/>
                        <a:t>How much does it cost? Where is it from? What overhead costs are there?</a:t>
                      </a:r>
                    </a:p>
                  </a:txBody>
                  <a:tcPr>
                    <a:solidFill>
                      <a:srgbClr val="FF7C80"/>
                    </a:solidFill>
                  </a:tcPr>
                </a:tc>
                <a:extLst>
                  <a:ext uri="{0D108BD9-81ED-4DB2-BD59-A6C34878D82A}">
                    <a16:rowId xmlns:a16="http://schemas.microsoft.com/office/drawing/2014/main" val="10000"/>
                  </a:ext>
                </a:extLst>
              </a:tr>
              <a:tr h="370840">
                <a:tc>
                  <a:txBody>
                    <a:bodyPr/>
                    <a:lstStyle/>
                    <a:p>
                      <a:r>
                        <a:rPr lang="en-GB" sz="1400" dirty="0"/>
                        <a:t>How much does it cost RETAIL?</a:t>
                      </a:r>
                    </a:p>
                  </a:txBody>
                  <a:tcPr>
                    <a:solidFill>
                      <a:srgbClr val="FFC000"/>
                    </a:solidFill>
                  </a:tcPr>
                </a:tc>
                <a:extLst>
                  <a:ext uri="{0D108BD9-81ED-4DB2-BD59-A6C34878D82A}">
                    <a16:rowId xmlns:a16="http://schemas.microsoft.com/office/drawing/2014/main" val="10001"/>
                  </a:ext>
                </a:extLst>
              </a:tr>
              <a:tr h="370840">
                <a:tc>
                  <a:txBody>
                    <a:bodyPr/>
                    <a:lstStyle/>
                    <a:p>
                      <a:r>
                        <a:rPr lang="en-GB" sz="1400" dirty="0"/>
                        <a:t>It would cost £………. to buy.</a:t>
                      </a:r>
                    </a:p>
                    <a:p>
                      <a:r>
                        <a:rPr lang="en-GB" sz="1400" dirty="0"/>
                        <a:t>Manufacture</a:t>
                      </a:r>
                      <a:r>
                        <a:rPr lang="en-GB" sz="1400" baseline="0" dirty="0"/>
                        <a:t> costs like over heads </a:t>
                      </a:r>
                      <a:endParaRPr lang="en-GB" sz="1400" dirty="0"/>
                    </a:p>
                  </a:txBody>
                  <a:tcPr>
                    <a:solidFill>
                      <a:srgbClr val="92D050"/>
                    </a:solidFill>
                  </a:tcPr>
                </a:tc>
                <a:extLst>
                  <a:ext uri="{0D108BD9-81ED-4DB2-BD59-A6C34878D82A}">
                    <a16:rowId xmlns:a16="http://schemas.microsoft.com/office/drawing/2014/main" val="10002"/>
                  </a:ext>
                </a:extLst>
              </a:tr>
            </a:tbl>
          </a:graphicData>
        </a:graphic>
      </p:graphicFrame>
      <p:sp>
        <p:nvSpPr>
          <p:cNvPr id="15" name="Rectangle 14"/>
          <p:cNvSpPr/>
          <p:nvPr/>
        </p:nvSpPr>
        <p:spPr>
          <a:xfrm>
            <a:off x="1621357" y="2636913"/>
            <a:ext cx="281994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Calibri"/>
                <a:ea typeface="+mn-ea"/>
                <a:cs typeface="+mn-cs"/>
              </a:rPr>
              <a:t>Environment/ Sustainability </a:t>
            </a:r>
          </a:p>
        </p:txBody>
      </p:sp>
      <p:graphicFrame>
        <p:nvGraphicFramePr>
          <p:cNvPr id="16" name="Table 15"/>
          <p:cNvGraphicFramePr>
            <a:graphicFrameLocks noGrp="1"/>
          </p:cNvGraphicFramePr>
          <p:nvPr>
            <p:extLst/>
          </p:nvPr>
        </p:nvGraphicFramePr>
        <p:xfrm>
          <a:off x="325678" y="2911336"/>
          <a:ext cx="4546188" cy="2248227"/>
        </p:xfrm>
        <a:graphic>
          <a:graphicData uri="http://schemas.openxmlformats.org/drawingml/2006/table">
            <a:tbl>
              <a:tblPr firstRow="1" bandRow="1">
                <a:tableStyleId>{5940675A-B579-460E-94D1-54222C63F5DA}</a:tableStyleId>
              </a:tblPr>
              <a:tblGrid>
                <a:gridCol w="4546188">
                  <a:extLst>
                    <a:ext uri="{9D8B030D-6E8A-4147-A177-3AD203B41FA5}">
                      <a16:colId xmlns:a16="http://schemas.microsoft.com/office/drawing/2014/main" val="20000"/>
                    </a:ext>
                  </a:extLst>
                </a:gridCol>
              </a:tblGrid>
              <a:tr h="707113">
                <a:tc>
                  <a:txBody>
                    <a:bodyPr/>
                    <a:lstStyle/>
                    <a:p>
                      <a:r>
                        <a:rPr lang="en-GB" sz="1400" dirty="0"/>
                        <a:t>Can it be recycled? Is it environmentally friendly? Could it be made more sustainable? Is it a sustainable source e.g. </a:t>
                      </a:r>
                      <a:r>
                        <a:rPr lang="en-GB" sz="1400" b="1" dirty="0"/>
                        <a:t>Pine timber</a:t>
                      </a:r>
                      <a:r>
                        <a:rPr lang="en-GB" sz="1400" b="1" baseline="0" dirty="0"/>
                        <a:t> </a:t>
                      </a:r>
                      <a:r>
                        <a:rPr lang="en-GB" sz="1400" dirty="0"/>
                        <a:t> or oil based </a:t>
                      </a:r>
                      <a:r>
                        <a:rPr lang="en-GB" sz="1400" b="1" dirty="0"/>
                        <a:t>Acrylic</a:t>
                      </a:r>
                      <a:r>
                        <a:rPr lang="en-GB" sz="1400" dirty="0"/>
                        <a:t>?</a:t>
                      </a:r>
                    </a:p>
                  </a:txBody>
                  <a:tcPr>
                    <a:solidFill>
                      <a:srgbClr val="FF7C80"/>
                    </a:solidFill>
                  </a:tcPr>
                </a:tc>
                <a:extLst>
                  <a:ext uri="{0D108BD9-81ED-4DB2-BD59-A6C34878D82A}">
                    <a16:rowId xmlns:a16="http://schemas.microsoft.com/office/drawing/2014/main" val="10000"/>
                  </a:ext>
                </a:extLst>
              </a:tr>
              <a:tr h="358467">
                <a:tc>
                  <a:txBody>
                    <a:bodyPr/>
                    <a:lstStyle/>
                    <a:p>
                      <a:r>
                        <a:rPr lang="en-GB" sz="1400" dirty="0"/>
                        <a:t>Can</a:t>
                      </a:r>
                      <a:r>
                        <a:rPr lang="en-GB" sz="1400" baseline="0" dirty="0"/>
                        <a:t> it be recycled? </a:t>
                      </a:r>
                      <a:r>
                        <a:rPr lang="en-GB" sz="1400" dirty="0"/>
                        <a:t>Is it environmentally friendly? The 6 r’s </a:t>
                      </a:r>
                    </a:p>
                  </a:txBody>
                  <a:tcPr>
                    <a:solidFill>
                      <a:srgbClr val="FFC000"/>
                    </a:solidFill>
                  </a:tcPr>
                </a:tc>
                <a:extLst>
                  <a:ext uri="{0D108BD9-81ED-4DB2-BD59-A6C34878D82A}">
                    <a16:rowId xmlns:a16="http://schemas.microsoft.com/office/drawing/2014/main" val="10001"/>
                  </a:ext>
                </a:extLst>
              </a:tr>
              <a:tr h="1119596">
                <a:tc>
                  <a:txBody>
                    <a:bodyPr/>
                    <a:lstStyle/>
                    <a:p>
                      <a:r>
                        <a:rPr lang="en-GB" sz="1400" dirty="0"/>
                        <a:t>It</a:t>
                      </a:r>
                      <a:r>
                        <a:rPr lang="en-GB" sz="1400" baseline="0" dirty="0"/>
                        <a:t> can / can’t be recycled.</a:t>
                      </a:r>
                    </a:p>
                    <a:p>
                      <a:r>
                        <a:rPr lang="en-GB" sz="1400" baseline="0" dirty="0"/>
                        <a:t>Remember the  6 r’s </a:t>
                      </a:r>
                    </a:p>
                    <a:p>
                      <a:r>
                        <a:rPr lang="en-GB" sz="1400" baseline="0" dirty="0"/>
                        <a:t>Reduce waste</a:t>
                      </a:r>
                    </a:p>
                    <a:p>
                      <a:r>
                        <a:rPr lang="en-GB" sz="1400" baseline="0" dirty="0"/>
                        <a:t>Finite/non finite </a:t>
                      </a:r>
                    </a:p>
                    <a:p>
                      <a:endParaRPr lang="en-GB" sz="1400" dirty="0"/>
                    </a:p>
                  </a:txBody>
                  <a:tcPr>
                    <a:solidFill>
                      <a:srgbClr val="92D050"/>
                    </a:solidFill>
                  </a:tcPr>
                </a:tc>
                <a:extLst>
                  <a:ext uri="{0D108BD9-81ED-4DB2-BD59-A6C34878D82A}">
                    <a16:rowId xmlns:a16="http://schemas.microsoft.com/office/drawing/2014/main" val="10002"/>
                  </a:ext>
                </a:extLst>
              </a:tr>
            </a:tbl>
          </a:graphicData>
        </a:graphic>
      </p:graphicFrame>
      <p:sp>
        <p:nvSpPr>
          <p:cNvPr id="17" name="Rectangle 16"/>
          <p:cNvSpPr/>
          <p:nvPr/>
        </p:nvSpPr>
        <p:spPr>
          <a:xfrm>
            <a:off x="1718715" y="-27384"/>
            <a:ext cx="153922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Calibri"/>
                <a:ea typeface="+mn-ea"/>
                <a:cs typeface="+mn-cs"/>
              </a:rPr>
              <a:t>Size</a:t>
            </a:r>
          </a:p>
        </p:txBody>
      </p:sp>
      <p:graphicFrame>
        <p:nvGraphicFramePr>
          <p:cNvPr id="18" name="Table 17"/>
          <p:cNvGraphicFramePr>
            <a:graphicFrameLocks noGrp="1"/>
          </p:cNvGraphicFramePr>
          <p:nvPr/>
        </p:nvGraphicFramePr>
        <p:xfrm>
          <a:off x="1655007" y="236182"/>
          <a:ext cx="3203848" cy="1473200"/>
        </p:xfrm>
        <a:graphic>
          <a:graphicData uri="http://schemas.openxmlformats.org/drawingml/2006/table">
            <a:tbl>
              <a:tblPr firstRow="1" bandRow="1">
                <a:tableStyleId>{5940675A-B579-460E-94D1-54222C63F5DA}</a:tableStyleId>
              </a:tblPr>
              <a:tblGrid>
                <a:gridCol w="3203848">
                  <a:extLst>
                    <a:ext uri="{9D8B030D-6E8A-4147-A177-3AD203B41FA5}">
                      <a16:colId xmlns:a16="http://schemas.microsoft.com/office/drawing/2014/main" val="20000"/>
                    </a:ext>
                  </a:extLst>
                </a:gridCol>
              </a:tblGrid>
              <a:tr h="370840">
                <a:tc>
                  <a:txBody>
                    <a:bodyPr/>
                    <a:lstStyle/>
                    <a:p>
                      <a:r>
                        <a:rPr lang="en-GB" sz="1400" dirty="0"/>
                        <a:t>How big is it? Is it an appropriate size? Would it work better if it was bigger</a:t>
                      </a:r>
                      <a:r>
                        <a:rPr lang="en-GB" sz="1400" baseline="0" dirty="0"/>
                        <a:t> or smaller? Weight limit other specifics </a:t>
                      </a:r>
                      <a:endParaRPr lang="en-GB" sz="1400" dirty="0"/>
                    </a:p>
                  </a:txBody>
                  <a:tcPr>
                    <a:solidFill>
                      <a:srgbClr val="FF7C80"/>
                    </a:solidFill>
                  </a:tcPr>
                </a:tc>
                <a:extLst>
                  <a:ext uri="{0D108BD9-81ED-4DB2-BD59-A6C34878D82A}">
                    <a16:rowId xmlns:a16="http://schemas.microsoft.com/office/drawing/2014/main" val="10000"/>
                  </a:ext>
                </a:extLst>
              </a:tr>
              <a:tr h="370840">
                <a:tc>
                  <a:txBody>
                    <a:bodyPr/>
                    <a:lstStyle/>
                    <a:p>
                      <a:r>
                        <a:rPr lang="en-GB" sz="1400" dirty="0"/>
                        <a:t>How big is it? Is it an appropriate size? </a:t>
                      </a:r>
                    </a:p>
                  </a:txBody>
                  <a:tcPr>
                    <a:solidFill>
                      <a:srgbClr val="FFC000"/>
                    </a:solidFill>
                  </a:tcPr>
                </a:tc>
                <a:extLst>
                  <a:ext uri="{0D108BD9-81ED-4DB2-BD59-A6C34878D82A}">
                    <a16:rowId xmlns:a16="http://schemas.microsoft.com/office/drawing/2014/main" val="10001"/>
                  </a:ext>
                </a:extLst>
              </a:tr>
              <a:tr h="370840">
                <a:tc>
                  <a:txBody>
                    <a:bodyPr/>
                    <a:lstStyle/>
                    <a:p>
                      <a:r>
                        <a:rPr lang="en-GB" sz="1400" dirty="0"/>
                        <a:t>It is ……..mm x ……..mm x ………mm</a:t>
                      </a:r>
                      <a:r>
                        <a:rPr lang="en-GB" sz="1400" baseline="0" dirty="0"/>
                        <a:t> big.</a:t>
                      </a:r>
                      <a:endParaRPr lang="en-GB" sz="1400" dirty="0"/>
                    </a:p>
                  </a:txBody>
                  <a:tcPr>
                    <a:solidFill>
                      <a:srgbClr val="92D050"/>
                    </a:solidFill>
                  </a:tcPr>
                </a:tc>
                <a:extLst>
                  <a:ext uri="{0D108BD9-81ED-4DB2-BD59-A6C34878D82A}">
                    <a16:rowId xmlns:a16="http://schemas.microsoft.com/office/drawing/2014/main" val="10002"/>
                  </a:ext>
                </a:extLst>
              </a:tr>
            </a:tbl>
          </a:graphicData>
        </a:graphic>
      </p:graphicFrame>
      <p:sp>
        <p:nvSpPr>
          <p:cNvPr id="19" name="Rectangle 18"/>
          <p:cNvSpPr/>
          <p:nvPr/>
        </p:nvSpPr>
        <p:spPr>
          <a:xfrm>
            <a:off x="7416778" y="4059952"/>
            <a:ext cx="153922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Calibri"/>
                <a:ea typeface="+mn-ea"/>
                <a:cs typeface="+mn-cs"/>
              </a:rPr>
              <a:t>Safety</a:t>
            </a:r>
          </a:p>
        </p:txBody>
      </p:sp>
      <p:graphicFrame>
        <p:nvGraphicFramePr>
          <p:cNvPr id="20" name="Table 19"/>
          <p:cNvGraphicFramePr>
            <a:graphicFrameLocks noGrp="1"/>
          </p:cNvGraphicFramePr>
          <p:nvPr>
            <p:extLst/>
          </p:nvPr>
        </p:nvGraphicFramePr>
        <p:xfrm>
          <a:off x="7371867" y="4370642"/>
          <a:ext cx="4114500" cy="1036320"/>
        </p:xfrm>
        <a:graphic>
          <a:graphicData uri="http://schemas.openxmlformats.org/drawingml/2006/table">
            <a:tbl>
              <a:tblPr firstRow="1" bandRow="1">
                <a:tableStyleId>{5940675A-B579-460E-94D1-54222C63F5DA}</a:tableStyleId>
              </a:tblPr>
              <a:tblGrid>
                <a:gridCol w="4114500">
                  <a:extLst>
                    <a:ext uri="{9D8B030D-6E8A-4147-A177-3AD203B41FA5}">
                      <a16:colId xmlns:a16="http://schemas.microsoft.com/office/drawing/2014/main" val="20000"/>
                    </a:ext>
                  </a:extLst>
                </a:gridCol>
              </a:tblGrid>
              <a:tr h="370840">
                <a:tc>
                  <a:txBody>
                    <a:bodyPr/>
                    <a:lstStyle/>
                    <a:p>
                      <a:r>
                        <a:rPr lang="en-GB" sz="1400" dirty="0"/>
                        <a:t>How has the user been protected from harm? Are there any hazards?</a:t>
                      </a:r>
                    </a:p>
                  </a:txBody>
                  <a:tcPr>
                    <a:solidFill>
                      <a:srgbClr val="FF7C80"/>
                    </a:solidFill>
                  </a:tcPr>
                </a:tc>
                <a:extLst>
                  <a:ext uri="{0D108BD9-81ED-4DB2-BD59-A6C34878D82A}">
                    <a16:rowId xmlns:a16="http://schemas.microsoft.com/office/drawing/2014/main" val="10000"/>
                  </a:ext>
                </a:extLst>
              </a:tr>
              <a:tr h="370840">
                <a:tc>
                  <a:txBody>
                    <a:bodyPr/>
                    <a:lstStyle/>
                    <a:p>
                      <a:r>
                        <a:rPr lang="en-GB" sz="1400" dirty="0"/>
                        <a:t>Could</a:t>
                      </a:r>
                      <a:r>
                        <a:rPr lang="en-GB" sz="1400" baseline="0" dirty="0"/>
                        <a:t> the product be dangerous? Loose components British/ European/ ISO standards </a:t>
                      </a:r>
                      <a:endParaRPr lang="en-GB" sz="1400" dirty="0"/>
                    </a:p>
                  </a:txBody>
                  <a:tcPr>
                    <a:solidFill>
                      <a:srgbClr val="FFC000"/>
                    </a:solidFill>
                  </a:tcPr>
                </a:tc>
                <a:extLst>
                  <a:ext uri="{0D108BD9-81ED-4DB2-BD59-A6C34878D82A}">
                    <a16:rowId xmlns:a16="http://schemas.microsoft.com/office/drawing/2014/main" val="10001"/>
                  </a:ext>
                </a:extLst>
              </a:tr>
            </a:tbl>
          </a:graphicData>
        </a:graphic>
      </p:graphicFrame>
      <p:sp>
        <p:nvSpPr>
          <p:cNvPr id="21" name="Rectangle 20"/>
          <p:cNvSpPr/>
          <p:nvPr/>
        </p:nvSpPr>
        <p:spPr>
          <a:xfrm>
            <a:off x="7927385" y="-36676"/>
            <a:ext cx="153922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Calibri"/>
                <a:ea typeface="+mn-ea"/>
                <a:cs typeface="+mn-cs"/>
              </a:rPr>
              <a:t>Function</a:t>
            </a:r>
          </a:p>
        </p:txBody>
      </p:sp>
      <p:graphicFrame>
        <p:nvGraphicFramePr>
          <p:cNvPr id="22" name="Table 21"/>
          <p:cNvGraphicFramePr>
            <a:graphicFrameLocks noGrp="1"/>
          </p:cNvGraphicFramePr>
          <p:nvPr>
            <p:extLst/>
          </p:nvPr>
        </p:nvGraphicFramePr>
        <p:xfrm>
          <a:off x="7870482" y="265927"/>
          <a:ext cx="4091873" cy="1981200"/>
        </p:xfrm>
        <a:graphic>
          <a:graphicData uri="http://schemas.openxmlformats.org/drawingml/2006/table">
            <a:tbl>
              <a:tblPr firstRow="1" bandRow="1">
                <a:tableStyleId>{5940675A-B579-460E-94D1-54222C63F5DA}</a:tableStyleId>
              </a:tblPr>
              <a:tblGrid>
                <a:gridCol w="4091873">
                  <a:extLst>
                    <a:ext uri="{9D8B030D-6E8A-4147-A177-3AD203B41FA5}">
                      <a16:colId xmlns:a16="http://schemas.microsoft.com/office/drawing/2014/main" val="20000"/>
                    </a:ext>
                  </a:extLst>
                </a:gridCol>
              </a:tblGrid>
              <a:tr h="426721">
                <a:tc>
                  <a:txBody>
                    <a:bodyPr/>
                    <a:lstStyle/>
                    <a:p>
                      <a:r>
                        <a:rPr lang="en-GB" sz="1400" dirty="0"/>
                        <a:t>What is the intended function? Does it function as intended?</a:t>
                      </a:r>
                    </a:p>
                  </a:txBody>
                  <a:tcPr>
                    <a:solidFill>
                      <a:srgbClr val="FF7C80"/>
                    </a:solidFill>
                  </a:tcPr>
                </a:tc>
                <a:extLst>
                  <a:ext uri="{0D108BD9-81ED-4DB2-BD59-A6C34878D82A}">
                    <a16:rowId xmlns:a16="http://schemas.microsoft.com/office/drawing/2014/main" val="10000"/>
                  </a:ext>
                </a:extLst>
              </a:tr>
              <a:tr h="654287">
                <a:tc>
                  <a:txBody>
                    <a:bodyPr/>
                    <a:lstStyle/>
                    <a:p>
                      <a:r>
                        <a:rPr lang="en-GB" sz="1400" dirty="0"/>
                        <a:t>What will the product be used for? Where will</a:t>
                      </a:r>
                      <a:r>
                        <a:rPr lang="en-GB" sz="1400" baseline="0" dirty="0"/>
                        <a:t> it be used? </a:t>
                      </a:r>
                    </a:p>
                    <a:p>
                      <a:r>
                        <a:rPr lang="en-GB" sz="1400" baseline="0" dirty="0"/>
                        <a:t>Are there any fastenings or components e.g. </a:t>
                      </a:r>
                      <a:r>
                        <a:rPr lang="en-GB" sz="1400" b="1" baseline="0" dirty="0"/>
                        <a:t>Screw</a:t>
                      </a:r>
                      <a:endParaRPr lang="en-GB" sz="1400" b="1" dirty="0"/>
                    </a:p>
                  </a:txBody>
                  <a:tcPr>
                    <a:solidFill>
                      <a:srgbClr val="FFC000"/>
                    </a:solidFill>
                  </a:tcPr>
                </a:tc>
                <a:extLst>
                  <a:ext uri="{0D108BD9-81ED-4DB2-BD59-A6C34878D82A}">
                    <a16:rowId xmlns:a16="http://schemas.microsoft.com/office/drawing/2014/main" val="10001"/>
                  </a:ext>
                </a:extLst>
              </a:tr>
              <a:tr h="475849">
                <a:tc>
                  <a:txBody>
                    <a:bodyPr/>
                    <a:lstStyle/>
                    <a:p>
                      <a:r>
                        <a:rPr lang="en-GB" sz="1400" dirty="0"/>
                        <a:t>The product will be </a:t>
                      </a:r>
                    </a:p>
                    <a:p>
                      <a:r>
                        <a:rPr lang="en-GB" sz="1400" dirty="0"/>
                        <a:t>used to…….</a:t>
                      </a:r>
                    </a:p>
                    <a:p>
                      <a:endParaRPr lang="en-GB" sz="1400" dirty="0"/>
                    </a:p>
                  </a:txBody>
                  <a:tcPr>
                    <a:solidFill>
                      <a:srgbClr val="92D050"/>
                    </a:solidFill>
                  </a:tcPr>
                </a:tc>
                <a:extLst>
                  <a:ext uri="{0D108BD9-81ED-4DB2-BD59-A6C34878D82A}">
                    <a16:rowId xmlns:a16="http://schemas.microsoft.com/office/drawing/2014/main" val="10002"/>
                  </a:ext>
                </a:extLst>
              </a:tr>
            </a:tbl>
          </a:graphicData>
        </a:graphic>
      </p:graphicFrame>
      <p:sp>
        <p:nvSpPr>
          <p:cNvPr id="23" name="Rectangle 22"/>
          <p:cNvSpPr/>
          <p:nvPr/>
        </p:nvSpPr>
        <p:spPr>
          <a:xfrm>
            <a:off x="5308211" y="11879"/>
            <a:ext cx="276748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Calibri"/>
                <a:ea typeface="+mn-ea"/>
                <a:cs typeface="+mn-cs"/>
              </a:rPr>
              <a:t>Manufacture and material</a:t>
            </a:r>
          </a:p>
        </p:txBody>
      </p:sp>
      <p:graphicFrame>
        <p:nvGraphicFramePr>
          <p:cNvPr id="24" name="Table 23"/>
          <p:cNvGraphicFramePr>
            <a:graphicFrameLocks noGrp="1"/>
          </p:cNvGraphicFramePr>
          <p:nvPr>
            <p:extLst/>
          </p:nvPr>
        </p:nvGraphicFramePr>
        <p:xfrm>
          <a:off x="4943872" y="386113"/>
          <a:ext cx="3003448" cy="3474720"/>
        </p:xfrm>
        <a:graphic>
          <a:graphicData uri="http://schemas.openxmlformats.org/drawingml/2006/table">
            <a:tbl>
              <a:tblPr firstRow="1" bandRow="1">
                <a:tableStyleId>{5940675A-B579-460E-94D1-54222C63F5DA}</a:tableStyleId>
              </a:tblPr>
              <a:tblGrid>
                <a:gridCol w="3003448">
                  <a:extLst>
                    <a:ext uri="{9D8B030D-6E8A-4147-A177-3AD203B41FA5}">
                      <a16:colId xmlns:a16="http://schemas.microsoft.com/office/drawing/2014/main" val="20000"/>
                    </a:ext>
                  </a:extLst>
                </a:gridCol>
              </a:tblGrid>
              <a:tr h="370840">
                <a:tc>
                  <a:txBody>
                    <a:bodyPr/>
                    <a:lstStyle/>
                    <a:p>
                      <a:r>
                        <a:rPr lang="en-GB" sz="1400" dirty="0"/>
                        <a:t>What material has it been made from? How has it been made? Would a different material make it better?</a:t>
                      </a:r>
                    </a:p>
                    <a:p>
                      <a:r>
                        <a:rPr lang="en-GB" sz="1400" dirty="0"/>
                        <a:t>How many have been made?</a:t>
                      </a:r>
                    </a:p>
                  </a:txBody>
                  <a:tcPr>
                    <a:solidFill>
                      <a:srgbClr val="FF7C80"/>
                    </a:solidFill>
                  </a:tcPr>
                </a:tc>
                <a:extLst>
                  <a:ext uri="{0D108BD9-81ED-4DB2-BD59-A6C34878D82A}">
                    <a16:rowId xmlns:a16="http://schemas.microsoft.com/office/drawing/2014/main" val="10000"/>
                  </a:ext>
                </a:extLst>
              </a:tr>
              <a:tr h="1048543">
                <a:tc>
                  <a:txBody>
                    <a:bodyPr/>
                    <a:lstStyle/>
                    <a:p>
                      <a:r>
                        <a:rPr lang="en-GB" sz="1400" dirty="0"/>
                        <a:t>What material has it been made from? Why did they pick that? Special properties e.g.</a:t>
                      </a:r>
                      <a:r>
                        <a:rPr lang="en-GB" sz="1400" baseline="0" dirty="0"/>
                        <a:t> SPECIAL PROPERTIES</a:t>
                      </a:r>
                      <a:endParaRPr lang="en-GB" sz="1400" dirty="0"/>
                    </a:p>
                    <a:p>
                      <a:r>
                        <a:rPr lang="en-GB" sz="1400" dirty="0"/>
                        <a:t>e.g. transparent,</a:t>
                      </a:r>
                      <a:r>
                        <a:rPr lang="en-GB" sz="1400" baseline="0" dirty="0"/>
                        <a:t> malleable, light, strong</a:t>
                      </a:r>
                    </a:p>
                    <a:p>
                      <a:r>
                        <a:rPr lang="en-GB" sz="1400" baseline="0" dirty="0"/>
                        <a:t>Have they used a smart or Modern/New material/ Bio material </a:t>
                      </a:r>
                      <a:endParaRPr lang="en-GB" sz="1400" dirty="0"/>
                    </a:p>
                  </a:txBody>
                  <a:tcPr>
                    <a:solidFill>
                      <a:srgbClr val="FFC000"/>
                    </a:solidFill>
                  </a:tcPr>
                </a:tc>
                <a:extLst>
                  <a:ext uri="{0D108BD9-81ED-4DB2-BD59-A6C34878D82A}">
                    <a16:rowId xmlns:a16="http://schemas.microsoft.com/office/drawing/2014/main" val="10001"/>
                  </a:ext>
                </a:extLst>
              </a:tr>
              <a:tr h="288032">
                <a:tc>
                  <a:txBody>
                    <a:bodyPr/>
                    <a:lstStyle/>
                    <a:p>
                      <a:r>
                        <a:rPr lang="en-GB" sz="1400" dirty="0"/>
                        <a:t>The joint</a:t>
                      </a:r>
                      <a:r>
                        <a:rPr lang="en-GB" sz="1400" baseline="0" dirty="0"/>
                        <a:t> which has been used to construct the box is………….</a:t>
                      </a:r>
                      <a:endParaRPr lang="en-GB" sz="1400" dirty="0"/>
                    </a:p>
                    <a:p>
                      <a:endParaRPr lang="en-GB" sz="1400" dirty="0"/>
                    </a:p>
                    <a:p>
                      <a:r>
                        <a:rPr lang="en-GB" sz="1400" dirty="0"/>
                        <a:t>It has been made from.....</a:t>
                      </a:r>
                    </a:p>
                  </a:txBody>
                  <a:tcPr>
                    <a:solidFill>
                      <a:srgbClr val="92D050"/>
                    </a:solidFill>
                  </a:tcPr>
                </a:tc>
                <a:extLst>
                  <a:ext uri="{0D108BD9-81ED-4DB2-BD59-A6C34878D82A}">
                    <a16:rowId xmlns:a16="http://schemas.microsoft.com/office/drawing/2014/main" val="10002"/>
                  </a:ext>
                </a:extLst>
              </a:tr>
            </a:tbl>
          </a:graphicData>
        </a:graphic>
      </p:graphicFrame>
      <p:cxnSp>
        <p:nvCxnSpPr>
          <p:cNvPr id="28" name="Straight Arrow Connector 27"/>
          <p:cNvCxnSpPr/>
          <p:nvPr/>
        </p:nvCxnSpPr>
        <p:spPr>
          <a:xfrm>
            <a:off x="7230559" y="3413072"/>
            <a:ext cx="46805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546673" y="4644104"/>
            <a:ext cx="148098" cy="4893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4192460" y="1910113"/>
            <a:ext cx="751412" cy="103457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982909" y="4075580"/>
            <a:ext cx="342471" cy="227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4617110" y="3645024"/>
            <a:ext cx="517280" cy="1080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5010837" y="4457534"/>
            <a:ext cx="300191" cy="5659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7" name="Picture 3" descr="C:\Users\s00nah\AppData\Local\Microsoft\Windows\Temporary Internet Files\Content.IE5\XF27C7HE\MC90043384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9606" y="4041844"/>
            <a:ext cx="734266" cy="7342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00nah\AppData\Local\Microsoft\Windows\Temporary Internet Files\Content.IE5\V3ONVG6F\MC90041262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0276" y="1606237"/>
            <a:ext cx="1039440" cy="66738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s00nah\AppData\Local\Microsoft\Windows\Temporary Internet Files\Content.IE5\SDCIMPOH\MC90038337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91624" y="1069521"/>
            <a:ext cx="687288" cy="7126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71585" y="3068960"/>
            <a:ext cx="668573" cy="472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31529" y="6316539"/>
            <a:ext cx="681471" cy="511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04019" y="1763646"/>
            <a:ext cx="1553924" cy="821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893060" y="4627252"/>
            <a:ext cx="876307" cy="584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descr="http://files.likvidace-liberec.webnode.cz/200000018-86c8d88bdf/hotov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12808" y="4569468"/>
            <a:ext cx="606624" cy="606624"/>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8131528" y="6316539"/>
            <a:ext cx="47785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a:ea typeface="+mn-ea"/>
                <a:cs typeface="+mn-cs"/>
              </a:rPr>
              <a:t>?</a:t>
            </a:r>
          </a:p>
        </p:txBody>
      </p:sp>
      <p:pic>
        <p:nvPicPr>
          <p:cNvPr id="1039" name="Picture 15" descr="http://www.hgsitebuilder.com/files/writeable/uploads/hostgator127339/image/recycle-only-no-background.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41639" y="4385344"/>
            <a:ext cx="491496" cy="483817"/>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ttp://images.clipartpanda.com/toddler-clipart-11954221391976235078johnny_automatic_boy_playing_with_toy_truck.svg.hi.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630119" y="1522975"/>
            <a:ext cx="610038" cy="570385"/>
          </a:xfrm>
          <a:prstGeom prst="rect">
            <a:avLst/>
          </a:prstGeom>
          <a:noFill/>
          <a:extLst>
            <a:ext uri="{909E8E84-426E-40DD-AFC4-6F175D3DCCD1}">
              <a14:hiddenFill xmlns:a14="http://schemas.microsoft.com/office/drawing/2010/main">
                <a:solidFill>
                  <a:srgbClr val="FFFFFF"/>
                </a:solidFill>
              </a14:hiddenFill>
            </a:ext>
          </a:extLst>
        </p:spPr>
      </p:pic>
      <p:sp>
        <p:nvSpPr>
          <p:cNvPr id="43" name="AutoShape 21" descr="Image result for money pounds"/>
          <p:cNvSpPr>
            <a:spLocks noChangeAspect="1" noChangeArrowheads="1"/>
          </p:cNvSpPr>
          <p:nvPr/>
        </p:nvSpPr>
        <p:spPr bwMode="auto">
          <a:xfrm>
            <a:off x="10435173" y="251790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47" name="Picture 23" descr="http://rbs-pocketmoney.co.uk/SiteMedia/images/pocket-money-coins-325x275.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49296" y="6421740"/>
            <a:ext cx="547944" cy="463645"/>
          </a:xfrm>
          <a:prstGeom prst="rect">
            <a:avLst/>
          </a:prstGeom>
          <a:noFill/>
          <a:extLst>
            <a:ext uri="{909E8E84-426E-40DD-AFC4-6F175D3DCCD1}">
              <a14:hiddenFill xmlns:a14="http://schemas.microsoft.com/office/drawing/2010/main">
                <a:solidFill>
                  <a:srgbClr val="FFFFFF"/>
                </a:solidFill>
              </a14:hiddenFill>
            </a:ext>
          </a:extLst>
        </p:spPr>
      </p:pic>
      <p:sp>
        <p:nvSpPr>
          <p:cNvPr id="44" name="AutoShape 25" descr="Image result for english money sign"/>
          <p:cNvSpPr>
            <a:spLocks noChangeAspect="1" noChangeArrowheads="1"/>
          </p:cNvSpPr>
          <p:nvPr/>
        </p:nvSpPr>
        <p:spPr bwMode="auto">
          <a:xfrm>
            <a:off x="10130373" y="221310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AutoShape 27" descr="https://s3-us-west-1.amazonaws.com/pswebcontent/thumbnails/illustrations/full/229_3373671.jpg"/>
          <p:cNvSpPr>
            <a:spLocks noChangeAspect="1" noChangeArrowheads="1"/>
          </p:cNvSpPr>
          <p:nvPr/>
        </p:nvSpPr>
        <p:spPr bwMode="auto">
          <a:xfrm>
            <a:off x="10282773" y="236550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57" name="Picture 33"/>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613484" y="5964174"/>
            <a:ext cx="1491515" cy="915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8" name="Picture 34"/>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t="79594"/>
          <a:stretch/>
        </p:blipFill>
        <p:spPr bwMode="auto">
          <a:xfrm>
            <a:off x="8723960" y="4122737"/>
            <a:ext cx="2059021" cy="262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33471" y="236182"/>
            <a:ext cx="1549892"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Design specification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Have you covered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WHO, WHY, WHAT,WHERE, WHEN </a:t>
            </a:r>
          </a:p>
        </p:txBody>
      </p:sp>
    </p:spTree>
    <p:extLst>
      <p:ext uri="{BB962C8B-B14F-4D97-AF65-F5344CB8AC3E}">
        <p14:creationId xmlns:p14="http://schemas.microsoft.com/office/powerpoint/2010/main" val="2671021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45" name="Group 73"/>
          <p:cNvGraphicFramePr>
            <a:graphicFrameLocks noGrp="1"/>
          </p:cNvGraphicFramePr>
          <p:nvPr>
            <p:extLst/>
          </p:nvPr>
        </p:nvGraphicFramePr>
        <p:xfrm>
          <a:off x="325677" y="1139867"/>
          <a:ext cx="10091498" cy="5413372"/>
        </p:xfrm>
        <a:graphic>
          <a:graphicData uri="http://schemas.openxmlformats.org/drawingml/2006/table">
            <a:tbl>
              <a:tblPr/>
              <a:tblGrid>
                <a:gridCol w="756741">
                  <a:extLst>
                    <a:ext uri="{9D8B030D-6E8A-4147-A177-3AD203B41FA5}">
                      <a16:colId xmlns:a16="http://schemas.microsoft.com/office/drawing/2014/main" val="20000"/>
                    </a:ext>
                  </a:extLst>
                </a:gridCol>
                <a:gridCol w="9334757">
                  <a:extLst>
                    <a:ext uri="{9D8B030D-6E8A-4147-A177-3AD203B41FA5}">
                      <a16:colId xmlns:a16="http://schemas.microsoft.com/office/drawing/2014/main" val="20001"/>
                    </a:ext>
                  </a:extLst>
                </a:gridCol>
              </a:tblGrid>
              <a:tr h="4498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Target Market – </a:t>
                      </a:r>
                      <a:r>
                        <a:rPr kumimoji="0" lang="en-GB" sz="1200" b="0" i="0" u="none" strike="noStrike" cap="none" normalizeH="0" baseline="0" dirty="0">
                          <a:ln>
                            <a:noFill/>
                          </a:ln>
                          <a:solidFill>
                            <a:schemeClr val="tx1"/>
                          </a:solidFill>
                          <a:effectLst/>
                          <a:latin typeface="Arial" charset="0"/>
                        </a:rPr>
                        <a:t>Who is the product is aimed at ?  Who do you think will buy this product and use it ? ( not always the same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9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Size  &amp; weight</a:t>
                      </a:r>
                      <a:r>
                        <a:rPr kumimoji="0" lang="en-GB" sz="1200" b="0" i="0" u="none" strike="noStrike" cap="none" normalizeH="0" baseline="0" dirty="0">
                          <a:ln>
                            <a:noFill/>
                          </a:ln>
                          <a:solidFill>
                            <a:schemeClr val="tx1"/>
                          </a:solidFill>
                          <a:effectLst/>
                          <a:latin typeface="Arial" charset="0"/>
                        </a:rPr>
                        <a:t>– Are there any restrictions ? Can you specify a max or minimum size/</a:t>
                      </a:r>
                      <a:r>
                        <a:rPr kumimoji="0" lang="en-GB" sz="1200" b="0" i="0" u="none" strike="noStrike" cap="none" normalizeH="0" baseline="0" dirty="0" err="1">
                          <a:ln>
                            <a:noFill/>
                          </a:ln>
                          <a:solidFill>
                            <a:schemeClr val="tx1"/>
                          </a:solidFill>
                          <a:effectLst/>
                          <a:latin typeface="Arial" charset="0"/>
                        </a:rPr>
                        <a:t>wieght</a:t>
                      </a:r>
                      <a:r>
                        <a:rPr kumimoji="0" lang="en-GB" sz="1200" b="0" i="0" u="none" strike="noStrike" cap="none" normalizeH="0" baseline="0" dirty="0">
                          <a:ln>
                            <a:noFill/>
                          </a:ln>
                          <a:solidFill>
                            <a:schemeClr val="tx1"/>
                          </a:solidFill>
                          <a:effectLst/>
                          <a:latin typeface="Arial" charset="0"/>
                        </a:rPr>
                        <a:t> at this stage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98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Ergonomics</a:t>
                      </a:r>
                      <a:r>
                        <a:rPr kumimoji="0" lang="en-GB" sz="1200" b="0" i="0" u="none" strike="noStrike" cap="none" normalizeH="0" baseline="0" dirty="0">
                          <a:ln>
                            <a:noFill/>
                          </a:ln>
                          <a:solidFill>
                            <a:schemeClr val="tx1"/>
                          </a:solidFill>
                          <a:effectLst/>
                          <a:latin typeface="Arial" charset="0"/>
                        </a:rPr>
                        <a:t> – Do you know what part of the body will interact with the product ? What measurements will you need to ensure comfort/ ease of use for the consumer ? Will the age or size of the user be important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9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Safety</a:t>
                      </a:r>
                      <a:r>
                        <a:rPr kumimoji="0" lang="en-GB" sz="1200" b="0" i="0" u="none" strike="noStrike" cap="none" normalizeH="0" baseline="0" dirty="0">
                          <a:ln>
                            <a:noFill/>
                          </a:ln>
                          <a:solidFill>
                            <a:schemeClr val="tx1"/>
                          </a:solidFill>
                          <a:effectLst/>
                          <a:latin typeface="Arial" charset="0"/>
                        </a:rPr>
                        <a:t> – How will you ensure the product is safe for the manufacturer to make and the consumer to use.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9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498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Durability </a:t>
                      </a:r>
                      <a:r>
                        <a:rPr kumimoji="0" lang="en-GB" sz="1200" b="0" i="0" u="none" strike="noStrike" cap="none" normalizeH="0" baseline="0" dirty="0">
                          <a:ln>
                            <a:noFill/>
                          </a:ln>
                          <a:solidFill>
                            <a:schemeClr val="tx1"/>
                          </a:solidFill>
                          <a:effectLst/>
                          <a:latin typeface="Arial" charset="0"/>
                        </a:rPr>
                        <a:t>– How long do you expect your product to last ? Will there be any maintenance required during normal use ? Should it be able to withstand misuse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498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Function</a:t>
                      </a:r>
                      <a:r>
                        <a:rPr kumimoji="0" lang="en-GB" sz="1200" b="0" i="0" u="none" strike="noStrike" cap="none" normalizeH="0" baseline="0" dirty="0">
                          <a:ln>
                            <a:noFill/>
                          </a:ln>
                          <a:solidFill>
                            <a:schemeClr val="tx1"/>
                          </a:solidFill>
                          <a:effectLst/>
                          <a:latin typeface="Arial" charset="0"/>
                        </a:rPr>
                        <a:t> – How do you want  the product to work, will you include some unique features ? What need or purpose will it fulfil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498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Aesthetics</a:t>
                      </a:r>
                      <a:r>
                        <a:rPr kumimoji="0" lang="en-GB" sz="1200" b="0" i="0" u="none" strike="noStrike" cap="none" normalizeH="0" baseline="0" dirty="0">
                          <a:ln>
                            <a:noFill/>
                          </a:ln>
                          <a:solidFill>
                            <a:schemeClr val="tx1"/>
                          </a:solidFill>
                          <a:effectLst/>
                          <a:latin typeface="Arial" charset="0"/>
                        </a:rPr>
                        <a:t> – The product aesthetics (how it looks). Does it need to match a particular style, colour or pattern. How could you make it appealing to your target user/market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498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Materials</a:t>
                      </a:r>
                      <a:r>
                        <a:rPr kumimoji="0" lang="en-GB" sz="1200" b="0" i="0" u="none" strike="noStrike" cap="none" normalizeH="0" baseline="0" dirty="0">
                          <a:ln>
                            <a:noFill/>
                          </a:ln>
                          <a:solidFill>
                            <a:schemeClr val="tx1"/>
                          </a:solidFill>
                          <a:effectLst/>
                          <a:latin typeface="Arial" charset="0"/>
                        </a:rPr>
                        <a:t> – What could the product be made out of? Which properties should be considered essential/desirable when designing?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498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Manufacturing</a:t>
                      </a:r>
                      <a:r>
                        <a:rPr kumimoji="0" lang="en-GB" sz="1200" b="0" i="0" u="none" strike="noStrike" cap="none" normalizeH="0" baseline="0" dirty="0">
                          <a:ln>
                            <a:noFill/>
                          </a:ln>
                          <a:solidFill>
                            <a:schemeClr val="tx1"/>
                          </a:solidFill>
                          <a:effectLst/>
                          <a:latin typeface="Arial" charset="0"/>
                        </a:rPr>
                        <a:t> – Does your product and material choice need to use a specific process ? Are you expecting to manufacture a prototype or batch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5049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Sustainability</a:t>
                      </a:r>
                      <a:r>
                        <a:rPr kumimoji="0" lang="en-GB" sz="1200" b="0" i="0" u="none" strike="noStrike" cap="none" normalizeH="0" baseline="0" dirty="0">
                          <a:ln>
                            <a:noFill/>
                          </a:ln>
                          <a:solidFill>
                            <a:schemeClr val="tx1"/>
                          </a:solidFill>
                          <a:effectLst/>
                          <a:latin typeface="Arial" charset="0"/>
                        </a:rPr>
                        <a:t>- How will you ensure your product is part of the closed loop ? How will you consider the carbon foot print of your product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498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Cost</a:t>
                      </a:r>
                      <a:r>
                        <a:rPr kumimoji="0" lang="en-GB" sz="1200" b="0" i="0" u="none" strike="noStrike" cap="none" normalizeH="0" baseline="0" dirty="0">
                          <a:ln>
                            <a:noFill/>
                          </a:ln>
                          <a:solidFill>
                            <a:schemeClr val="tx1"/>
                          </a:solidFill>
                          <a:effectLst/>
                          <a:latin typeface="Arial" charset="0"/>
                        </a:rPr>
                        <a:t>- How much would this product se££ for ? Where would you expect to sell it ? How would material choice influence this ?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4498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Packaging</a:t>
                      </a:r>
                      <a:r>
                        <a:rPr kumimoji="0" lang="en-GB" sz="1200" b="0" i="0" u="none" strike="noStrike" cap="none" normalizeH="0" baseline="0" dirty="0">
                          <a:ln>
                            <a:noFill/>
                          </a:ln>
                          <a:solidFill>
                            <a:schemeClr val="tx1"/>
                          </a:solidFill>
                          <a:effectLst/>
                          <a:latin typeface="Arial" charset="0"/>
                        </a:rPr>
                        <a:t> – Does the product need to be flat-packed ? Do you need to include assembly instructions or guidance for its use ? What components/tools need to be included ? How would your product need to be protected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2094" name="WordArt 74"/>
          <p:cNvSpPr>
            <a:spLocks noChangeArrowheads="1" noChangeShapeType="1" noTextEdit="1"/>
          </p:cNvSpPr>
          <p:nvPr/>
        </p:nvSpPr>
        <p:spPr bwMode="auto">
          <a:xfrm>
            <a:off x="1703389" y="260350"/>
            <a:ext cx="5832475" cy="476250"/>
          </a:xfrm>
          <a:prstGeom prst="rect">
            <a:avLst/>
          </a:prstGeom>
        </p:spPr>
        <p:txBody>
          <a:bodyPr wrap="none" fromWordArt="1">
            <a:prstTxWarp prst="textPlain">
              <a:avLst>
                <a:gd name="adj" fmla="val 49815"/>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0" cap="none" spc="0" normalizeH="0" baseline="0" noProof="0">
                <a:ln w="19050">
                  <a:solidFill>
                    <a:srgbClr val="99CCFF"/>
                  </a:solidFill>
                  <a:round/>
                  <a:headEnd/>
                  <a:tailEnd/>
                </a:ln>
                <a:solidFill>
                  <a:srgbClr val="FF6600"/>
                </a:solidFill>
                <a:effectLst>
                  <a:outerShdw dist="35921" dir="2700000" algn="ctr" rotWithShape="0">
                    <a:srgbClr val="990000"/>
                  </a:outerShdw>
                </a:effectLst>
                <a:uLnTx/>
                <a:uFillTx/>
                <a:latin typeface="Impact"/>
                <a:ea typeface="+mn-ea"/>
                <a:cs typeface="+mn-cs"/>
              </a:rPr>
              <a:t>SPECIFICATION</a:t>
            </a:r>
          </a:p>
        </p:txBody>
      </p:sp>
    </p:spTree>
    <p:custDataLst>
      <p:tags r:id="rId1"/>
    </p:custDataLst>
    <p:extLst>
      <p:ext uri="{BB962C8B-B14F-4D97-AF65-F5344CB8AC3E}">
        <p14:creationId xmlns:p14="http://schemas.microsoft.com/office/powerpoint/2010/main" val="50651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609601" y="469900"/>
          <a:ext cx="9924788" cy="6150680"/>
        </p:xfrm>
        <a:graphic>
          <a:graphicData uri="http://schemas.openxmlformats.org/drawingml/2006/table">
            <a:tbl>
              <a:tblPr/>
              <a:tblGrid>
                <a:gridCol w="3434294">
                  <a:extLst>
                    <a:ext uri="{9D8B030D-6E8A-4147-A177-3AD203B41FA5}">
                      <a16:colId xmlns:a16="http://schemas.microsoft.com/office/drawing/2014/main" val="320525757"/>
                    </a:ext>
                  </a:extLst>
                </a:gridCol>
                <a:gridCol w="6490494">
                  <a:extLst>
                    <a:ext uri="{9D8B030D-6E8A-4147-A177-3AD203B41FA5}">
                      <a16:colId xmlns:a16="http://schemas.microsoft.com/office/drawing/2014/main" val="246401320"/>
                    </a:ext>
                  </a:extLst>
                </a:gridCol>
              </a:tblGrid>
              <a:tr h="578513">
                <a:tc>
                  <a:txBody>
                    <a:bodyPr/>
                    <a:lstStyle/>
                    <a:p>
                      <a:pPr marR="0" indent="0" algn="ctr" rtl="0">
                        <a:spcBef>
                          <a:spcPts val="0"/>
                        </a:spcBef>
                        <a:spcAft>
                          <a:spcPts val="0"/>
                        </a:spcAft>
                      </a:pPr>
                      <a:r>
                        <a:rPr lang="en-GB" sz="1800" kern="1400" dirty="0">
                          <a:ln>
                            <a:noFill/>
                          </a:ln>
                          <a:solidFill>
                            <a:srgbClr val="000000"/>
                          </a:solidFill>
                          <a:effectLst/>
                          <a:latin typeface="Comic Sans MS" panose="030F0702030302020204" pitchFamily="66" charset="0"/>
                        </a:rPr>
                        <a:t> </a:t>
                      </a:r>
                      <a:endParaRPr lang="en-GB" sz="1800" kern="1400" dirty="0">
                        <a:ln>
                          <a:noFill/>
                        </a:ln>
                        <a:solidFill>
                          <a:srgbClr val="000000"/>
                        </a:solidFill>
                        <a:effectLst/>
                        <a:latin typeface="Times New Roman" panose="02020603050405020304" pitchFamily="18" charset="0"/>
                      </a:endParaRPr>
                    </a:p>
                    <a:p>
                      <a:pPr marR="0" indent="0" algn="ctr" rtl="0">
                        <a:spcBef>
                          <a:spcPts val="0"/>
                        </a:spcBef>
                        <a:spcAft>
                          <a:spcPts val="0"/>
                        </a:spcAft>
                      </a:pPr>
                      <a:r>
                        <a:rPr lang="en-GB" sz="1800" b="1" kern="1400" dirty="0">
                          <a:ln>
                            <a:noFill/>
                          </a:ln>
                          <a:solidFill>
                            <a:srgbClr val="000000"/>
                          </a:solidFill>
                          <a:effectLst/>
                          <a:latin typeface="Comic Sans MS" panose="030F0702030302020204" pitchFamily="66" charset="0"/>
                        </a:rPr>
                        <a:t>S</a:t>
                      </a:r>
                      <a:r>
                        <a:rPr lang="en-GB" sz="1800" kern="1400" dirty="0">
                          <a:ln>
                            <a:noFill/>
                          </a:ln>
                          <a:solidFill>
                            <a:srgbClr val="000000"/>
                          </a:solidFill>
                          <a:effectLst/>
                          <a:latin typeface="Comic Sans MS" panose="030F0702030302020204" pitchFamily="66" charset="0"/>
                        </a:rPr>
                        <a:t>afety</a:t>
                      </a:r>
                      <a:endParaRPr lang="en-GB" sz="1800" kern="1400" dirty="0">
                        <a:ln>
                          <a:noFill/>
                        </a:ln>
                        <a:solidFill>
                          <a:srgbClr val="000000"/>
                        </a:solidFill>
                        <a:effectLst/>
                        <a:latin typeface="Times New Roman" panose="02020603050405020304" pitchFamily="18" charset="0"/>
                      </a:endParaRPr>
                    </a:p>
                  </a:txBody>
                  <a:tcPr marL="19498" marR="19498" marT="19498" marB="19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GB" sz="1800" b="1" kern="1400">
                          <a:ln>
                            <a:noFill/>
                          </a:ln>
                          <a:solidFill>
                            <a:srgbClr val="000000"/>
                          </a:solidFill>
                          <a:effectLst/>
                          <a:latin typeface="Comic Sans MS" panose="030F0702030302020204" pitchFamily="66" charset="0"/>
                        </a:rPr>
                        <a:t>How secure the product is for the </a:t>
                      </a:r>
                      <a:endParaRPr lang="en-GB" sz="1800" kern="1400">
                        <a:ln>
                          <a:noFill/>
                        </a:ln>
                        <a:solidFill>
                          <a:srgbClr val="000000"/>
                        </a:solidFill>
                        <a:effectLst/>
                        <a:latin typeface="Times New Roman" panose="02020603050405020304" pitchFamily="18" charset="0"/>
                      </a:endParaRPr>
                    </a:p>
                    <a:p>
                      <a:pPr marR="0" indent="0" algn="ctr" rtl="0">
                        <a:spcBef>
                          <a:spcPts val="0"/>
                        </a:spcBef>
                        <a:spcAft>
                          <a:spcPts val="0"/>
                        </a:spcAft>
                      </a:pPr>
                      <a:r>
                        <a:rPr lang="en-GB" sz="1800" b="1" kern="1400">
                          <a:ln>
                            <a:noFill/>
                          </a:ln>
                          <a:solidFill>
                            <a:srgbClr val="000000"/>
                          </a:solidFill>
                          <a:effectLst/>
                          <a:latin typeface="Comic Sans MS" panose="030F0702030302020204" pitchFamily="66" charset="0"/>
                        </a:rPr>
                        <a:t>manufacturer and the consumer</a:t>
                      </a:r>
                      <a:r>
                        <a:rPr lang="en-GB" sz="1800" kern="1400">
                          <a:ln>
                            <a:noFill/>
                          </a:ln>
                          <a:solidFill>
                            <a:srgbClr val="000000"/>
                          </a:solidFill>
                          <a:effectLst/>
                          <a:latin typeface="Comic Sans MS" panose="030F0702030302020204" pitchFamily="66" charset="0"/>
                        </a:rPr>
                        <a:t>.</a:t>
                      </a:r>
                      <a:endParaRPr lang="en-GB" sz="1800" kern="1400">
                        <a:ln>
                          <a:noFill/>
                        </a:ln>
                        <a:solidFill>
                          <a:srgbClr val="000000"/>
                        </a:solidFill>
                        <a:effectLst/>
                        <a:latin typeface="Times New Roman" panose="02020603050405020304" pitchFamily="18" charset="0"/>
                      </a:endParaRPr>
                    </a:p>
                  </a:txBody>
                  <a:tcPr marL="19498" marR="19498" marT="19498" marB="19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5452228"/>
                  </a:ext>
                </a:extLst>
              </a:tr>
              <a:tr h="572197">
                <a:tc>
                  <a:txBody>
                    <a:bodyPr/>
                    <a:lstStyle/>
                    <a:p>
                      <a:pPr marR="0" indent="0" algn="ctr" rtl="0">
                        <a:spcBef>
                          <a:spcPts val="0"/>
                        </a:spcBef>
                        <a:spcAft>
                          <a:spcPts val="0"/>
                        </a:spcAft>
                      </a:pPr>
                      <a:r>
                        <a:rPr lang="en-GB" sz="1800" kern="1400" dirty="0">
                          <a:ln>
                            <a:noFill/>
                          </a:ln>
                          <a:solidFill>
                            <a:srgbClr val="000000"/>
                          </a:solidFill>
                          <a:effectLst/>
                          <a:latin typeface="Comic Sans MS" panose="030F0702030302020204" pitchFamily="66" charset="0"/>
                        </a:rPr>
                        <a:t> </a:t>
                      </a:r>
                      <a:endParaRPr lang="en-GB" sz="1800" kern="1400" dirty="0">
                        <a:ln>
                          <a:noFill/>
                        </a:ln>
                        <a:solidFill>
                          <a:srgbClr val="000000"/>
                        </a:solidFill>
                        <a:effectLst/>
                        <a:latin typeface="Times New Roman" panose="02020603050405020304" pitchFamily="18" charset="0"/>
                      </a:endParaRPr>
                    </a:p>
                    <a:p>
                      <a:pPr marR="0" indent="0" algn="ctr" rtl="0">
                        <a:spcBef>
                          <a:spcPts val="0"/>
                        </a:spcBef>
                        <a:spcAft>
                          <a:spcPts val="0"/>
                        </a:spcAft>
                      </a:pPr>
                      <a:r>
                        <a:rPr lang="en-GB" sz="1800" b="1" kern="1400" dirty="0">
                          <a:ln>
                            <a:noFill/>
                          </a:ln>
                          <a:solidFill>
                            <a:srgbClr val="000000"/>
                          </a:solidFill>
                          <a:effectLst/>
                          <a:latin typeface="Comic Sans MS" panose="030F0702030302020204" pitchFamily="66" charset="0"/>
                        </a:rPr>
                        <a:t>A</a:t>
                      </a:r>
                      <a:r>
                        <a:rPr lang="en-GB" sz="1800" kern="1400" dirty="0">
                          <a:ln>
                            <a:noFill/>
                          </a:ln>
                          <a:solidFill>
                            <a:srgbClr val="000000"/>
                          </a:solidFill>
                          <a:effectLst/>
                          <a:latin typeface="Comic Sans MS" panose="030F0702030302020204" pitchFamily="66" charset="0"/>
                        </a:rPr>
                        <a:t>nthropometrics</a:t>
                      </a:r>
                      <a:endParaRPr lang="en-GB" sz="1800" kern="1400" dirty="0">
                        <a:ln>
                          <a:noFill/>
                        </a:ln>
                        <a:solidFill>
                          <a:srgbClr val="000000"/>
                        </a:solidFill>
                        <a:effectLst/>
                        <a:latin typeface="Times New Roman" panose="02020603050405020304" pitchFamily="18" charset="0"/>
                      </a:endParaRPr>
                    </a:p>
                  </a:txBody>
                  <a:tcPr marL="19498" marR="19498" marT="19498" marB="19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GB" sz="1800" kern="1400">
                          <a:ln>
                            <a:noFill/>
                          </a:ln>
                          <a:solidFill>
                            <a:srgbClr val="000000"/>
                          </a:solidFill>
                          <a:effectLst/>
                          <a:latin typeface="Comic Sans MS" panose="030F0702030302020204" pitchFamily="66" charset="0"/>
                        </a:rPr>
                        <a:t>The measurement data of the body needed to produce an accurate product that fits the user correctly.</a:t>
                      </a:r>
                      <a:endParaRPr lang="en-GB" sz="1800" kern="1400">
                        <a:ln>
                          <a:noFill/>
                        </a:ln>
                        <a:solidFill>
                          <a:srgbClr val="000000"/>
                        </a:solidFill>
                        <a:effectLst/>
                        <a:latin typeface="Times New Roman" panose="02020603050405020304" pitchFamily="18" charset="0"/>
                      </a:endParaRPr>
                    </a:p>
                  </a:txBody>
                  <a:tcPr marL="19498" marR="19498" marT="19498" marB="19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3301448"/>
                  </a:ext>
                </a:extLst>
              </a:tr>
              <a:tr h="572197">
                <a:tc>
                  <a:txBody>
                    <a:bodyPr/>
                    <a:lstStyle/>
                    <a:p>
                      <a:pPr marR="0" indent="0" algn="ctr" rtl="0">
                        <a:spcBef>
                          <a:spcPts val="0"/>
                        </a:spcBef>
                        <a:spcAft>
                          <a:spcPts val="0"/>
                        </a:spcAft>
                      </a:pPr>
                      <a:r>
                        <a:rPr lang="en-GB" sz="1800" kern="1400" dirty="0">
                          <a:ln>
                            <a:noFill/>
                          </a:ln>
                          <a:solidFill>
                            <a:srgbClr val="000000"/>
                          </a:solidFill>
                          <a:effectLst/>
                          <a:latin typeface="Comic Sans MS" panose="030F0702030302020204" pitchFamily="66" charset="0"/>
                        </a:rPr>
                        <a:t> </a:t>
                      </a:r>
                      <a:endParaRPr lang="en-GB" sz="1800" kern="1400" dirty="0">
                        <a:ln>
                          <a:noFill/>
                        </a:ln>
                        <a:solidFill>
                          <a:srgbClr val="000000"/>
                        </a:solidFill>
                        <a:effectLst/>
                        <a:latin typeface="Times New Roman" panose="02020603050405020304" pitchFamily="18" charset="0"/>
                      </a:endParaRPr>
                    </a:p>
                    <a:p>
                      <a:pPr marR="0" indent="0" algn="ctr" rtl="0">
                        <a:spcBef>
                          <a:spcPts val="0"/>
                        </a:spcBef>
                        <a:spcAft>
                          <a:spcPts val="0"/>
                        </a:spcAft>
                      </a:pPr>
                      <a:r>
                        <a:rPr lang="en-GB" sz="1800" b="1" kern="1400" dirty="0">
                          <a:ln>
                            <a:noFill/>
                          </a:ln>
                          <a:solidFill>
                            <a:srgbClr val="000000"/>
                          </a:solidFill>
                          <a:effectLst/>
                          <a:latin typeface="Comic Sans MS" panose="030F0702030302020204" pitchFamily="66" charset="0"/>
                        </a:rPr>
                        <a:t>F</a:t>
                      </a:r>
                      <a:r>
                        <a:rPr lang="en-GB" sz="1800" kern="1400" dirty="0">
                          <a:ln>
                            <a:noFill/>
                          </a:ln>
                          <a:solidFill>
                            <a:srgbClr val="000000"/>
                          </a:solidFill>
                          <a:effectLst/>
                          <a:latin typeface="Comic Sans MS" panose="030F0702030302020204" pitchFamily="66" charset="0"/>
                        </a:rPr>
                        <a:t>unction </a:t>
                      </a:r>
                      <a:endParaRPr lang="en-GB" sz="1800" kern="1400" dirty="0">
                        <a:ln>
                          <a:noFill/>
                        </a:ln>
                        <a:solidFill>
                          <a:srgbClr val="000000"/>
                        </a:solidFill>
                        <a:effectLst/>
                        <a:latin typeface="Times New Roman" panose="02020603050405020304" pitchFamily="18" charset="0"/>
                      </a:endParaRPr>
                    </a:p>
                  </a:txBody>
                  <a:tcPr marL="19498" marR="19498" marT="19498" marB="19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GB" sz="1800" kern="1400" dirty="0">
                          <a:ln>
                            <a:noFill/>
                          </a:ln>
                          <a:solidFill>
                            <a:srgbClr val="000000"/>
                          </a:solidFill>
                          <a:effectLst/>
                          <a:latin typeface="Comic Sans MS" panose="030F0702030302020204" pitchFamily="66" charset="0"/>
                        </a:rPr>
                        <a:t> </a:t>
                      </a:r>
                      <a:endParaRPr lang="en-GB" sz="1800" kern="1400" dirty="0">
                        <a:ln>
                          <a:noFill/>
                        </a:ln>
                        <a:solidFill>
                          <a:srgbClr val="000000"/>
                        </a:solidFill>
                        <a:effectLst/>
                        <a:latin typeface="Times New Roman" panose="02020603050405020304" pitchFamily="18" charset="0"/>
                      </a:endParaRPr>
                    </a:p>
                    <a:p>
                      <a:pPr marR="0" indent="0" algn="ctr" rtl="0">
                        <a:spcBef>
                          <a:spcPts val="0"/>
                        </a:spcBef>
                        <a:spcAft>
                          <a:spcPts val="0"/>
                        </a:spcAft>
                      </a:pPr>
                      <a:r>
                        <a:rPr lang="en-GB" sz="1800" b="1" kern="1400" dirty="0">
                          <a:ln>
                            <a:noFill/>
                          </a:ln>
                          <a:solidFill>
                            <a:srgbClr val="000000"/>
                          </a:solidFill>
                          <a:effectLst/>
                          <a:latin typeface="Comic Sans MS" panose="030F0702030302020204" pitchFamily="66" charset="0"/>
                        </a:rPr>
                        <a:t>How the product works. </a:t>
                      </a:r>
                      <a:endParaRPr lang="en-GB" sz="1800" kern="1400" dirty="0">
                        <a:ln>
                          <a:noFill/>
                        </a:ln>
                        <a:solidFill>
                          <a:srgbClr val="000000"/>
                        </a:solidFill>
                        <a:effectLst/>
                        <a:latin typeface="Times New Roman" panose="02020603050405020304" pitchFamily="18" charset="0"/>
                      </a:endParaRPr>
                    </a:p>
                  </a:txBody>
                  <a:tcPr marL="19498" marR="19498" marT="19498" marB="19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3234558"/>
                  </a:ext>
                </a:extLst>
              </a:tr>
              <a:tr h="572197">
                <a:tc>
                  <a:txBody>
                    <a:bodyPr/>
                    <a:lstStyle/>
                    <a:p>
                      <a:pPr marR="0" indent="0" algn="ctr" rtl="0">
                        <a:spcBef>
                          <a:spcPts val="0"/>
                        </a:spcBef>
                        <a:spcAft>
                          <a:spcPts val="0"/>
                        </a:spcAft>
                      </a:pPr>
                      <a:r>
                        <a:rPr lang="en-GB" sz="1800" kern="1400">
                          <a:ln>
                            <a:noFill/>
                          </a:ln>
                          <a:solidFill>
                            <a:srgbClr val="000000"/>
                          </a:solidFill>
                          <a:effectLst/>
                          <a:latin typeface="Comic Sans MS" panose="030F0702030302020204" pitchFamily="66" charset="0"/>
                        </a:rPr>
                        <a:t> </a:t>
                      </a:r>
                      <a:endParaRPr lang="en-GB" sz="1800" kern="1400">
                        <a:ln>
                          <a:noFill/>
                        </a:ln>
                        <a:solidFill>
                          <a:srgbClr val="000000"/>
                        </a:solidFill>
                        <a:effectLst/>
                        <a:latin typeface="Times New Roman" panose="02020603050405020304" pitchFamily="18" charset="0"/>
                      </a:endParaRPr>
                    </a:p>
                    <a:p>
                      <a:pPr marR="0" indent="0" algn="ctr" rtl="0">
                        <a:spcBef>
                          <a:spcPts val="0"/>
                        </a:spcBef>
                        <a:spcAft>
                          <a:spcPts val="0"/>
                        </a:spcAft>
                      </a:pPr>
                      <a:r>
                        <a:rPr lang="en-GB" sz="1800" b="1" kern="1400">
                          <a:ln>
                            <a:noFill/>
                          </a:ln>
                          <a:solidFill>
                            <a:srgbClr val="000000"/>
                          </a:solidFill>
                          <a:effectLst/>
                          <a:latin typeface="Comic Sans MS" panose="030F0702030302020204" pitchFamily="66" charset="0"/>
                        </a:rPr>
                        <a:t>E</a:t>
                      </a:r>
                      <a:r>
                        <a:rPr lang="en-GB" sz="1800" kern="1400">
                          <a:ln>
                            <a:noFill/>
                          </a:ln>
                          <a:solidFill>
                            <a:srgbClr val="000000"/>
                          </a:solidFill>
                          <a:effectLst/>
                          <a:latin typeface="Comic Sans MS" panose="030F0702030302020204" pitchFamily="66" charset="0"/>
                        </a:rPr>
                        <a:t>rgonomics</a:t>
                      </a:r>
                      <a:endParaRPr lang="en-GB" sz="1800" kern="1400">
                        <a:ln>
                          <a:noFill/>
                        </a:ln>
                        <a:solidFill>
                          <a:srgbClr val="000000"/>
                        </a:solidFill>
                        <a:effectLst/>
                        <a:latin typeface="Times New Roman" panose="02020603050405020304" pitchFamily="18" charset="0"/>
                      </a:endParaRPr>
                    </a:p>
                  </a:txBody>
                  <a:tcPr marL="19498" marR="19498" marT="19498" marB="19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GB" sz="1800" b="1" kern="1400" dirty="0">
                          <a:ln>
                            <a:noFill/>
                          </a:ln>
                          <a:solidFill>
                            <a:srgbClr val="000000"/>
                          </a:solidFill>
                          <a:effectLst/>
                          <a:latin typeface="Comic Sans MS" panose="030F0702030302020204" pitchFamily="66" charset="0"/>
                        </a:rPr>
                        <a:t>Size of cushion</a:t>
                      </a:r>
                      <a:endParaRPr lang="en-GB" sz="1800" kern="1400" dirty="0">
                        <a:ln>
                          <a:noFill/>
                        </a:ln>
                        <a:solidFill>
                          <a:srgbClr val="000000"/>
                        </a:solidFill>
                        <a:effectLst/>
                        <a:latin typeface="Times New Roman" panose="02020603050405020304" pitchFamily="18" charset="0"/>
                      </a:endParaRPr>
                    </a:p>
                  </a:txBody>
                  <a:tcPr marL="19498" marR="19498" marT="19498" marB="19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4311067"/>
                  </a:ext>
                </a:extLst>
              </a:tr>
              <a:tr h="572197">
                <a:tc>
                  <a:txBody>
                    <a:bodyPr/>
                    <a:lstStyle/>
                    <a:p>
                      <a:pPr marR="0" indent="0" algn="ctr" rtl="0">
                        <a:spcBef>
                          <a:spcPts val="0"/>
                        </a:spcBef>
                        <a:spcAft>
                          <a:spcPts val="0"/>
                        </a:spcAft>
                      </a:pPr>
                      <a:r>
                        <a:rPr lang="en-GB" sz="1800" kern="1400">
                          <a:ln>
                            <a:noFill/>
                          </a:ln>
                          <a:solidFill>
                            <a:srgbClr val="000000"/>
                          </a:solidFill>
                          <a:effectLst/>
                          <a:latin typeface="Comic Sans MS" panose="030F0702030302020204" pitchFamily="66" charset="0"/>
                        </a:rPr>
                        <a:t> </a:t>
                      </a:r>
                      <a:endParaRPr lang="en-GB" sz="1800" kern="1400">
                        <a:ln>
                          <a:noFill/>
                        </a:ln>
                        <a:solidFill>
                          <a:srgbClr val="000000"/>
                        </a:solidFill>
                        <a:effectLst/>
                        <a:latin typeface="Times New Roman" panose="02020603050405020304" pitchFamily="18" charset="0"/>
                      </a:endParaRPr>
                    </a:p>
                    <a:p>
                      <a:pPr marR="0" indent="0" algn="ctr" rtl="0">
                        <a:spcBef>
                          <a:spcPts val="0"/>
                        </a:spcBef>
                        <a:spcAft>
                          <a:spcPts val="0"/>
                        </a:spcAft>
                      </a:pPr>
                      <a:r>
                        <a:rPr lang="en-GB" sz="1800" b="1" kern="1400">
                          <a:ln>
                            <a:noFill/>
                          </a:ln>
                          <a:solidFill>
                            <a:srgbClr val="000000"/>
                          </a:solidFill>
                          <a:effectLst/>
                          <a:latin typeface="Comic Sans MS" panose="030F0702030302020204" pitchFamily="66" charset="0"/>
                        </a:rPr>
                        <a:t>M</a:t>
                      </a:r>
                      <a:r>
                        <a:rPr lang="en-GB" sz="1800" kern="1400">
                          <a:ln>
                            <a:noFill/>
                          </a:ln>
                          <a:solidFill>
                            <a:srgbClr val="000000"/>
                          </a:solidFill>
                          <a:effectLst/>
                          <a:latin typeface="Comic Sans MS" panose="030F0702030302020204" pitchFamily="66" charset="0"/>
                        </a:rPr>
                        <a:t>aterials</a:t>
                      </a:r>
                      <a:endParaRPr lang="en-GB" sz="1800" kern="1400">
                        <a:ln>
                          <a:noFill/>
                        </a:ln>
                        <a:solidFill>
                          <a:srgbClr val="000000"/>
                        </a:solidFill>
                        <a:effectLst/>
                        <a:latin typeface="Times New Roman" panose="02020603050405020304" pitchFamily="18" charset="0"/>
                      </a:endParaRPr>
                    </a:p>
                  </a:txBody>
                  <a:tcPr marL="19498" marR="19498" marT="19498" marB="19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GB" sz="1800" b="1" kern="1400" dirty="0">
                          <a:ln>
                            <a:noFill/>
                          </a:ln>
                          <a:solidFill>
                            <a:srgbClr val="000000"/>
                          </a:solidFill>
                          <a:effectLst/>
                          <a:latin typeface="Comic Sans MS" panose="030F0702030302020204" pitchFamily="66" charset="0"/>
                        </a:rPr>
                        <a:t>What the product is made out of. </a:t>
                      </a:r>
                      <a:endParaRPr lang="en-GB" sz="1800" kern="1400" dirty="0">
                        <a:ln>
                          <a:noFill/>
                        </a:ln>
                        <a:solidFill>
                          <a:srgbClr val="000000"/>
                        </a:solidFill>
                        <a:effectLst/>
                        <a:latin typeface="Times New Roman" panose="02020603050405020304" pitchFamily="18" charset="0"/>
                      </a:endParaRPr>
                    </a:p>
                  </a:txBody>
                  <a:tcPr marL="19498" marR="19498" marT="19498" marB="19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5551952"/>
                  </a:ext>
                </a:extLst>
              </a:tr>
              <a:tr h="572197">
                <a:tc>
                  <a:txBody>
                    <a:bodyPr/>
                    <a:lstStyle/>
                    <a:p>
                      <a:pPr marR="0" indent="0" algn="ctr" rtl="0">
                        <a:spcBef>
                          <a:spcPts val="0"/>
                        </a:spcBef>
                        <a:spcAft>
                          <a:spcPts val="0"/>
                        </a:spcAft>
                      </a:pPr>
                      <a:r>
                        <a:rPr lang="en-GB" sz="1800" kern="1400">
                          <a:ln>
                            <a:noFill/>
                          </a:ln>
                          <a:solidFill>
                            <a:srgbClr val="000000"/>
                          </a:solidFill>
                          <a:effectLst/>
                          <a:latin typeface="Comic Sans MS" panose="030F0702030302020204" pitchFamily="66" charset="0"/>
                        </a:rPr>
                        <a:t> </a:t>
                      </a:r>
                      <a:endParaRPr lang="en-GB" sz="1800" kern="1400">
                        <a:ln>
                          <a:noFill/>
                        </a:ln>
                        <a:solidFill>
                          <a:srgbClr val="000000"/>
                        </a:solidFill>
                        <a:effectLst/>
                        <a:latin typeface="Times New Roman" panose="02020603050405020304" pitchFamily="18" charset="0"/>
                      </a:endParaRPr>
                    </a:p>
                    <a:p>
                      <a:pPr marR="0" indent="0" algn="ctr" rtl="0">
                        <a:spcBef>
                          <a:spcPts val="0"/>
                        </a:spcBef>
                        <a:spcAft>
                          <a:spcPts val="0"/>
                        </a:spcAft>
                      </a:pPr>
                      <a:r>
                        <a:rPr lang="en-GB" sz="1800" b="1" kern="1400">
                          <a:ln>
                            <a:noFill/>
                          </a:ln>
                          <a:solidFill>
                            <a:srgbClr val="000000"/>
                          </a:solidFill>
                          <a:effectLst/>
                          <a:latin typeface="Comic Sans MS" panose="030F0702030302020204" pitchFamily="66" charset="0"/>
                        </a:rPr>
                        <a:t>I</a:t>
                      </a:r>
                      <a:r>
                        <a:rPr lang="en-GB" sz="1800" kern="1400">
                          <a:ln>
                            <a:noFill/>
                          </a:ln>
                          <a:solidFill>
                            <a:srgbClr val="000000"/>
                          </a:solidFill>
                          <a:effectLst/>
                          <a:latin typeface="Comic Sans MS" panose="030F0702030302020204" pitchFamily="66" charset="0"/>
                        </a:rPr>
                        <a:t>ssues</a:t>
                      </a:r>
                      <a:endParaRPr lang="en-GB" sz="1800" kern="1400">
                        <a:ln>
                          <a:noFill/>
                        </a:ln>
                        <a:solidFill>
                          <a:srgbClr val="000000"/>
                        </a:solidFill>
                        <a:effectLst/>
                        <a:latin typeface="Times New Roman" panose="02020603050405020304" pitchFamily="18" charset="0"/>
                      </a:endParaRPr>
                    </a:p>
                  </a:txBody>
                  <a:tcPr marL="19498" marR="19498" marT="19498" marB="19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GB" sz="1800" kern="1400" dirty="0">
                          <a:ln>
                            <a:noFill/>
                          </a:ln>
                          <a:solidFill>
                            <a:srgbClr val="000000"/>
                          </a:solidFill>
                          <a:effectLst/>
                          <a:latin typeface="Comic Sans MS" panose="030F0702030302020204" pitchFamily="66" charset="0"/>
                        </a:rPr>
                        <a:t>The environment, Moral and Social needs need to be considered when making any product.</a:t>
                      </a:r>
                      <a:endParaRPr lang="en-GB" sz="1800" kern="1400" dirty="0">
                        <a:ln>
                          <a:noFill/>
                        </a:ln>
                        <a:solidFill>
                          <a:srgbClr val="000000"/>
                        </a:solidFill>
                        <a:effectLst/>
                        <a:latin typeface="Times New Roman" panose="02020603050405020304" pitchFamily="18" charset="0"/>
                      </a:endParaRPr>
                    </a:p>
                  </a:txBody>
                  <a:tcPr marL="19498" marR="19498" marT="19498" marB="19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8645626"/>
                  </a:ext>
                </a:extLst>
              </a:tr>
              <a:tr h="572197">
                <a:tc>
                  <a:txBody>
                    <a:bodyPr/>
                    <a:lstStyle/>
                    <a:p>
                      <a:pPr marR="0" indent="0" algn="ctr" rtl="0">
                        <a:spcBef>
                          <a:spcPts val="0"/>
                        </a:spcBef>
                        <a:spcAft>
                          <a:spcPts val="0"/>
                        </a:spcAft>
                      </a:pPr>
                      <a:r>
                        <a:rPr lang="en-GB" sz="1800" kern="1400">
                          <a:ln>
                            <a:noFill/>
                          </a:ln>
                          <a:solidFill>
                            <a:srgbClr val="000000"/>
                          </a:solidFill>
                          <a:effectLst/>
                          <a:latin typeface="Comic Sans MS" panose="030F0702030302020204" pitchFamily="66" charset="0"/>
                        </a:rPr>
                        <a:t> </a:t>
                      </a:r>
                      <a:endParaRPr lang="en-GB" sz="1800" kern="1400">
                        <a:ln>
                          <a:noFill/>
                        </a:ln>
                        <a:solidFill>
                          <a:srgbClr val="000000"/>
                        </a:solidFill>
                        <a:effectLst/>
                        <a:latin typeface="Times New Roman" panose="02020603050405020304" pitchFamily="18" charset="0"/>
                      </a:endParaRPr>
                    </a:p>
                    <a:p>
                      <a:pPr marR="0" indent="0" algn="ctr" rtl="0">
                        <a:spcBef>
                          <a:spcPts val="0"/>
                        </a:spcBef>
                        <a:spcAft>
                          <a:spcPts val="0"/>
                        </a:spcAft>
                      </a:pPr>
                      <a:r>
                        <a:rPr lang="en-GB" sz="1800" b="1" kern="1400">
                          <a:ln>
                            <a:noFill/>
                          </a:ln>
                          <a:solidFill>
                            <a:srgbClr val="000000"/>
                          </a:solidFill>
                          <a:effectLst/>
                          <a:latin typeface="Comic Sans MS" panose="030F0702030302020204" pitchFamily="66" charset="0"/>
                        </a:rPr>
                        <a:t>C</a:t>
                      </a:r>
                      <a:r>
                        <a:rPr lang="en-GB" sz="1800" kern="1400">
                          <a:ln>
                            <a:noFill/>
                          </a:ln>
                          <a:solidFill>
                            <a:srgbClr val="000000"/>
                          </a:solidFill>
                          <a:effectLst/>
                          <a:latin typeface="Comic Sans MS" panose="030F0702030302020204" pitchFamily="66" charset="0"/>
                        </a:rPr>
                        <a:t>ost</a:t>
                      </a:r>
                      <a:endParaRPr lang="en-GB" sz="1800" kern="1400">
                        <a:ln>
                          <a:noFill/>
                        </a:ln>
                        <a:solidFill>
                          <a:srgbClr val="000000"/>
                        </a:solidFill>
                        <a:effectLst/>
                        <a:latin typeface="Times New Roman" panose="02020603050405020304" pitchFamily="18" charset="0"/>
                      </a:endParaRPr>
                    </a:p>
                  </a:txBody>
                  <a:tcPr marL="19498" marR="19498" marT="19498" marB="19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GB" sz="1800" kern="1400" dirty="0">
                          <a:ln>
                            <a:noFill/>
                          </a:ln>
                          <a:solidFill>
                            <a:srgbClr val="000000"/>
                          </a:solidFill>
                          <a:effectLst/>
                          <a:latin typeface="Comic Sans MS" panose="030F0702030302020204" pitchFamily="66" charset="0"/>
                        </a:rPr>
                        <a:t>How much the product is for the </a:t>
                      </a:r>
                      <a:endParaRPr lang="en-GB" sz="1800" kern="1400" dirty="0">
                        <a:ln>
                          <a:noFill/>
                        </a:ln>
                        <a:solidFill>
                          <a:srgbClr val="000000"/>
                        </a:solidFill>
                        <a:effectLst/>
                        <a:latin typeface="Times New Roman" panose="02020603050405020304" pitchFamily="18" charset="0"/>
                      </a:endParaRPr>
                    </a:p>
                    <a:p>
                      <a:pPr marR="0" indent="0" algn="ctr" rtl="0">
                        <a:spcBef>
                          <a:spcPts val="0"/>
                        </a:spcBef>
                        <a:spcAft>
                          <a:spcPts val="0"/>
                        </a:spcAft>
                      </a:pPr>
                      <a:r>
                        <a:rPr lang="en-GB" sz="1800" kern="1400" dirty="0">
                          <a:ln>
                            <a:noFill/>
                          </a:ln>
                          <a:solidFill>
                            <a:srgbClr val="000000"/>
                          </a:solidFill>
                          <a:effectLst/>
                          <a:latin typeface="Comic Sans MS" panose="030F0702030302020204" pitchFamily="66" charset="0"/>
                        </a:rPr>
                        <a:t>manufacturer to make and for the </a:t>
                      </a:r>
                      <a:endParaRPr lang="en-GB" sz="1800" kern="1400" dirty="0">
                        <a:ln>
                          <a:noFill/>
                        </a:ln>
                        <a:solidFill>
                          <a:srgbClr val="000000"/>
                        </a:solidFill>
                        <a:effectLst/>
                        <a:latin typeface="Times New Roman" panose="02020603050405020304" pitchFamily="18" charset="0"/>
                      </a:endParaRPr>
                    </a:p>
                    <a:p>
                      <a:pPr marR="0" indent="0" algn="ctr" rtl="0">
                        <a:spcBef>
                          <a:spcPts val="0"/>
                        </a:spcBef>
                        <a:spcAft>
                          <a:spcPts val="0"/>
                        </a:spcAft>
                      </a:pPr>
                      <a:r>
                        <a:rPr lang="en-GB" sz="1800" kern="1400" dirty="0">
                          <a:ln>
                            <a:noFill/>
                          </a:ln>
                          <a:solidFill>
                            <a:srgbClr val="000000"/>
                          </a:solidFill>
                          <a:effectLst/>
                          <a:latin typeface="Comic Sans MS" panose="030F0702030302020204" pitchFamily="66" charset="0"/>
                        </a:rPr>
                        <a:t>consumer to buy.</a:t>
                      </a:r>
                      <a:endParaRPr lang="en-GB" sz="1800" kern="1400" dirty="0">
                        <a:ln>
                          <a:noFill/>
                        </a:ln>
                        <a:solidFill>
                          <a:srgbClr val="000000"/>
                        </a:solidFill>
                        <a:effectLst/>
                        <a:latin typeface="Times New Roman" panose="02020603050405020304" pitchFamily="18" charset="0"/>
                      </a:endParaRPr>
                    </a:p>
                  </a:txBody>
                  <a:tcPr marL="19498" marR="19498" marT="19498" marB="19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0164053"/>
                  </a:ext>
                </a:extLst>
              </a:tr>
              <a:tr h="572197">
                <a:tc>
                  <a:txBody>
                    <a:bodyPr/>
                    <a:lstStyle/>
                    <a:p>
                      <a:pPr marR="0" indent="0" algn="ctr" rtl="0">
                        <a:spcBef>
                          <a:spcPts val="0"/>
                        </a:spcBef>
                        <a:spcAft>
                          <a:spcPts val="0"/>
                        </a:spcAft>
                      </a:pPr>
                      <a:r>
                        <a:rPr lang="en-GB" sz="1800" kern="1400">
                          <a:ln>
                            <a:noFill/>
                          </a:ln>
                          <a:solidFill>
                            <a:srgbClr val="000000"/>
                          </a:solidFill>
                          <a:effectLst/>
                          <a:latin typeface="Comic Sans MS" panose="030F0702030302020204" pitchFamily="66" charset="0"/>
                        </a:rPr>
                        <a:t> </a:t>
                      </a:r>
                      <a:endParaRPr lang="en-GB" sz="1800" kern="1400">
                        <a:ln>
                          <a:noFill/>
                        </a:ln>
                        <a:solidFill>
                          <a:srgbClr val="000000"/>
                        </a:solidFill>
                        <a:effectLst/>
                        <a:latin typeface="Times New Roman" panose="02020603050405020304" pitchFamily="18" charset="0"/>
                      </a:endParaRPr>
                    </a:p>
                    <a:p>
                      <a:pPr marR="0" indent="0" algn="ctr" rtl="0">
                        <a:spcBef>
                          <a:spcPts val="0"/>
                        </a:spcBef>
                        <a:spcAft>
                          <a:spcPts val="0"/>
                        </a:spcAft>
                      </a:pPr>
                      <a:r>
                        <a:rPr lang="en-GB" sz="1800" b="1" kern="1400">
                          <a:ln>
                            <a:noFill/>
                          </a:ln>
                          <a:solidFill>
                            <a:srgbClr val="000000"/>
                          </a:solidFill>
                          <a:effectLst/>
                          <a:latin typeface="Comic Sans MS" panose="030F0702030302020204" pitchFamily="66" charset="0"/>
                        </a:rPr>
                        <a:t>C</a:t>
                      </a:r>
                      <a:r>
                        <a:rPr lang="en-GB" sz="1800" kern="1400">
                          <a:ln>
                            <a:noFill/>
                          </a:ln>
                          <a:solidFill>
                            <a:srgbClr val="000000"/>
                          </a:solidFill>
                          <a:effectLst/>
                          <a:latin typeface="Comic Sans MS" panose="030F0702030302020204" pitchFamily="66" charset="0"/>
                        </a:rPr>
                        <a:t>onsumer</a:t>
                      </a:r>
                      <a:endParaRPr lang="en-GB" sz="1800" kern="1400">
                        <a:ln>
                          <a:noFill/>
                        </a:ln>
                        <a:solidFill>
                          <a:srgbClr val="000000"/>
                        </a:solidFill>
                        <a:effectLst/>
                        <a:latin typeface="Times New Roman" panose="02020603050405020304" pitchFamily="18" charset="0"/>
                      </a:endParaRPr>
                    </a:p>
                  </a:txBody>
                  <a:tcPr marL="19498" marR="19498" marT="19498" marB="19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GB" sz="1800" b="1" kern="1400" dirty="0">
                          <a:ln>
                            <a:noFill/>
                          </a:ln>
                          <a:solidFill>
                            <a:srgbClr val="000000"/>
                          </a:solidFill>
                          <a:effectLst/>
                          <a:latin typeface="Comic Sans MS" panose="030F0702030302020204" pitchFamily="66" charset="0"/>
                        </a:rPr>
                        <a:t>Who the product is aimed at. </a:t>
                      </a:r>
                      <a:endParaRPr lang="en-GB" sz="1800" kern="1400" dirty="0">
                        <a:ln>
                          <a:noFill/>
                        </a:ln>
                        <a:solidFill>
                          <a:srgbClr val="000000"/>
                        </a:solidFill>
                        <a:effectLst/>
                        <a:latin typeface="Times New Roman" panose="02020603050405020304" pitchFamily="18" charset="0"/>
                      </a:endParaRPr>
                    </a:p>
                    <a:p>
                      <a:pPr marR="0" indent="0" algn="ctr" rtl="0">
                        <a:spcBef>
                          <a:spcPts val="0"/>
                        </a:spcBef>
                        <a:spcAft>
                          <a:spcPts val="0"/>
                        </a:spcAft>
                      </a:pPr>
                      <a:r>
                        <a:rPr lang="en-GB" sz="1800" kern="1400" dirty="0">
                          <a:ln>
                            <a:noFill/>
                          </a:ln>
                          <a:solidFill>
                            <a:srgbClr val="000000"/>
                          </a:solidFill>
                          <a:effectLst/>
                          <a:latin typeface="Comic Sans MS" panose="030F0702030302020204" pitchFamily="66" charset="0"/>
                        </a:rPr>
                        <a:t> </a:t>
                      </a:r>
                      <a:endParaRPr lang="en-GB" sz="1800" kern="1400" dirty="0">
                        <a:ln>
                          <a:noFill/>
                        </a:ln>
                        <a:solidFill>
                          <a:srgbClr val="000000"/>
                        </a:solidFill>
                        <a:effectLst/>
                        <a:latin typeface="Times New Roman" panose="02020603050405020304" pitchFamily="18" charset="0"/>
                      </a:endParaRPr>
                    </a:p>
                  </a:txBody>
                  <a:tcPr marL="19498" marR="19498" marT="19498" marB="19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5132231"/>
                  </a:ext>
                </a:extLst>
              </a:tr>
              <a:tr h="572197">
                <a:tc>
                  <a:txBody>
                    <a:bodyPr/>
                    <a:lstStyle/>
                    <a:p>
                      <a:pPr marR="0" indent="0" algn="ctr" rtl="0">
                        <a:spcBef>
                          <a:spcPts val="0"/>
                        </a:spcBef>
                        <a:spcAft>
                          <a:spcPts val="0"/>
                        </a:spcAft>
                      </a:pPr>
                      <a:r>
                        <a:rPr lang="en-GB" sz="1800" kern="1400">
                          <a:ln>
                            <a:noFill/>
                          </a:ln>
                          <a:solidFill>
                            <a:srgbClr val="000000"/>
                          </a:solidFill>
                          <a:effectLst/>
                          <a:latin typeface="Comic Sans MS" panose="030F0702030302020204" pitchFamily="66" charset="0"/>
                        </a:rPr>
                        <a:t> </a:t>
                      </a:r>
                      <a:endParaRPr lang="en-GB" sz="1800" kern="1400">
                        <a:ln>
                          <a:noFill/>
                        </a:ln>
                        <a:solidFill>
                          <a:srgbClr val="000000"/>
                        </a:solidFill>
                        <a:effectLst/>
                        <a:latin typeface="Times New Roman" panose="02020603050405020304" pitchFamily="18" charset="0"/>
                      </a:endParaRPr>
                    </a:p>
                    <a:p>
                      <a:pPr marR="0" indent="0" algn="ctr" rtl="0">
                        <a:spcBef>
                          <a:spcPts val="0"/>
                        </a:spcBef>
                        <a:spcAft>
                          <a:spcPts val="0"/>
                        </a:spcAft>
                      </a:pPr>
                      <a:r>
                        <a:rPr lang="en-GB" sz="1800" b="1" kern="1400">
                          <a:ln>
                            <a:noFill/>
                          </a:ln>
                          <a:solidFill>
                            <a:srgbClr val="000000"/>
                          </a:solidFill>
                          <a:effectLst/>
                          <a:latin typeface="Comic Sans MS" panose="030F0702030302020204" pitchFamily="66" charset="0"/>
                        </a:rPr>
                        <a:t>F</a:t>
                      </a:r>
                      <a:r>
                        <a:rPr lang="en-GB" sz="1800" kern="1400">
                          <a:ln>
                            <a:noFill/>
                          </a:ln>
                          <a:solidFill>
                            <a:srgbClr val="000000"/>
                          </a:solidFill>
                          <a:effectLst/>
                          <a:latin typeface="Comic Sans MS" panose="030F0702030302020204" pitchFamily="66" charset="0"/>
                        </a:rPr>
                        <a:t>orm</a:t>
                      </a:r>
                      <a:endParaRPr lang="en-GB" sz="1800" kern="1400">
                        <a:ln>
                          <a:noFill/>
                        </a:ln>
                        <a:solidFill>
                          <a:srgbClr val="000000"/>
                        </a:solidFill>
                        <a:effectLst/>
                        <a:latin typeface="Times New Roman" panose="02020603050405020304" pitchFamily="18" charset="0"/>
                      </a:endParaRPr>
                    </a:p>
                  </a:txBody>
                  <a:tcPr marL="19498" marR="19498" marT="19498" marB="19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GB" sz="1800" b="1" kern="1400" dirty="0">
                          <a:ln>
                            <a:noFill/>
                          </a:ln>
                          <a:solidFill>
                            <a:srgbClr val="000000"/>
                          </a:solidFill>
                          <a:effectLst/>
                          <a:latin typeface="Comic Sans MS" panose="030F0702030302020204" pitchFamily="66" charset="0"/>
                        </a:rPr>
                        <a:t>How it looks</a:t>
                      </a:r>
                      <a:endParaRPr lang="en-GB" sz="1800" kern="1400" dirty="0">
                        <a:ln>
                          <a:noFill/>
                        </a:ln>
                        <a:solidFill>
                          <a:srgbClr val="000000"/>
                        </a:solidFill>
                        <a:effectLst/>
                        <a:latin typeface="Times New Roman" panose="02020603050405020304" pitchFamily="18" charset="0"/>
                      </a:endParaRPr>
                    </a:p>
                  </a:txBody>
                  <a:tcPr marL="19498" marR="19498" marT="19498" marB="19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1671601"/>
                  </a:ext>
                </a:extLst>
              </a:tr>
              <a:tr h="572197">
                <a:tc>
                  <a:txBody>
                    <a:bodyPr/>
                    <a:lstStyle/>
                    <a:p>
                      <a:pPr marR="0" indent="0" algn="ctr" rtl="0">
                        <a:spcBef>
                          <a:spcPts val="0"/>
                        </a:spcBef>
                        <a:spcAft>
                          <a:spcPts val="0"/>
                        </a:spcAft>
                      </a:pPr>
                      <a:r>
                        <a:rPr lang="en-GB" sz="1800" kern="1400">
                          <a:ln>
                            <a:noFill/>
                          </a:ln>
                          <a:solidFill>
                            <a:srgbClr val="000000"/>
                          </a:solidFill>
                          <a:effectLst/>
                          <a:latin typeface="Comic Sans MS" panose="030F0702030302020204" pitchFamily="66" charset="0"/>
                        </a:rPr>
                        <a:t> </a:t>
                      </a:r>
                      <a:endParaRPr lang="en-GB" sz="1800" kern="1400">
                        <a:ln>
                          <a:noFill/>
                        </a:ln>
                        <a:solidFill>
                          <a:srgbClr val="000000"/>
                        </a:solidFill>
                        <a:effectLst/>
                        <a:latin typeface="Times New Roman" panose="02020603050405020304" pitchFamily="18" charset="0"/>
                      </a:endParaRPr>
                    </a:p>
                    <a:p>
                      <a:pPr marR="0" indent="0" algn="ctr" rtl="0">
                        <a:spcBef>
                          <a:spcPts val="0"/>
                        </a:spcBef>
                        <a:spcAft>
                          <a:spcPts val="0"/>
                        </a:spcAft>
                      </a:pPr>
                      <a:r>
                        <a:rPr lang="en-GB" sz="1800" b="1" kern="1400">
                          <a:ln>
                            <a:noFill/>
                          </a:ln>
                          <a:solidFill>
                            <a:srgbClr val="000000"/>
                          </a:solidFill>
                          <a:effectLst/>
                          <a:latin typeface="Comic Sans MS" panose="030F0702030302020204" pitchFamily="66" charset="0"/>
                        </a:rPr>
                        <a:t>M</a:t>
                      </a:r>
                      <a:r>
                        <a:rPr lang="en-GB" sz="1800" kern="1400">
                          <a:ln>
                            <a:noFill/>
                          </a:ln>
                          <a:solidFill>
                            <a:srgbClr val="000000"/>
                          </a:solidFill>
                          <a:effectLst/>
                          <a:latin typeface="Comic Sans MS" panose="030F0702030302020204" pitchFamily="66" charset="0"/>
                        </a:rPr>
                        <a:t>anufacturing</a:t>
                      </a:r>
                      <a:endParaRPr lang="en-GB" sz="1800" kern="1400">
                        <a:ln>
                          <a:noFill/>
                        </a:ln>
                        <a:solidFill>
                          <a:srgbClr val="000000"/>
                        </a:solidFill>
                        <a:effectLst/>
                        <a:latin typeface="Times New Roman" panose="02020603050405020304" pitchFamily="18" charset="0"/>
                      </a:endParaRPr>
                    </a:p>
                  </a:txBody>
                  <a:tcPr marL="19498" marR="19498" marT="19498" marB="19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GB" sz="1800" b="1" kern="1400" dirty="0">
                          <a:ln>
                            <a:noFill/>
                          </a:ln>
                          <a:solidFill>
                            <a:srgbClr val="000000"/>
                          </a:solidFill>
                          <a:effectLst/>
                          <a:latin typeface="Comic Sans MS" panose="030F0702030302020204" pitchFamily="66" charset="0"/>
                        </a:rPr>
                        <a:t>How the product is made, One - off (one item is made), </a:t>
                      </a:r>
                      <a:endParaRPr lang="en-GB" sz="1800" kern="1400" dirty="0">
                        <a:ln>
                          <a:noFill/>
                        </a:ln>
                        <a:solidFill>
                          <a:srgbClr val="000000"/>
                        </a:solidFill>
                        <a:effectLst/>
                        <a:latin typeface="Times New Roman" panose="02020603050405020304" pitchFamily="18" charset="0"/>
                      </a:endParaRPr>
                    </a:p>
                  </a:txBody>
                  <a:tcPr marL="19498" marR="19498" marT="19498" marB="19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4910846"/>
                  </a:ext>
                </a:extLst>
              </a:tr>
            </a:tbl>
          </a:graphicData>
        </a:graphic>
      </p:graphicFrame>
      <p:sp>
        <p:nvSpPr>
          <p:cNvPr id="5" name="Control 1"/>
          <p:cNvSpPr>
            <a:spLocks noChangeArrowheads="1" noChangeShapeType="1"/>
          </p:cNvSpPr>
          <p:nvPr/>
        </p:nvSpPr>
        <p:spPr bwMode="auto">
          <a:xfrm>
            <a:off x="3192549" y="2891425"/>
            <a:ext cx="15462309" cy="848995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54290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0AFE1-9793-43D2-948C-735C7AD925C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0789AD6-3D85-4F1C-9705-3B0A21D12713}"/>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85088371-0ADB-4899-BC95-67922C8F5CC1}"/>
              </a:ext>
            </a:extLst>
          </p:cNvPr>
          <p:cNvPicPr>
            <a:picLocks noChangeAspect="1"/>
          </p:cNvPicPr>
          <p:nvPr/>
        </p:nvPicPr>
        <p:blipFill>
          <a:blip r:embed="rId2"/>
          <a:stretch>
            <a:fillRect/>
          </a:stretch>
        </p:blipFill>
        <p:spPr>
          <a:xfrm>
            <a:off x="894624" y="1027906"/>
            <a:ext cx="10402752" cy="4839375"/>
          </a:xfrm>
          <a:prstGeom prst="rect">
            <a:avLst/>
          </a:prstGeom>
        </p:spPr>
      </p:pic>
    </p:spTree>
    <p:extLst>
      <p:ext uri="{BB962C8B-B14F-4D97-AF65-F5344CB8AC3E}">
        <p14:creationId xmlns:p14="http://schemas.microsoft.com/office/powerpoint/2010/main" val="2150037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381000"/>
            <a:ext cx="12192000" cy="7620000"/>
          </a:xfrm>
          <a:prstGeom prst="rect">
            <a:avLst/>
          </a:prstGeom>
        </p:spPr>
      </p:pic>
    </p:spTree>
    <p:extLst>
      <p:ext uri="{BB962C8B-B14F-4D97-AF65-F5344CB8AC3E}">
        <p14:creationId xmlns:p14="http://schemas.microsoft.com/office/powerpoint/2010/main" val="2298466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381000"/>
            <a:ext cx="12192000" cy="7620000"/>
          </a:xfrm>
          <a:prstGeom prst="rect">
            <a:avLst/>
          </a:prstGeom>
        </p:spPr>
      </p:pic>
    </p:spTree>
    <p:extLst>
      <p:ext uri="{BB962C8B-B14F-4D97-AF65-F5344CB8AC3E}">
        <p14:creationId xmlns:p14="http://schemas.microsoft.com/office/powerpoint/2010/main" val="1581219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6CB3D-8987-461C-A177-31558AE8C26F}"/>
              </a:ext>
            </a:extLst>
          </p:cNvPr>
          <p:cNvSpPr>
            <a:spLocks noGrp="1"/>
          </p:cNvSpPr>
          <p:nvPr>
            <p:ph type="title"/>
          </p:nvPr>
        </p:nvSpPr>
        <p:spPr>
          <a:xfrm>
            <a:off x="838199" y="365125"/>
            <a:ext cx="10850217" cy="1325563"/>
          </a:xfrm>
        </p:spPr>
        <p:txBody>
          <a:bodyPr/>
          <a:lstStyle/>
          <a:p>
            <a:r>
              <a:rPr lang="en-US" dirty="0"/>
              <a:t>Task 1 teenage lifestyle research/ look at mark scheme for NEA  13-18</a:t>
            </a:r>
            <a:endParaRPr lang="en-GB" dirty="0"/>
          </a:p>
        </p:txBody>
      </p:sp>
      <p:sp>
        <p:nvSpPr>
          <p:cNvPr id="3" name="Content Placeholder 2">
            <a:extLst>
              <a:ext uri="{FF2B5EF4-FFF2-40B4-BE49-F238E27FC236}">
                <a16:creationId xmlns:a16="http://schemas.microsoft.com/office/drawing/2014/main" id="{17D34758-EF15-4D2F-8B92-C90A8F67251B}"/>
              </a:ext>
            </a:extLst>
          </p:cNvPr>
          <p:cNvSpPr>
            <a:spLocks noGrp="1"/>
          </p:cNvSpPr>
          <p:nvPr>
            <p:ph idx="1"/>
          </p:nvPr>
        </p:nvSpPr>
        <p:spPr/>
        <p:txBody>
          <a:bodyPr/>
          <a:lstStyle/>
          <a:p>
            <a:pPr marL="0" indent="0">
              <a:buNone/>
            </a:pPr>
            <a:r>
              <a:rPr lang="en-US" dirty="0"/>
              <a:t>Pick 1 area of teenage lifestyle and counter culture that you identify with e.g. Sporty people, gamers, emo, skater, chavs, anime, Kapok, fast food, climate activists, particular fashion styles and sub groups    etc. </a:t>
            </a:r>
          </a:p>
          <a:p>
            <a:endParaRPr lang="en-US" dirty="0"/>
          </a:p>
          <a:p>
            <a:r>
              <a:rPr lang="en-US" dirty="0"/>
              <a:t>Find images and information that is associated with this sub counter culture</a:t>
            </a:r>
          </a:p>
          <a:p>
            <a:r>
              <a:rPr lang="en-US" dirty="0"/>
              <a:t>Collect images with are synonymous with teenage lifestyle  </a:t>
            </a:r>
          </a:p>
          <a:p>
            <a:r>
              <a:rPr lang="en-US" dirty="0"/>
              <a:t>Mind map things you think off to do with teenagers </a:t>
            </a:r>
          </a:p>
        </p:txBody>
      </p:sp>
    </p:spTree>
    <p:extLst>
      <p:ext uri="{BB962C8B-B14F-4D97-AF65-F5344CB8AC3E}">
        <p14:creationId xmlns:p14="http://schemas.microsoft.com/office/powerpoint/2010/main" val="3708109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7BF8D-8183-497A-A194-D99B1E0B9139}"/>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623CAC01-2E0D-4DC8-B1C9-5DDF726875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286" y="1027906"/>
            <a:ext cx="2647950" cy="1724025"/>
          </a:xfrm>
        </p:spPr>
      </p:pic>
      <p:pic>
        <p:nvPicPr>
          <p:cNvPr id="7" name="Picture 6">
            <a:extLst>
              <a:ext uri="{FF2B5EF4-FFF2-40B4-BE49-F238E27FC236}">
                <a16:creationId xmlns:a16="http://schemas.microsoft.com/office/drawing/2014/main" id="{56B48D95-52A3-491D-AAA7-1BCDD4ED48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286" y="2751931"/>
            <a:ext cx="2590800" cy="1762125"/>
          </a:xfrm>
          <a:prstGeom prst="rect">
            <a:avLst/>
          </a:prstGeom>
        </p:spPr>
      </p:pic>
      <p:pic>
        <p:nvPicPr>
          <p:cNvPr id="9" name="Picture 8">
            <a:extLst>
              <a:ext uri="{FF2B5EF4-FFF2-40B4-BE49-F238E27FC236}">
                <a16:creationId xmlns:a16="http://schemas.microsoft.com/office/drawing/2014/main" id="{736E1E77-D753-477D-94A6-3B462DDB10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1848" y="1739703"/>
            <a:ext cx="2619375" cy="1743075"/>
          </a:xfrm>
          <a:prstGeom prst="rect">
            <a:avLst/>
          </a:prstGeom>
        </p:spPr>
      </p:pic>
      <p:pic>
        <p:nvPicPr>
          <p:cNvPr id="15" name="Picture 14">
            <a:extLst>
              <a:ext uri="{FF2B5EF4-FFF2-40B4-BE49-F238E27FC236}">
                <a16:creationId xmlns:a16="http://schemas.microsoft.com/office/drawing/2014/main" id="{82B8E81D-42F3-449A-BAA5-D8945BB4D2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4418" y="382147"/>
            <a:ext cx="2857500" cy="1600200"/>
          </a:xfrm>
          <a:prstGeom prst="rect">
            <a:avLst/>
          </a:prstGeom>
        </p:spPr>
      </p:pic>
      <p:pic>
        <p:nvPicPr>
          <p:cNvPr id="16" name="Picture 15">
            <a:extLst>
              <a:ext uri="{FF2B5EF4-FFF2-40B4-BE49-F238E27FC236}">
                <a16:creationId xmlns:a16="http://schemas.microsoft.com/office/drawing/2014/main" id="{1DE3E521-CCB5-43B9-8915-3A8D670EEC78}"/>
              </a:ext>
            </a:extLst>
          </p:cNvPr>
          <p:cNvPicPr>
            <a:picLocks noChangeAspect="1"/>
          </p:cNvPicPr>
          <p:nvPr/>
        </p:nvPicPr>
        <p:blipFill>
          <a:blip r:embed="rId6"/>
          <a:stretch>
            <a:fillRect/>
          </a:stretch>
        </p:blipFill>
        <p:spPr>
          <a:xfrm>
            <a:off x="209136" y="4028507"/>
            <a:ext cx="3382203" cy="2394144"/>
          </a:xfrm>
          <a:prstGeom prst="rect">
            <a:avLst/>
          </a:prstGeom>
        </p:spPr>
      </p:pic>
      <p:pic>
        <p:nvPicPr>
          <p:cNvPr id="18" name="Picture 17">
            <a:extLst>
              <a:ext uri="{FF2B5EF4-FFF2-40B4-BE49-F238E27FC236}">
                <a16:creationId xmlns:a16="http://schemas.microsoft.com/office/drawing/2014/main" id="{69E41B18-3154-4DBE-B196-05DE93E624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41108" y="3228095"/>
            <a:ext cx="4200318" cy="2973259"/>
          </a:xfrm>
          <a:prstGeom prst="rect">
            <a:avLst/>
          </a:prstGeom>
        </p:spPr>
      </p:pic>
      <p:pic>
        <p:nvPicPr>
          <p:cNvPr id="19" name="Picture 18">
            <a:extLst>
              <a:ext uri="{FF2B5EF4-FFF2-40B4-BE49-F238E27FC236}">
                <a16:creationId xmlns:a16="http://schemas.microsoft.com/office/drawing/2014/main" id="{82440DF5-143A-4679-91D4-24B081E0BB2F}"/>
              </a:ext>
            </a:extLst>
          </p:cNvPr>
          <p:cNvPicPr>
            <a:picLocks noChangeAspect="1"/>
          </p:cNvPicPr>
          <p:nvPr/>
        </p:nvPicPr>
        <p:blipFill>
          <a:blip r:embed="rId8"/>
          <a:stretch>
            <a:fillRect/>
          </a:stretch>
        </p:blipFill>
        <p:spPr>
          <a:xfrm>
            <a:off x="3315115" y="3531793"/>
            <a:ext cx="2543175" cy="1800225"/>
          </a:xfrm>
          <a:prstGeom prst="rect">
            <a:avLst/>
          </a:prstGeom>
        </p:spPr>
      </p:pic>
      <p:pic>
        <p:nvPicPr>
          <p:cNvPr id="20" name="Picture 19">
            <a:extLst>
              <a:ext uri="{FF2B5EF4-FFF2-40B4-BE49-F238E27FC236}">
                <a16:creationId xmlns:a16="http://schemas.microsoft.com/office/drawing/2014/main" id="{2E318340-CD11-405E-A1AF-DA4ED7F77A01}"/>
              </a:ext>
            </a:extLst>
          </p:cNvPr>
          <p:cNvPicPr>
            <a:picLocks noChangeAspect="1"/>
          </p:cNvPicPr>
          <p:nvPr/>
        </p:nvPicPr>
        <p:blipFill>
          <a:blip r:embed="rId9"/>
          <a:stretch>
            <a:fillRect/>
          </a:stretch>
        </p:blipFill>
        <p:spPr>
          <a:xfrm>
            <a:off x="9725025" y="0"/>
            <a:ext cx="2466975" cy="1847850"/>
          </a:xfrm>
          <a:prstGeom prst="rect">
            <a:avLst/>
          </a:prstGeom>
        </p:spPr>
      </p:pic>
      <p:pic>
        <p:nvPicPr>
          <p:cNvPr id="21" name="Picture 20">
            <a:extLst>
              <a:ext uri="{FF2B5EF4-FFF2-40B4-BE49-F238E27FC236}">
                <a16:creationId xmlns:a16="http://schemas.microsoft.com/office/drawing/2014/main" id="{BB2B046C-1AAB-4BF4-A5CD-B33B4046CCB6}"/>
              </a:ext>
            </a:extLst>
          </p:cNvPr>
          <p:cNvPicPr>
            <a:picLocks noChangeAspect="1"/>
          </p:cNvPicPr>
          <p:nvPr/>
        </p:nvPicPr>
        <p:blipFill>
          <a:blip r:embed="rId10"/>
          <a:stretch>
            <a:fillRect/>
          </a:stretch>
        </p:blipFill>
        <p:spPr>
          <a:xfrm>
            <a:off x="9038811" y="1609285"/>
            <a:ext cx="2457450" cy="1857375"/>
          </a:xfrm>
          <a:prstGeom prst="rect">
            <a:avLst/>
          </a:prstGeom>
        </p:spPr>
      </p:pic>
      <p:pic>
        <p:nvPicPr>
          <p:cNvPr id="22" name="Picture 21">
            <a:extLst>
              <a:ext uri="{FF2B5EF4-FFF2-40B4-BE49-F238E27FC236}">
                <a16:creationId xmlns:a16="http://schemas.microsoft.com/office/drawing/2014/main" id="{26472F1C-7B0B-4568-85BA-1C46269559BD}"/>
              </a:ext>
            </a:extLst>
          </p:cNvPr>
          <p:cNvPicPr>
            <a:picLocks noChangeAspect="1"/>
          </p:cNvPicPr>
          <p:nvPr/>
        </p:nvPicPr>
        <p:blipFill>
          <a:blip r:embed="rId11"/>
          <a:stretch>
            <a:fillRect/>
          </a:stretch>
        </p:blipFill>
        <p:spPr>
          <a:xfrm>
            <a:off x="2931318" y="-83853"/>
            <a:ext cx="2619375" cy="1743075"/>
          </a:xfrm>
          <a:prstGeom prst="rect">
            <a:avLst/>
          </a:prstGeom>
        </p:spPr>
      </p:pic>
      <p:pic>
        <p:nvPicPr>
          <p:cNvPr id="23" name="Picture 22">
            <a:extLst>
              <a:ext uri="{FF2B5EF4-FFF2-40B4-BE49-F238E27FC236}">
                <a16:creationId xmlns:a16="http://schemas.microsoft.com/office/drawing/2014/main" id="{87604089-D1E2-47F9-AB48-7859D0E0CFE0}"/>
              </a:ext>
            </a:extLst>
          </p:cNvPr>
          <p:cNvPicPr>
            <a:picLocks noChangeAspect="1"/>
          </p:cNvPicPr>
          <p:nvPr/>
        </p:nvPicPr>
        <p:blipFill>
          <a:blip r:embed="rId12"/>
          <a:stretch>
            <a:fillRect/>
          </a:stretch>
        </p:blipFill>
        <p:spPr>
          <a:xfrm>
            <a:off x="6156255" y="2064898"/>
            <a:ext cx="2619375" cy="1743075"/>
          </a:xfrm>
          <a:prstGeom prst="rect">
            <a:avLst/>
          </a:prstGeom>
        </p:spPr>
      </p:pic>
      <p:pic>
        <p:nvPicPr>
          <p:cNvPr id="24" name="Picture 23">
            <a:extLst>
              <a:ext uri="{FF2B5EF4-FFF2-40B4-BE49-F238E27FC236}">
                <a16:creationId xmlns:a16="http://schemas.microsoft.com/office/drawing/2014/main" id="{D4ADB213-E814-41BA-A361-4E94D7A02EA4}"/>
              </a:ext>
            </a:extLst>
          </p:cNvPr>
          <p:cNvPicPr>
            <a:picLocks noChangeAspect="1"/>
          </p:cNvPicPr>
          <p:nvPr/>
        </p:nvPicPr>
        <p:blipFill>
          <a:blip r:embed="rId13"/>
          <a:stretch>
            <a:fillRect/>
          </a:stretch>
        </p:blipFill>
        <p:spPr>
          <a:xfrm>
            <a:off x="5371479" y="3277644"/>
            <a:ext cx="2619375" cy="1743075"/>
          </a:xfrm>
          <a:prstGeom prst="rect">
            <a:avLst/>
          </a:prstGeom>
        </p:spPr>
      </p:pic>
      <p:pic>
        <p:nvPicPr>
          <p:cNvPr id="25" name="Picture 24">
            <a:extLst>
              <a:ext uri="{FF2B5EF4-FFF2-40B4-BE49-F238E27FC236}">
                <a16:creationId xmlns:a16="http://schemas.microsoft.com/office/drawing/2014/main" id="{5B5E8514-EDC3-48F1-B114-31E8A4036744}"/>
              </a:ext>
            </a:extLst>
          </p:cNvPr>
          <p:cNvPicPr>
            <a:picLocks noChangeAspect="1"/>
          </p:cNvPicPr>
          <p:nvPr/>
        </p:nvPicPr>
        <p:blipFill>
          <a:blip r:embed="rId14"/>
          <a:stretch>
            <a:fillRect/>
          </a:stretch>
        </p:blipFill>
        <p:spPr>
          <a:xfrm>
            <a:off x="5181809" y="4902626"/>
            <a:ext cx="2457450" cy="1866900"/>
          </a:xfrm>
          <a:prstGeom prst="rect">
            <a:avLst/>
          </a:prstGeom>
        </p:spPr>
      </p:pic>
    </p:spTree>
    <p:extLst>
      <p:ext uri="{BB962C8B-B14F-4D97-AF65-F5344CB8AC3E}">
        <p14:creationId xmlns:p14="http://schemas.microsoft.com/office/powerpoint/2010/main" val="2577607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4F6BD-AD26-4757-8CA9-653C150A529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41C2529-867F-4D6F-914F-18407E59F5FD}"/>
              </a:ext>
            </a:extLst>
          </p:cNvPr>
          <p:cNvSpPr>
            <a:spLocks noGrp="1"/>
          </p:cNvSpPr>
          <p:nvPr>
            <p:ph idx="1"/>
          </p:nvPr>
        </p:nvSpPr>
        <p:spPr/>
        <p:txBody>
          <a:bodyPr/>
          <a:lstStyle/>
          <a:p>
            <a:endParaRPr lang="en-GB"/>
          </a:p>
        </p:txBody>
      </p:sp>
      <p:pic>
        <p:nvPicPr>
          <p:cNvPr id="54" name="Picture 53">
            <a:extLst>
              <a:ext uri="{FF2B5EF4-FFF2-40B4-BE49-F238E27FC236}">
                <a16:creationId xmlns:a16="http://schemas.microsoft.com/office/drawing/2014/main" id="{B7D491F1-4238-4099-87E9-FB612822698B}"/>
              </a:ext>
            </a:extLst>
          </p:cNvPr>
          <p:cNvPicPr>
            <a:picLocks noChangeAspect="1"/>
          </p:cNvPicPr>
          <p:nvPr/>
        </p:nvPicPr>
        <p:blipFill>
          <a:blip r:embed="rId2"/>
          <a:stretch>
            <a:fillRect/>
          </a:stretch>
        </p:blipFill>
        <p:spPr>
          <a:xfrm>
            <a:off x="629581" y="1690688"/>
            <a:ext cx="10402752" cy="4315427"/>
          </a:xfrm>
          <a:prstGeom prst="rect">
            <a:avLst/>
          </a:prstGeom>
        </p:spPr>
      </p:pic>
    </p:spTree>
    <p:extLst>
      <p:ext uri="{BB962C8B-B14F-4D97-AF65-F5344CB8AC3E}">
        <p14:creationId xmlns:p14="http://schemas.microsoft.com/office/powerpoint/2010/main" val="1201248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353" y="-104444"/>
            <a:ext cx="3055316" cy="2133600"/>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b="33398"/>
          <a:stretch/>
        </p:blipFill>
        <p:spPr>
          <a:xfrm>
            <a:off x="0" y="4797451"/>
            <a:ext cx="6042669" cy="206054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3559" y="2029156"/>
            <a:ext cx="4309110" cy="287274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3626453" cy="248412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67" y="2484120"/>
            <a:ext cx="3563286" cy="248412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37556" y="1507304"/>
            <a:ext cx="1917247" cy="1583813"/>
          </a:xfrm>
          <a:prstGeom prst="rect">
            <a:avLst/>
          </a:prstGeom>
        </p:spPr>
      </p:pic>
      <p:sp>
        <p:nvSpPr>
          <p:cNvPr id="13" name="Rectangle 12"/>
          <p:cNvSpPr/>
          <p:nvPr/>
        </p:nvSpPr>
        <p:spPr>
          <a:xfrm>
            <a:off x="6591385" y="294128"/>
            <a:ext cx="5134286" cy="6278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12" name="TextBox 11"/>
          <p:cNvSpPr txBox="1"/>
          <p:nvPr/>
        </p:nvSpPr>
        <p:spPr>
          <a:xfrm>
            <a:off x="6591385" y="294128"/>
            <a:ext cx="4953000" cy="618630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ndalus" panose="02020603050405020304" pitchFamily="18" charset="-78"/>
                <a:ea typeface="+mn-ea"/>
                <a:cs typeface="Andalus" panose="02020603050405020304" pitchFamily="18" charset="-78"/>
              </a:rPr>
              <a:t>Age group : </a:t>
            </a:r>
            <a:r>
              <a:rPr kumimoji="0" lang="en-US" sz="1800" b="0" i="0" u="none" strike="noStrike" kern="1200" cap="none" spc="0" normalizeH="0" baseline="0" noProof="0" dirty="0">
                <a:ln>
                  <a:noFill/>
                </a:ln>
                <a:solidFill>
                  <a:srgbClr val="FFFFFF"/>
                </a:solidFill>
                <a:effectLst/>
                <a:uLnTx/>
                <a:uFillTx/>
                <a:latin typeface="Andalus" panose="02020603050405020304" pitchFamily="18" charset="-78"/>
                <a:ea typeface="+mn-ea"/>
                <a:cs typeface="Andalus" panose="02020603050405020304" pitchFamily="18" charset="-78"/>
              </a:rPr>
              <a:t>15-20 years old because it will have a modern look however will be in the style of a designer in the last 100 years.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ndalus" panose="02020603050405020304" pitchFamily="18" charset="-78"/>
                <a:ea typeface="+mn-ea"/>
                <a:cs typeface="Andalus" panose="02020603050405020304" pitchFamily="18" charset="-78"/>
              </a:rPr>
              <a:t>Interest: </a:t>
            </a:r>
            <a:r>
              <a:rPr kumimoji="0" lang="en-US" sz="1800" b="0" i="0" u="none" strike="noStrike" kern="1200" cap="none" spc="0" normalizeH="0" baseline="0" noProof="0" dirty="0">
                <a:ln>
                  <a:noFill/>
                </a:ln>
                <a:solidFill>
                  <a:srgbClr val="FFFFFF"/>
                </a:solidFill>
                <a:effectLst/>
                <a:uLnTx/>
                <a:uFillTx/>
                <a:latin typeface="Andalus" panose="02020603050405020304" pitchFamily="18" charset="-78"/>
                <a:ea typeface="+mn-ea"/>
                <a:cs typeface="Andalus" panose="02020603050405020304" pitchFamily="18" charset="-78"/>
              </a:rPr>
              <a:t>interest in music , 60s style especially furniture with wood , technology.  </a:t>
            </a:r>
            <a:endParaRPr kumimoji="0" lang="en-US" sz="1800" b="0" i="0" u="none" strike="noStrike" kern="1200" cap="none" spc="0" normalizeH="0" baseline="0" noProof="0" dirty="0">
              <a:ln>
                <a:noFill/>
              </a:ln>
              <a:solidFill>
                <a:srgbClr val="FFFF00"/>
              </a:solidFill>
              <a:effectLst/>
              <a:uLnTx/>
              <a:uFillTx/>
              <a:latin typeface="Andalus" panose="02020603050405020304" pitchFamily="18" charset="-78"/>
              <a:ea typeface="+mn-ea"/>
              <a:cs typeface="Andalus" panose="02020603050405020304" pitchFamily="18" charset="-7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ndalus" panose="02020603050405020304" pitchFamily="18" charset="-78"/>
                <a:ea typeface="+mn-ea"/>
                <a:cs typeface="Andalus" panose="02020603050405020304" pitchFamily="18" charset="-78"/>
              </a:rPr>
              <a:t>Hobbies: </a:t>
            </a:r>
            <a:r>
              <a:rPr kumimoji="0" lang="en-US" sz="1800" b="0" i="0" u="none" strike="noStrike" kern="1200" cap="none" spc="0" normalizeH="0" baseline="0" noProof="0" dirty="0">
                <a:ln>
                  <a:noFill/>
                </a:ln>
                <a:solidFill>
                  <a:srgbClr val="FFFFFF"/>
                </a:solidFill>
                <a:effectLst/>
                <a:uLnTx/>
                <a:uFillTx/>
                <a:latin typeface="Andalus" panose="02020603050405020304" pitchFamily="18" charset="-78"/>
                <a:ea typeface="+mn-ea"/>
                <a:cs typeface="Andalus" panose="02020603050405020304" pitchFamily="18" charset="-78"/>
              </a:rPr>
              <a:t>music , social media , socializing</a:t>
            </a:r>
            <a:r>
              <a:rPr kumimoji="0" lang="en-US" sz="1800" b="0" i="0" u="none" strike="noStrike" kern="1200" cap="none" spc="0" normalizeH="0" baseline="0" noProof="0" dirty="0">
                <a:ln>
                  <a:noFill/>
                </a:ln>
                <a:solidFill>
                  <a:srgbClr val="FFFF00"/>
                </a:solidFill>
                <a:effectLst/>
                <a:uLnTx/>
                <a:uFillTx/>
                <a:latin typeface="Andalus" panose="02020603050405020304" pitchFamily="18" charset="-78"/>
                <a:ea typeface="+mn-ea"/>
                <a:cs typeface="Andalus" panose="02020603050405020304" pitchFamily="18" charset="-78"/>
              </a:rPr>
              <a:t> </a:t>
            </a:r>
            <a:r>
              <a:rPr kumimoji="0" lang="en-US" sz="1800" b="0" i="0" u="none" strike="noStrike" kern="1200" cap="none" spc="0" normalizeH="0" baseline="0" noProof="0" dirty="0">
                <a:ln>
                  <a:noFill/>
                </a:ln>
                <a:solidFill>
                  <a:srgbClr val="FFFFFF"/>
                </a:solidFill>
                <a:effectLst/>
                <a:uLnTx/>
                <a:uFillTx/>
                <a:latin typeface="Andalus" panose="02020603050405020304" pitchFamily="18" charset="-78"/>
                <a:ea typeface="+mn-ea"/>
                <a:cs typeface="Andalus" panose="02020603050405020304" pitchFamily="18" charset="-78"/>
              </a:rPr>
              <a:t>, being around musical areas. </a:t>
            </a:r>
            <a:endParaRPr kumimoji="0" lang="en-US" sz="1800" b="0" i="0" u="none" strike="noStrike" kern="1200" cap="none" spc="0" normalizeH="0" baseline="0" noProof="0" dirty="0">
              <a:ln>
                <a:noFill/>
              </a:ln>
              <a:solidFill>
                <a:srgbClr val="FFFF00"/>
              </a:solidFill>
              <a:effectLst/>
              <a:uLnTx/>
              <a:uFillTx/>
              <a:latin typeface="Andalus" panose="02020603050405020304" pitchFamily="18" charset="-78"/>
              <a:ea typeface="+mn-ea"/>
              <a:cs typeface="Andalus" panose="02020603050405020304" pitchFamily="18" charset="-7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ndalus" panose="02020603050405020304" pitchFamily="18" charset="-78"/>
                <a:ea typeface="+mn-ea"/>
                <a:cs typeface="Andalus" panose="02020603050405020304" pitchFamily="18" charset="-78"/>
              </a:rPr>
              <a:t>Style: </a:t>
            </a:r>
            <a:r>
              <a:rPr kumimoji="0" lang="en-US" sz="1800" b="0" i="0" u="none" strike="noStrike" kern="1200" cap="none" spc="0" normalizeH="0" baseline="0" noProof="0" dirty="0">
                <a:ln>
                  <a:noFill/>
                </a:ln>
                <a:solidFill>
                  <a:srgbClr val="FFFFFF"/>
                </a:solidFill>
                <a:effectLst/>
                <a:uLnTx/>
                <a:uFillTx/>
                <a:latin typeface="Andalus" panose="02020603050405020304" pitchFamily="18" charset="-78"/>
                <a:ea typeface="+mn-ea"/>
                <a:cs typeface="Andalus" panose="02020603050405020304" pitchFamily="18" charset="-78"/>
              </a:rPr>
              <a:t>60s style , wooden designs, </a:t>
            </a:r>
            <a:endParaRPr kumimoji="0" lang="en-US" sz="1800" b="0" i="0" u="none" strike="noStrike" kern="1200" cap="none" spc="0" normalizeH="0" baseline="0" noProof="0" dirty="0">
              <a:ln>
                <a:noFill/>
              </a:ln>
              <a:solidFill>
                <a:srgbClr val="FFFF00"/>
              </a:solidFill>
              <a:effectLst/>
              <a:uLnTx/>
              <a:uFillTx/>
              <a:latin typeface="Andalus" panose="02020603050405020304" pitchFamily="18" charset="-78"/>
              <a:ea typeface="+mn-ea"/>
              <a:cs typeface="Andalus" panose="02020603050405020304" pitchFamily="18" charset="-7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ndalus" panose="02020603050405020304" pitchFamily="18" charset="-78"/>
                <a:ea typeface="+mn-ea"/>
                <a:cs typeface="Andalus" panose="02020603050405020304" pitchFamily="18" charset="-78"/>
              </a:rPr>
              <a:t>Male /female? </a:t>
            </a:r>
            <a:r>
              <a:rPr kumimoji="0" lang="en-US" sz="1800" b="0" i="0" u="none" strike="noStrike" kern="1200" cap="none" spc="0" normalizeH="0" baseline="0" noProof="0" dirty="0">
                <a:ln>
                  <a:noFill/>
                </a:ln>
                <a:solidFill>
                  <a:srgbClr val="FFFFFF"/>
                </a:solidFill>
                <a:effectLst/>
                <a:uLnTx/>
                <a:uFillTx/>
                <a:latin typeface="Andalus" panose="02020603050405020304" pitchFamily="18" charset="-78"/>
                <a:ea typeface="+mn-ea"/>
                <a:cs typeface="Andalus" panose="02020603050405020304" pitchFamily="18" charset="-78"/>
              </a:rPr>
              <a:t>Anyone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ndalus" panose="02020603050405020304" pitchFamily="18" charset="-78"/>
                <a:ea typeface="+mn-ea"/>
                <a:cs typeface="Andalus" panose="02020603050405020304" pitchFamily="18" charset="-78"/>
              </a:rPr>
              <a:t>Music? </a:t>
            </a:r>
            <a:r>
              <a:rPr kumimoji="0" lang="en-US" sz="1800" b="0" i="0" u="none" strike="noStrike" kern="1200" cap="none" spc="0" normalizeH="0" baseline="0" noProof="0" dirty="0">
                <a:ln>
                  <a:noFill/>
                </a:ln>
                <a:solidFill>
                  <a:srgbClr val="FFFFFF"/>
                </a:solidFill>
                <a:effectLst/>
                <a:uLnTx/>
                <a:uFillTx/>
                <a:latin typeface="Andalus" panose="02020603050405020304" pitchFamily="18" charset="-78"/>
                <a:ea typeface="+mn-ea"/>
                <a:cs typeface="Andalus" panose="02020603050405020304" pitchFamily="18" charset="-78"/>
              </a:rPr>
              <a:t>Any music would suit with the design of the docking station.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ndalus" panose="02020603050405020304" pitchFamily="18" charset="-78"/>
                <a:ea typeface="+mn-ea"/>
                <a:cs typeface="Andalus" panose="02020603050405020304" pitchFamily="18" charset="-78"/>
              </a:rPr>
              <a:t>Design : </a:t>
            </a:r>
            <a:r>
              <a:rPr kumimoji="0" lang="en-US" sz="1800" b="0" i="0" u="none" strike="noStrike" kern="1200" cap="none" spc="0" normalizeH="0" baseline="0" noProof="0" dirty="0">
                <a:ln>
                  <a:noFill/>
                </a:ln>
                <a:solidFill>
                  <a:srgbClr val="FFFFFF"/>
                </a:solidFill>
                <a:effectLst/>
                <a:uLnTx/>
                <a:uFillTx/>
                <a:latin typeface="Andalus" panose="02020603050405020304" pitchFamily="18" charset="-78"/>
                <a:ea typeface="+mn-ea"/>
                <a:cs typeface="Andalus" panose="02020603050405020304" pitchFamily="18" charset="-78"/>
              </a:rPr>
              <a:t>wooden , pure and modest yet very presentable.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ndalus" panose="02020603050405020304" pitchFamily="18" charset="-78"/>
                <a:ea typeface="+mn-ea"/>
                <a:cs typeface="Andalus" panose="02020603050405020304" pitchFamily="18" charset="-78"/>
              </a:rPr>
              <a:t>Technology: </a:t>
            </a:r>
            <a:r>
              <a:rPr kumimoji="0" lang="en-US" sz="1800" b="0" i="0" u="none" strike="noStrike" kern="1200" cap="none" spc="0" normalizeH="0" baseline="0" noProof="0" dirty="0">
                <a:ln>
                  <a:noFill/>
                </a:ln>
                <a:solidFill>
                  <a:srgbClr val="FFFFFF"/>
                </a:solidFill>
                <a:effectLst/>
                <a:uLnTx/>
                <a:uFillTx/>
                <a:latin typeface="Andalus" panose="02020603050405020304" pitchFamily="18" charset="-78"/>
                <a:ea typeface="+mn-ea"/>
                <a:cs typeface="Andalus" panose="02020603050405020304" pitchFamily="18" charset="-78"/>
              </a:rPr>
              <a:t>phones , computers , speakers, earphones, music , docking station.</a:t>
            </a:r>
            <a:endParaRPr kumimoji="0" lang="en-US" sz="1800" b="0" i="0" u="none" strike="noStrike" kern="1200" cap="none" spc="0" normalizeH="0" baseline="0" noProof="0" dirty="0">
              <a:ln>
                <a:noFill/>
              </a:ln>
              <a:solidFill>
                <a:srgbClr val="FFFF00"/>
              </a:solidFill>
              <a:effectLst/>
              <a:uLnTx/>
              <a:uFillTx/>
              <a:latin typeface="Andalus" panose="02020603050405020304" pitchFamily="18" charset="-78"/>
              <a:ea typeface="+mn-ea"/>
              <a:cs typeface="Andalus" panose="02020603050405020304" pitchFamily="18" charset="-7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ndalus" panose="02020603050405020304" pitchFamily="18" charset="-78"/>
                <a:ea typeface="+mn-ea"/>
                <a:cs typeface="Andalus" panose="02020603050405020304" pitchFamily="18" charset="-78"/>
              </a:rPr>
              <a:t>Personality: </a:t>
            </a:r>
            <a:r>
              <a:rPr kumimoji="0" lang="en-US" sz="1800" b="0" i="0" u="none" strike="noStrike" kern="1200" cap="none" spc="0" normalizeH="0" baseline="0" noProof="0" dirty="0">
                <a:ln>
                  <a:noFill/>
                </a:ln>
                <a:solidFill>
                  <a:srgbClr val="FFFFFF"/>
                </a:solidFill>
                <a:effectLst/>
                <a:uLnTx/>
                <a:uFillTx/>
                <a:latin typeface="Andalus" panose="02020603050405020304" pitchFamily="18" charset="-78"/>
                <a:ea typeface="+mn-ea"/>
                <a:cs typeface="Andalus" panose="02020603050405020304" pitchFamily="18" charset="-78"/>
              </a:rPr>
              <a:t>entertaining , imaginative , addicted to social apps , considerate , intellectual , humorous and  adoring.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Tw Cen MT" panose="020B0602020104020603"/>
                <a:ea typeface="+mn-ea"/>
                <a:cs typeface="+mn-cs"/>
              </a:rPr>
              <a:t>Other:  </a:t>
            </a:r>
            <a:r>
              <a:rPr kumimoji="0" lang="en-US" sz="1800" b="0" i="0" u="none" strike="noStrike" kern="1200" cap="none" spc="0" normalizeH="0" baseline="0" noProof="0" dirty="0">
                <a:ln>
                  <a:noFill/>
                </a:ln>
                <a:solidFill>
                  <a:srgbClr val="FFFFFF"/>
                </a:solidFill>
                <a:effectLst/>
                <a:uLnTx/>
                <a:uFillTx/>
                <a:latin typeface="Tw Cen MT" panose="020B0602020104020603"/>
                <a:ea typeface="+mn-ea"/>
                <a:cs typeface="+mn-cs"/>
              </a:rPr>
              <a:t>My proposal of this docking station has a wide range of style towards many dissimilar people but it the whole project combines with music , style and technology, perfect for any teenager!</a:t>
            </a:r>
            <a:endParaRPr kumimoji="0" lang="en-GB" sz="1800" b="0" i="0" u="none" strike="noStrike" kern="1200" cap="none" spc="0" normalizeH="0" baseline="0" noProof="0" dirty="0">
              <a:ln>
                <a:noFill/>
              </a:ln>
              <a:solidFill>
                <a:srgbClr val="FFFFFF"/>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9025567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 name="TYPE" val="0"/>
</p:tagLst>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4825F1AF-8DBC-4E3D-9F3D-688338DA83FC}"/>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TotalTime>
  <Words>2451</Words>
  <Application>Microsoft Office PowerPoint</Application>
  <PresentationFormat>Widescreen</PresentationFormat>
  <Paragraphs>250</Paragraphs>
  <Slides>29</Slides>
  <Notes>1</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29</vt:i4>
      </vt:variant>
    </vt:vector>
  </HeadingPairs>
  <TitlesOfParts>
    <vt:vector size="47" baseType="lpstr">
      <vt:lpstr>Andalus</vt:lpstr>
      <vt:lpstr>Arial</vt:lpstr>
      <vt:lpstr>Arial Unicode MS</vt:lpstr>
      <vt:lpstr>Calibri</vt:lpstr>
      <vt:lpstr>Calibri Light</vt:lpstr>
      <vt:lpstr>Century Gothic</vt:lpstr>
      <vt:lpstr>Comic Sans MS</vt:lpstr>
      <vt:lpstr>Impact</vt:lpstr>
      <vt:lpstr>Times New Roman</vt:lpstr>
      <vt:lpstr>Tw Cen MT</vt:lpstr>
      <vt:lpstr>Tw Cen MT Condensed</vt:lpstr>
      <vt:lpstr>Wingdings 3</vt:lpstr>
      <vt:lpstr>Office Theme</vt:lpstr>
      <vt:lpstr>1_Office Theme</vt:lpstr>
      <vt:lpstr>Default Design</vt:lpstr>
      <vt:lpstr>Integral</vt:lpstr>
      <vt:lpstr>2_Office Theme</vt:lpstr>
      <vt:lpstr>1_Default Design</vt:lpstr>
      <vt:lpstr>PowerPoint Presentation</vt:lpstr>
      <vt:lpstr>PowerPoint Presentation</vt:lpstr>
      <vt:lpstr>PowerPoint Presentation</vt:lpstr>
      <vt:lpstr>PowerPoint Presentation</vt:lpstr>
      <vt:lpstr>PowerPoint Presentation</vt:lpstr>
      <vt:lpstr>Task 1 teenage lifestyle research/ look at mark scheme for NEA  13-18</vt:lpstr>
      <vt:lpstr>PowerPoint Presentation</vt:lpstr>
      <vt:lpstr>PowerPoint Presentation</vt:lpstr>
      <vt:lpstr>PowerPoint Presentation</vt:lpstr>
      <vt:lpstr>Task 2 identify a client/target market –specific person you will design for and type of person you will market product at</vt:lpstr>
      <vt:lpstr>PowerPoint Presentation</vt:lpstr>
      <vt:lpstr>Task 3 interview client -YOU WANT TO KNOW THEIR NEEDS AND WANTS ARE–WHAT DO YOU NEED TO KNOW?</vt:lpstr>
      <vt:lpstr>PowerPoint Presentation</vt:lpstr>
      <vt:lpstr>PowerPoint Presentation</vt:lpstr>
      <vt:lpstr>Task 4 target market profile about the general type of person the product will be marketed/sold to</vt:lpstr>
      <vt:lpstr>PowerPoint Presentation</vt:lpstr>
      <vt:lpstr>PowerPoint Presentation</vt:lpstr>
      <vt:lpstr>PowerPoint Presentation</vt:lpstr>
      <vt:lpstr>PowerPoint Presentation</vt:lpstr>
      <vt:lpstr>PowerPoint Presentation</vt:lpstr>
      <vt:lpstr>Extension you could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Norman</dc:creator>
  <cp:lastModifiedBy>Suzanne Norman</cp:lastModifiedBy>
  <cp:revision>18</cp:revision>
  <dcterms:created xsi:type="dcterms:W3CDTF">2020-06-09T12:01:43Z</dcterms:created>
  <dcterms:modified xsi:type="dcterms:W3CDTF">2020-06-11T08:23:23Z</dcterms:modified>
</cp:coreProperties>
</file>