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2" r:id="rId3"/>
    <p:sldId id="275" r:id="rId4"/>
    <p:sldId id="257" r:id="rId5"/>
    <p:sldId id="258" r:id="rId6"/>
    <p:sldId id="259" r:id="rId7"/>
    <p:sldId id="280" r:id="rId8"/>
    <p:sldId id="281" r:id="rId9"/>
    <p:sldId id="282" r:id="rId10"/>
    <p:sldId id="283" r:id="rId11"/>
    <p:sldId id="277" r:id="rId12"/>
    <p:sldId id="278" r:id="rId13"/>
    <p:sldId id="279" r:id="rId14"/>
    <p:sldId id="276"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00CC99"/>
    <a:srgbClr val="00FF00"/>
    <a:srgbClr val="FF0066"/>
    <a:srgbClr val="FFCC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58" d="100"/>
          <a:sy n="58" d="100"/>
        </p:scale>
        <p:origin x="2178" y="60"/>
      </p:cViewPr>
      <p:guideLst>
        <p:guide orient="horz" pos="2160"/>
        <p:guide pos="2880"/>
      </p:guideLst>
    </p:cSldViewPr>
  </p:slideViewPr>
  <p:outlineViewPr>
    <p:cViewPr>
      <p:scale>
        <a:sx n="33" d="100"/>
        <a:sy n="33" d="100"/>
      </p:scale>
      <p:origin x="0" y="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3BBE6F-FD45-4472-AEC1-60D5CA05BF14}" type="datetimeFigureOut">
              <a:rPr lang="en-GB" smtClean="0"/>
              <a:t>11/06/2020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3EB318-CBDE-4D11-93EE-CF4D9D63E865}" type="slidenum">
              <a:rPr lang="en-GB" smtClean="0"/>
              <a:t>‹#›</a:t>
            </a:fld>
            <a:endParaRPr lang="en-GB"/>
          </a:p>
        </p:txBody>
      </p:sp>
    </p:spTree>
    <p:extLst>
      <p:ext uri="{BB962C8B-B14F-4D97-AF65-F5344CB8AC3E}">
        <p14:creationId xmlns:p14="http://schemas.microsoft.com/office/powerpoint/2010/main" val="3797698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http://www.mindtools.com/pages/article/newTMC_05.htm</a:t>
            </a:r>
          </a:p>
        </p:txBody>
      </p:sp>
      <p:sp>
        <p:nvSpPr>
          <p:cNvPr id="4" name="Slide Number Placeholder 3"/>
          <p:cNvSpPr>
            <a:spLocks noGrp="1"/>
          </p:cNvSpPr>
          <p:nvPr>
            <p:ph type="sldNum" sz="quarter" idx="10"/>
          </p:nvPr>
        </p:nvSpPr>
        <p:spPr/>
        <p:txBody>
          <a:bodyPr/>
          <a:lstStyle/>
          <a:p>
            <a:fld id="{2E3EB318-CBDE-4D11-93EE-CF4D9D63E865}" type="slidenum">
              <a:rPr lang="en-GB" smtClean="0"/>
              <a:t>7</a:t>
            </a:fld>
            <a:endParaRPr lang="en-GB"/>
          </a:p>
        </p:txBody>
      </p:sp>
    </p:spTree>
    <p:extLst>
      <p:ext uri="{BB962C8B-B14F-4D97-AF65-F5344CB8AC3E}">
        <p14:creationId xmlns:p14="http://schemas.microsoft.com/office/powerpoint/2010/main" val="3222310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http://www.mindtools.com/pages/article/newTMC_05.htm</a:t>
            </a:r>
          </a:p>
        </p:txBody>
      </p:sp>
      <p:sp>
        <p:nvSpPr>
          <p:cNvPr id="4" name="Slide Number Placeholder 3"/>
          <p:cNvSpPr>
            <a:spLocks noGrp="1"/>
          </p:cNvSpPr>
          <p:nvPr>
            <p:ph type="sldNum" sz="quarter" idx="10"/>
          </p:nvPr>
        </p:nvSpPr>
        <p:spPr/>
        <p:txBody>
          <a:bodyPr/>
          <a:lstStyle/>
          <a:p>
            <a:fld id="{2E3EB318-CBDE-4D11-93EE-CF4D9D63E865}" type="slidenum">
              <a:rPr lang="en-GB" smtClean="0"/>
              <a:t>8</a:t>
            </a:fld>
            <a:endParaRPr lang="en-GB"/>
          </a:p>
        </p:txBody>
      </p:sp>
    </p:spTree>
    <p:extLst>
      <p:ext uri="{BB962C8B-B14F-4D97-AF65-F5344CB8AC3E}">
        <p14:creationId xmlns:p14="http://schemas.microsoft.com/office/powerpoint/2010/main" val="2672049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http://www.mindtools.com/pages/article/newTMC_05.htm</a:t>
            </a:r>
          </a:p>
        </p:txBody>
      </p:sp>
      <p:sp>
        <p:nvSpPr>
          <p:cNvPr id="4" name="Slide Number Placeholder 3"/>
          <p:cNvSpPr>
            <a:spLocks noGrp="1"/>
          </p:cNvSpPr>
          <p:nvPr>
            <p:ph type="sldNum" sz="quarter" idx="10"/>
          </p:nvPr>
        </p:nvSpPr>
        <p:spPr/>
        <p:txBody>
          <a:bodyPr/>
          <a:lstStyle/>
          <a:p>
            <a:fld id="{2E3EB318-CBDE-4D11-93EE-CF4D9D63E865}" type="slidenum">
              <a:rPr lang="en-GB" smtClean="0"/>
              <a:t>9</a:t>
            </a:fld>
            <a:endParaRPr lang="en-GB"/>
          </a:p>
        </p:txBody>
      </p:sp>
    </p:spTree>
    <p:extLst>
      <p:ext uri="{BB962C8B-B14F-4D97-AF65-F5344CB8AC3E}">
        <p14:creationId xmlns:p14="http://schemas.microsoft.com/office/powerpoint/2010/main" val="1799998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http://www.mindtools.com/pages/article/newTMC_05.htm</a:t>
            </a:r>
          </a:p>
        </p:txBody>
      </p:sp>
      <p:sp>
        <p:nvSpPr>
          <p:cNvPr id="4" name="Slide Number Placeholder 3"/>
          <p:cNvSpPr>
            <a:spLocks noGrp="1"/>
          </p:cNvSpPr>
          <p:nvPr>
            <p:ph type="sldNum" sz="quarter" idx="10"/>
          </p:nvPr>
        </p:nvSpPr>
        <p:spPr/>
        <p:txBody>
          <a:bodyPr/>
          <a:lstStyle/>
          <a:p>
            <a:fld id="{2E3EB318-CBDE-4D11-93EE-CF4D9D63E865}" type="slidenum">
              <a:rPr lang="en-GB" smtClean="0"/>
              <a:t>10</a:t>
            </a:fld>
            <a:endParaRPr lang="en-GB"/>
          </a:p>
        </p:txBody>
      </p:sp>
    </p:spTree>
    <p:extLst>
      <p:ext uri="{BB962C8B-B14F-4D97-AF65-F5344CB8AC3E}">
        <p14:creationId xmlns:p14="http://schemas.microsoft.com/office/powerpoint/2010/main" val="1113132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Idea from  https://rapidbi.com/swotanalysis/#gettingSWOTSused</a:t>
            </a:r>
          </a:p>
        </p:txBody>
      </p:sp>
      <p:sp>
        <p:nvSpPr>
          <p:cNvPr id="4" name="Slide Number Placeholder 3"/>
          <p:cNvSpPr>
            <a:spLocks noGrp="1"/>
          </p:cNvSpPr>
          <p:nvPr>
            <p:ph type="sldNum" sz="quarter" idx="10"/>
          </p:nvPr>
        </p:nvSpPr>
        <p:spPr/>
        <p:txBody>
          <a:bodyPr/>
          <a:lstStyle/>
          <a:p>
            <a:fld id="{2E3EB318-CBDE-4D11-93EE-CF4D9D63E865}" type="slidenum">
              <a:rPr lang="en-GB" smtClean="0"/>
              <a:t>14</a:t>
            </a:fld>
            <a:endParaRPr lang="en-GB"/>
          </a:p>
        </p:txBody>
      </p:sp>
    </p:spTree>
    <p:extLst>
      <p:ext uri="{BB962C8B-B14F-4D97-AF65-F5344CB8AC3E}">
        <p14:creationId xmlns:p14="http://schemas.microsoft.com/office/powerpoint/2010/main" val="1456877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F25684E-0598-4AE1-8E02-D3985A25A99C}" type="datetimeFigureOut">
              <a:rPr lang="en-US" smtClean="0"/>
              <a:t>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00A350-7201-43FA-B17F-A666C45166D9}"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F25684E-0598-4AE1-8E02-D3985A25A99C}" type="datetimeFigureOut">
              <a:rPr lang="en-US" smtClean="0"/>
              <a:t>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00A350-7201-43FA-B17F-A666C45166D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F25684E-0598-4AE1-8E02-D3985A25A99C}" type="datetimeFigureOut">
              <a:rPr lang="en-US" smtClean="0"/>
              <a:t>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00A350-7201-43FA-B17F-A666C45166D9}"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F25684E-0598-4AE1-8E02-D3985A25A99C}" type="datetimeFigureOut">
              <a:rPr lang="en-US" smtClean="0"/>
              <a:t>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00A350-7201-43FA-B17F-A666C45166D9}"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25684E-0598-4AE1-8E02-D3985A25A99C}" type="datetimeFigureOut">
              <a:rPr lang="en-US" smtClean="0"/>
              <a:t>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00A350-7201-43FA-B17F-A666C45166D9}"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F25684E-0598-4AE1-8E02-D3985A25A99C}" type="datetimeFigureOut">
              <a:rPr lang="en-US" smtClean="0"/>
              <a:t>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00A350-7201-43FA-B17F-A666C45166D9}"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F25684E-0598-4AE1-8E02-D3985A25A99C}" type="datetimeFigureOut">
              <a:rPr lang="en-US" smtClean="0"/>
              <a:t>6/11/2020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B00A350-7201-43FA-B17F-A666C45166D9}"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F25684E-0598-4AE1-8E02-D3985A25A99C}" type="datetimeFigureOut">
              <a:rPr lang="en-US" smtClean="0"/>
              <a:t>6/11/2020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00A350-7201-43FA-B17F-A666C45166D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25684E-0598-4AE1-8E02-D3985A25A99C}" type="datetimeFigureOut">
              <a:rPr lang="en-US" smtClean="0"/>
              <a:t>6/11/2020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B00A350-7201-43FA-B17F-A666C45166D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25684E-0598-4AE1-8E02-D3985A25A99C}" type="datetimeFigureOut">
              <a:rPr lang="en-US" smtClean="0"/>
              <a:t>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00A350-7201-43FA-B17F-A666C45166D9}"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25684E-0598-4AE1-8E02-D3985A25A99C}" type="datetimeFigureOut">
              <a:rPr lang="en-US" smtClean="0"/>
              <a:t>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00A350-7201-43FA-B17F-A666C45166D9}"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25684E-0598-4AE1-8E02-D3985A25A99C}" type="datetimeFigureOut">
              <a:rPr lang="en-US" smtClean="0"/>
              <a:t>6/11/2020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00A350-7201-43FA-B17F-A666C45166D9}"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hyperlink" Target="http://www.jurawhisky.com/en/become-a-diurach" TargetMode="Externa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www.youtube.com/watch?v=cw3AAqz6-M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3706854"/>
            <a:ext cx="7772400" cy="1470025"/>
          </a:xfrm>
        </p:spPr>
        <p:txBody>
          <a:bodyPr>
            <a:normAutofit fontScale="90000"/>
          </a:bodyPr>
          <a:lstStyle/>
          <a:p>
            <a:br>
              <a:rPr lang="en-GB" dirty="0"/>
            </a:br>
            <a:r>
              <a:rPr lang="en-GB" b="1" dirty="0">
                <a:solidFill>
                  <a:schemeClr val="accent2">
                    <a:lumMod val="50000"/>
                  </a:schemeClr>
                </a:solidFill>
              </a:rPr>
              <a:t>3.1.3 SWOT analysis</a:t>
            </a:r>
            <a:br>
              <a:rPr lang="en-GB" dirty="0"/>
            </a:br>
            <a:r>
              <a:rPr lang="en-GB" dirty="0"/>
              <a:t>A Level Edexcel New Specification 2015 Business</a:t>
            </a:r>
          </a:p>
        </p:txBody>
      </p:sp>
      <p:pic>
        <p:nvPicPr>
          <p:cNvPr id="1026" name="Picture 2" descr="http://4vector.com/i/free-vector-illustration-of-business-people_027877_Illustration%20of%20Business%20People/Illustration%20of%20Business%20People.jpg"/>
          <p:cNvPicPr>
            <a:picLocks noChangeAspect="1" noChangeArrowheads="1"/>
          </p:cNvPicPr>
          <p:nvPr/>
        </p:nvPicPr>
        <p:blipFill rotWithShape="1">
          <a:blip r:embed="rId2">
            <a:extLst>
              <a:ext uri="{28A0092B-C50C-407E-A947-70E740481C1C}">
                <a14:useLocalDpi xmlns:a14="http://schemas.microsoft.com/office/drawing/2010/main" val="0"/>
              </a:ext>
            </a:extLst>
          </a:blip>
          <a:srcRect r="-18" b="-54"/>
          <a:stretch/>
        </p:blipFill>
        <p:spPr bwMode="auto">
          <a:xfrm>
            <a:off x="0" y="0"/>
            <a:ext cx="8945530" cy="3678635"/>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1272365" y="5949280"/>
            <a:ext cx="3083611" cy="1785020"/>
          </a:xfrm>
        </p:spPr>
        <p:txBody>
          <a:bodyPr/>
          <a:lstStyle/>
          <a:p>
            <a:endParaRPr lang="en-GB"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5050"/>
          </a:solidFill>
        </p:spPr>
        <p:txBody>
          <a:bodyPr/>
          <a:lstStyle/>
          <a:p>
            <a:r>
              <a:rPr lang="en-GB" dirty="0"/>
              <a:t>Threats</a:t>
            </a:r>
          </a:p>
        </p:txBody>
      </p:sp>
      <p:sp>
        <p:nvSpPr>
          <p:cNvPr id="3" name="Content Placeholder 2"/>
          <p:cNvSpPr>
            <a:spLocks noGrp="1"/>
          </p:cNvSpPr>
          <p:nvPr>
            <p:ph idx="1"/>
          </p:nvPr>
        </p:nvSpPr>
        <p:spPr/>
        <p:txBody>
          <a:bodyPr>
            <a:normAutofit fontScale="92500" lnSpcReduction="10000"/>
          </a:bodyPr>
          <a:lstStyle/>
          <a:p>
            <a:r>
              <a:rPr lang="en-GB" dirty="0"/>
              <a:t>What obstacles do you face?</a:t>
            </a:r>
          </a:p>
          <a:p>
            <a:r>
              <a:rPr lang="en-GB" dirty="0"/>
              <a:t>What are your competitors doing?</a:t>
            </a:r>
          </a:p>
          <a:p>
            <a:r>
              <a:rPr lang="en-GB" dirty="0"/>
              <a:t>Are quality standards or specifications for your job, products or services changing?</a:t>
            </a:r>
          </a:p>
          <a:p>
            <a:r>
              <a:rPr lang="en-GB" dirty="0"/>
              <a:t>Is changing technology threatening your position?</a:t>
            </a:r>
          </a:p>
          <a:p>
            <a:r>
              <a:rPr lang="en-GB" dirty="0"/>
              <a:t>Do you have bad debt or cash-flow problems?</a:t>
            </a:r>
          </a:p>
          <a:p>
            <a:r>
              <a:rPr lang="en-GB" dirty="0"/>
              <a:t>Could any of your weaknesses seriously threaten your business?</a:t>
            </a:r>
          </a:p>
        </p:txBody>
      </p:sp>
    </p:spTree>
    <p:extLst>
      <p:ext uri="{BB962C8B-B14F-4D97-AF65-F5344CB8AC3E}">
        <p14:creationId xmlns:p14="http://schemas.microsoft.com/office/powerpoint/2010/main" val="4068274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7" y="-22186"/>
            <a:ext cx="6563072" cy="1143000"/>
          </a:xfrm>
        </p:spPr>
        <p:style>
          <a:lnRef idx="2">
            <a:schemeClr val="dk1"/>
          </a:lnRef>
          <a:fillRef idx="1">
            <a:schemeClr val="lt1"/>
          </a:fillRef>
          <a:effectRef idx="0">
            <a:schemeClr val="dk1"/>
          </a:effectRef>
          <a:fontRef idx="minor">
            <a:schemeClr val="dk1"/>
          </a:fontRef>
        </p:style>
        <p:txBody>
          <a:bodyPr>
            <a:normAutofit fontScale="90000"/>
          </a:bodyPr>
          <a:lstStyle/>
          <a:p>
            <a:r>
              <a:rPr lang="en-GB" dirty="0"/>
              <a:t>SWOT analysis: micro business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65" y="1309739"/>
            <a:ext cx="7200809" cy="21589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8952" y="0"/>
            <a:ext cx="1575048" cy="40623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66" y="3466856"/>
            <a:ext cx="5425829" cy="33911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ounded Rectangle 3"/>
          <p:cNvSpPr/>
          <p:nvPr/>
        </p:nvSpPr>
        <p:spPr>
          <a:xfrm>
            <a:off x="5364088" y="4149080"/>
            <a:ext cx="3528392" cy="2492777"/>
          </a:xfrm>
          <a:prstGeom prst="roundRect">
            <a:avLst/>
          </a:prstGeom>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400" dirty="0"/>
              <a:t>The Isle of Jura is nestled off the West Coast of Scotland. It's only 60 miles as the crow flies from Glasgow but takes a wee while to get there. One road, one distillery, one pub, one shop and one community. It's often been described as remote and even George Orwell went so far as to say it was 'the most un-get-at-able place', whilst he was writing 1984.</a:t>
            </a:r>
          </a:p>
        </p:txBody>
      </p:sp>
      <p:sp>
        <p:nvSpPr>
          <p:cNvPr id="5" name="Rounded Rectangle 4"/>
          <p:cNvSpPr/>
          <p:nvPr/>
        </p:nvSpPr>
        <p:spPr>
          <a:xfrm>
            <a:off x="5652120" y="3466856"/>
            <a:ext cx="1728192" cy="595455"/>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t>Website </a:t>
            </a:r>
            <a:r>
              <a:rPr lang="en-GB" dirty="0">
                <a:hlinkClick r:id="rId5"/>
              </a:rPr>
              <a:t>here</a:t>
            </a:r>
            <a:endParaRPr lang="en-GB" dirty="0"/>
          </a:p>
        </p:txBody>
      </p:sp>
    </p:spTree>
    <p:extLst>
      <p:ext uri="{BB962C8B-B14F-4D97-AF65-F5344CB8AC3E}">
        <p14:creationId xmlns:p14="http://schemas.microsoft.com/office/powerpoint/2010/main" val="1945278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836712"/>
            <a:ext cx="1810544" cy="1143000"/>
          </a:xfrm>
        </p:spPr>
        <p:txBody>
          <a:bodyPr>
            <a:normAutofit fontScale="90000"/>
          </a:bodyPr>
          <a:lstStyle/>
          <a:p>
            <a:r>
              <a:rPr lang="en-GB" dirty="0"/>
              <a:t>SWOT analysis MNE - Audi</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16632"/>
            <a:ext cx="7082224" cy="6741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2858666"/>
            <a:ext cx="2057400" cy="1257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621" y="4437112"/>
            <a:ext cx="2057400" cy="962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7920" y="5639803"/>
            <a:ext cx="1233487"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37533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fontScale="90000"/>
          </a:bodyPr>
          <a:lstStyle/>
          <a:p>
            <a:pPr algn="r"/>
            <a:r>
              <a:rPr lang="en-GB" dirty="0"/>
              <a:t>SWOT as a strategic and tactical tool</a:t>
            </a:r>
          </a:p>
        </p:txBody>
      </p:sp>
      <p:sp>
        <p:nvSpPr>
          <p:cNvPr id="3" name="Content Placeholder 2"/>
          <p:cNvSpPr>
            <a:spLocks noGrp="1"/>
          </p:cNvSpPr>
          <p:nvPr>
            <p:ph idx="1"/>
          </p:nvPr>
        </p:nvSpPr>
        <p:spPr>
          <a:xfrm>
            <a:off x="457200" y="1600200"/>
            <a:ext cx="8229600" cy="4925144"/>
          </a:xfrm>
        </p:spPr>
        <p:style>
          <a:lnRef idx="2">
            <a:schemeClr val="accent4"/>
          </a:lnRef>
          <a:fillRef idx="1">
            <a:schemeClr val="lt1"/>
          </a:fillRef>
          <a:effectRef idx="0">
            <a:schemeClr val="accent4"/>
          </a:effectRef>
          <a:fontRef idx="minor">
            <a:schemeClr val="dk1"/>
          </a:fontRef>
        </p:style>
        <p:txBody>
          <a:bodyPr>
            <a:normAutofit fontScale="77500" lnSpcReduction="20000"/>
          </a:bodyPr>
          <a:lstStyle/>
          <a:p>
            <a:pPr marL="0" indent="0">
              <a:buNone/>
            </a:pPr>
            <a:r>
              <a:rPr lang="en-GB" b="1" dirty="0">
                <a:solidFill>
                  <a:srgbClr val="7030A0"/>
                </a:solidFill>
              </a:rPr>
              <a:t>Strategic tool</a:t>
            </a:r>
            <a:r>
              <a:rPr lang="en-GB" dirty="0"/>
              <a:t>;</a:t>
            </a:r>
          </a:p>
          <a:p>
            <a:r>
              <a:rPr lang="en-GB" dirty="0"/>
              <a:t>Strength&gt; opportunities; used to formulate a strategy of growth and attack to use the business’s strengths to maximise opportunities in the market</a:t>
            </a:r>
          </a:p>
          <a:p>
            <a:r>
              <a:rPr lang="en-GB" dirty="0"/>
              <a:t>Strength&gt; threat; used to compete and defend, using the strengths to minimise the market threats</a:t>
            </a:r>
          </a:p>
          <a:p>
            <a:r>
              <a:rPr lang="en-GB" dirty="0"/>
              <a:t>Weaknesses&gt; opportunities; used to improve and attack new markets or produce new products</a:t>
            </a:r>
          </a:p>
          <a:p>
            <a:r>
              <a:rPr lang="en-GB" dirty="0"/>
              <a:t>Weaknesses&gt; threats; used to identify when to change and retreat</a:t>
            </a:r>
          </a:p>
          <a:p>
            <a:endParaRPr lang="en-GB" dirty="0"/>
          </a:p>
          <a:p>
            <a:pPr marL="0" indent="0">
              <a:buNone/>
            </a:pPr>
            <a:r>
              <a:rPr lang="en-GB" b="1" dirty="0">
                <a:solidFill>
                  <a:srgbClr val="7030A0"/>
                </a:solidFill>
              </a:rPr>
              <a:t>Tactical tool</a:t>
            </a:r>
            <a:r>
              <a:rPr lang="en-GB" dirty="0"/>
              <a:t>;</a:t>
            </a:r>
          </a:p>
          <a:p>
            <a:pPr lvl="1"/>
            <a:r>
              <a:rPr lang="en-GB" dirty="0"/>
              <a:t>Useful as part of the planning process to attract investors and funding</a:t>
            </a:r>
          </a:p>
          <a:p>
            <a:endParaRPr lang="en-GB" dirty="0"/>
          </a:p>
          <a:p>
            <a:endParaRPr lang="en-GB" dirty="0"/>
          </a:p>
        </p:txBody>
      </p:sp>
    </p:spTree>
    <p:extLst>
      <p:ext uri="{BB962C8B-B14F-4D97-AF65-F5344CB8AC3E}">
        <p14:creationId xmlns:p14="http://schemas.microsoft.com/office/powerpoint/2010/main" val="2251202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00FF"/>
          </a:solidFill>
        </p:spPr>
        <p:txBody>
          <a:bodyPr vert="horz"/>
          <a:lstStyle/>
          <a:p>
            <a:r>
              <a:rPr lang="en-GB" dirty="0"/>
              <a:t>Glossary</a:t>
            </a:r>
          </a:p>
        </p:txBody>
      </p:sp>
      <p:sp>
        <p:nvSpPr>
          <p:cNvPr id="3" name="Content Placeholder 2"/>
          <p:cNvSpPr>
            <a:spLocks noGrp="1"/>
          </p:cNvSpPr>
          <p:nvPr>
            <p:ph idx="1"/>
          </p:nvPr>
        </p:nvSpPr>
        <p:spPr>
          <a:solidFill>
            <a:srgbClr val="FF99FF"/>
          </a:solidFill>
        </p:spPr>
        <p:txBody>
          <a:bodyPr>
            <a:normAutofit fontScale="92500"/>
          </a:bodyPr>
          <a:lstStyle/>
          <a:p>
            <a:r>
              <a:rPr lang="en-GB" dirty="0"/>
              <a:t>Strengths; How can we </a:t>
            </a:r>
            <a:r>
              <a:rPr lang="en-GB" b="1" dirty="0">
                <a:solidFill>
                  <a:srgbClr val="FF0000"/>
                </a:solidFill>
              </a:rPr>
              <a:t>U</a:t>
            </a:r>
            <a:r>
              <a:rPr lang="en-GB" dirty="0"/>
              <a:t>se each </a:t>
            </a:r>
            <a:r>
              <a:rPr lang="en-GB" b="1" dirty="0">
                <a:solidFill>
                  <a:srgbClr val="FF0000"/>
                </a:solidFill>
              </a:rPr>
              <a:t>S</a:t>
            </a:r>
            <a:r>
              <a:rPr lang="en-GB" dirty="0"/>
              <a:t>trength?</a:t>
            </a:r>
          </a:p>
          <a:p>
            <a:r>
              <a:rPr lang="en-GB" dirty="0"/>
              <a:t>Weaknesses; How can we </a:t>
            </a:r>
            <a:r>
              <a:rPr lang="en-GB" b="1" dirty="0">
                <a:solidFill>
                  <a:srgbClr val="FF0000"/>
                </a:solidFill>
              </a:rPr>
              <a:t>S</a:t>
            </a:r>
            <a:r>
              <a:rPr lang="en-GB" dirty="0"/>
              <a:t>top each </a:t>
            </a:r>
            <a:r>
              <a:rPr lang="en-GB" b="1" dirty="0">
                <a:solidFill>
                  <a:srgbClr val="FF0000"/>
                </a:solidFill>
              </a:rPr>
              <a:t>W</a:t>
            </a:r>
            <a:r>
              <a:rPr lang="en-GB" dirty="0"/>
              <a:t>eakness?</a:t>
            </a:r>
          </a:p>
          <a:p>
            <a:r>
              <a:rPr lang="en-GB" dirty="0"/>
              <a:t>Opportunities; How can we </a:t>
            </a:r>
            <a:r>
              <a:rPr lang="en-GB" b="1" dirty="0">
                <a:solidFill>
                  <a:srgbClr val="FF0000"/>
                </a:solidFill>
              </a:rPr>
              <a:t>E</a:t>
            </a:r>
            <a:r>
              <a:rPr lang="en-GB" dirty="0"/>
              <a:t>xploit each </a:t>
            </a:r>
            <a:r>
              <a:rPr lang="en-GB" b="1" dirty="0">
                <a:solidFill>
                  <a:srgbClr val="FF0000"/>
                </a:solidFill>
              </a:rPr>
              <a:t>O</a:t>
            </a:r>
            <a:r>
              <a:rPr lang="en-GB" dirty="0"/>
              <a:t>pportunity?</a:t>
            </a:r>
          </a:p>
          <a:p>
            <a:r>
              <a:rPr lang="en-GB" dirty="0"/>
              <a:t>Threats; How can we </a:t>
            </a:r>
            <a:r>
              <a:rPr lang="en-GB" b="1" dirty="0">
                <a:solidFill>
                  <a:srgbClr val="FF0000"/>
                </a:solidFill>
              </a:rPr>
              <a:t>D</a:t>
            </a:r>
            <a:r>
              <a:rPr lang="en-GB" dirty="0"/>
              <a:t>efend against each </a:t>
            </a:r>
            <a:r>
              <a:rPr lang="en-GB" b="1" dirty="0">
                <a:solidFill>
                  <a:srgbClr val="FF0000"/>
                </a:solidFill>
              </a:rPr>
              <a:t>T</a:t>
            </a:r>
            <a:r>
              <a:rPr lang="en-GB" dirty="0"/>
              <a:t>hreat?</a:t>
            </a:r>
          </a:p>
          <a:p>
            <a:endParaRPr lang="en-GB" dirty="0"/>
          </a:p>
          <a:p>
            <a:r>
              <a:rPr lang="en-GB" b="1" dirty="0">
                <a:solidFill>
                  <a:srgbClr val="FF0000"/>
                </a:solidFill>
              </a:rPr>
              <a:t>USED SWOT!</a:t>
            </a:r>
          </a:p>
          <a:p>
            <a:endParaRPr lang="en-GB" dirty="0"/>
          </a:p>
        </p:txBody>
      </p:sp>
    </p:spTree>
    <p:extLst>
      <p:ext uri="{BB962C8B-B14F-4D97-AF65-F5344CB8AC3E}">
        <p14:creationId xmlns:p14="http://schemas.microsoft.com/office/powerpoint/2010/main" val="3627430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solidFill>
              </a:rPr>
              <a:t>Revision Video </a:t>
            </a:r>
          </a:p>
        </p:txBody>
      </p:sp>
      <p:pic>
        <p:nvPicPr>
          <p:cNvPr id="1026" name="Picture 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1556791"/>
            <a:ext cx="6967833" cy="44419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0891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GB" dirty="0"/>
              <a:t>From the specification</a:t>
            </a:r>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pPr marL="0" indent="0">
              <a:buNone/>
            </a:pPr>
            <a:r>
              <a:rPr lang="en-GB" dirty="0"/>
              <a:t>a) SWOT analysis</a:t>
            </a:r>
          </a:p>
          <a:p>
            <a:pPr marL="1143000" lvl="2" indent="-228600">
              <a:buFontTx/>
              <a:buBlip>
                <a:blip r:embed="rId2"/>
              </a:buBlip>
            </a:pPr>
            <a:r>
              <a:rPr lang="en-GB" dirty="0"/>
              <a:t>internal considerations: strengths and weaknesses</a:t>
            </a:r>
          </a:p>
          <a:p>
            <a:pPr marL="1143000" lvl="2" indent="-228600">
              <a:buFontTx/>
              <a:buBlip>
                <a:blip r:embed="rId2"/>
              </a:buBlip>
            </a:pPr>
            <a:r>
              <a:rPr lang="en-GB" dirty="0"/>
              <a:t>external considerations: opportunities and threats</a:t>
            </a:r>
          </a:p>
        </p:txBody>
      </p:sp>
    </p:spTree>
    <p:extLst>
      <p:ext uri="{BB962C8B-B14F-4D97-AF65-F5344CB8AC3E}">
        <p14:creationId xmlns:p14="http://schemas.microsoft.com/office/powerpoint/2010/main" val="633311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Guidance from Edexcel</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519" y="1988840"/>
            <a:ext cx="8418140" cy="309384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p:spPr>
      </p:pic>
    </p:spTree>
    <p:extLst>
      <p:ext uri="{BB962C8B-B14F-4D97-AF65-F5344CB8AC3E}">
        <p14:creationId xmlns:p14="http://schemas.microsoft.com/office/powerpoint/2010/main" val="1092013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75000"/>
            </a:schemeClr>
          </a:solidFill>
        </p:spPr>
        <p:txBody>
          <a:bodyPr/>
          <a:lstStyle/>
          <a:p>
            <a:r>
              <a:rPr lang="en-GB" dirty="0"/>
              <a:t>Lesson Objectives</a:t>
            </a:r>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GB" dirty="0"/>
              <a:t>To be able to use a SWOT analysis to interpret</a:t>
            </a:r>
            <a:r>
              <a:rPr lang="en-GB" baseline="0" dirty="0"/>
              <a:t> internal and external considerations</a:t>
            </a:r>
            <a:endParaRPr lang="en-GB" dirty="0"/>
          </a:p>
          <a:p>
            <a:r>
              <a:rPr lang="en-GB" dirty="0"/>
              <a:t>To be able to answer sample exam questions based on the topic area</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p:spPr>
        <p:txBody>
          <a:bodyPr/>
          <a:lstStyle/>
          <a:p>
            <a:r>
              <a:rPr lang="en-GB" dirty="0"/>
              <a:t>Starter</a:t>
            </a:r>
          </a:p>
        </p:txBody>
      </p:sp>
      <p:sp>
        <p:nvSpPr>
          <p:cNvPr id="3" name="Content Placeholder 2"/>
          <p:cNvSpPr>
            <a:spLocks noGrp="1"/>
          </p:cNvSpPr>
          <p:nvPr>
            <p:ph idx="1"/>
          </p:nvPr>
        </p:nvSpPr>
        <p:spPr>
          <a:solidFill>
            <a:schemeClr val="accent6">
              <a:lumMod val="40000"/>
              <a:lumOff val="60000"/>
            </a:schemeClr>
          </a:solidFill>
        </p:spPr>
        <p:txBody>
          <a:bodyPr/>
          <a:lstStyle/>
          <a:p>
            <a:r>
              <a:rPr lang="en-GB" dirty="0"/>
              <a:t>What are your strengths </a:t>
            </a:r>
            <a:r>
              <a:rPr lang="en-GB"/>
              <a:t>and weaknesses?</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en-GB" dirty="0"/>
              <a:t>SWOT analysis</a:t>
            </a:r>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92500"/>
          </a:bodyPr>
          <a:lstStyle/>
          <a:p>
            <a:r>
              <a:rPr lang="en-GB" dirty="0"/>
              <a:t>Strengths; </a:t>
            </a:r>
            <a:r>
              <a:rPr lang="en-GB" b="1" dirty="0"/>
              <a:t>Internal</a:t>
            </a:r>
            <a:r>
              <a:rPr lang="en-GB" dirty="0"/>
              <a:t> factors within a business that can help it achieve its objectives</a:t>
            </a:r>
          </a:p>
          <a:p>
            <a:r>
              <a:rPr lang="en-GB" dirty="0"/>
              <a:t>Weaknesses; </a:t>
            </a:r>
            <a:r>
              <a:rPr lang="en-GB" b="1" dirty="0"/>
              <a:t>Internal</a:t>
            </a:r>
            <a:r>
              <a:rPr lang="en-GB" dirty="0"/>
              <a:t> factors that could prevent a business from achieving its objectives</a:t>
            </a:r>
          </a:p>
          <a:p>
            <a:r>
              <a:rPr lang="en-GB" dirty="0"/>
              <a:t>Opportunities; </a:t>
            </a:r>
            <a:r>
              <a:rPr lang="en-GB" b="1" dirty="0"/>
              <a:t>External</a:t>
            </a:r>
            <a:r>
              <a:rPr lang="en-GB" dirty="0"/>
              <a:t> business circumstances that can help it achieve its objectives</a:t>
            </a:r>
          </a:p>
          <a:p>
            <a:r>
              <a:rPr lang="en-GB" dirty="0"/>
              <a:t>Threats; </a:t>
            </a:r>
            <a:r>
              <a:rPr lang="en-GB" b="1" dirty="0"/>
              <a:t>External</a:t>
            </a:r>
            <a:r>
              <a:rPr lang="en-GB" dirty="0"/>
              <a:t> problems that may prevent a business from achieving its objectives</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FF00"/>
          </a:solidFill>
        </p:spPr>
        <p:txBody>
          <a:bodyPr/>
          <a:lstStyle/>
          <a:p>
            <a:r>
              <a:rPr lang="en-GB" dirty="0"/>
              <a:t>Strengths</a:t>
            </a:r>
          </a:p>
        </p:txBody>
      </p:sp>
      <p:sp>
        <p:nvSpPr>
          <p:cNvPr id="3" name="Content Placeholder 2"/>
          <p:cNvSpPr>
            <a:spLocks noGrp="1"/>
          </p:cNvSpPr>
          <p:nvPr>
            <p:ph idx="1"/>
          </p:nvPr>
        </p:nvSpPr>
        <p:spPr/>
        <p:txBody>
          <a:bodyPr>
            <a:normAutofit fontScale="92500" lnSpcReduction="10000"/>
          </a:bodyPr>
          <a:lstStyle/>
          <a:p>
            <a:r>
              <a:rPr lang="en-GB" dirty="0"/>
              <a:t>What advantages does your organisation have?</a:t>
            </a:r>
          </a:p>
          <a:p>
            <a:r>
              <a:rPr lang="en-GB" dirty="0"/>
              <a:t>What do you do better than anyone else?</a:t>
            </a:r>
          </a:p>
          <a:p>
            <a:r>
              <a:rPr lang="en-GB" dirty="0"/>
              <a:t>What unique or lowest-cost resources can you draw upon that others can't?</a:t>
            </a:r>
          </a:p>
          <a:p>
            <a:r>
              <a:rPr lang="en-GB" dirty="0"/>
              <a:t>What do people in your market see as your strengths?</a:t>
            </a:r>
          </a:p>
          <a:p>
            <a:r>
              <a:rPr lang="en-GB" dirty="0"/>
              <a:t>What factors mean that you "get the sale"?</a:t>
            </a:r>
          </a:p>
          <a:p>
            <a:r>
              <a:rPr lang="en-GB" dirty="0"/>
              <a:t>What is your organization's Unique Selling Proposition (USP)?</a:t>
            </a:r>
          </a:p>
        </p:txBody>
      </p:sp>
    </p:spTree>
    <p:extLst>
      <p:ext uri="{BB962C8B-B14F-4D97-AF65-F5344CB8AC3E}">
        <p14:creationId xmlns:p14="http://schemas.microsoft.com/office/powerpoint/2010/main" val="1350382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66"/>
          </a:solidFill>
        </p:spPr>
        <p:txBody>
          <a:bodyPr/>
          <a:lstStyle/>
          <a:p>
            <a:r>
              <a:rPr lang="en-GB" dirty="0"/>
              <a:t>Weaknesses</a:t>
            </a:r>
          </a:p>
        </p:txBody>
      </p:sp>
      <p:sp>
        <p:nvSpPr>
          <p:cNvPr id="3" name="Content Placeholder 2"/>
          <p:cNvSpPr>
            <a:spLocks noGrp="1"/>
          </p:cNvSpPr>
          <p:nvPr>
            <p:ph idx="1"/>
          </p:nvPr>
        </p:nvSpPr>
        <p:spPr/>
        <p:txBody>
          <a:bodyPr/>
          <a:lstStyle/>
          <a:p>
            <a:pPr fontAlgn="base"/>
            <a:r>
              <a:rPr lang="en-GB" dirty="0"/>
              <a:t>What could you improve?</a:t>
            </a:r>
          </a:p>
          <a:p>
            <a:pPr fontAlgn="base"/>
            <a:r>
              <a:rPr lang="en-GB" dirty="0"/>
              <a:t>What should you avoid?</a:t>
            </a:r>
          </a:p>
          <a:p>
            <a:pPr fontAlgn="base"/>
            <a:r>
              <a:rPr lang="en-GB" dirty="0"/>
              <a:t>What are people in your market likely to see as weaknesses?</a:t>
            </a:r>
          </a:p>
          <a:p>
            <a:pPr fontAlgn="base"/>
            <a:r>
              <a:rPr lang="en-GB" dirty="0"/>
              <a:t>What factors lose you sales?</a:t>
            </a:r>
          </a:p>
          <a:p>
            <a:endParaRPr lang="en-GB" dirty="0"/>
          </a:p>
        </p:txBody>
      </p:sp>
    </p:spTree>
    <p:extLst>
      <p:ext uri="{BB962C8B-B14F-4D97-AF65-F5344CB8AC3E}">
        <p14:creationId xmlns:p14="http://schemas.microsoft.com/office/powerpoint/2010/main" val="2847885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CC99"/>
          </a:solidFill>
        </p:spPr>
        <p:txBody>
          <a:bodyPr/>
          <a:lstStyle/>
          <a:p>
            <a:r>
              <a:rPr lang="en-GB" dirty="0"/>
              <a:t>Opportunities</a:t>
            </a:r>
          </a:p>
        </p:txBody>
      </p:sp>
      <p:sp>
        <p:nvSpPr>
          <p:cNvPr id="3" name="Content Placeholder 2"/>
          <p:cNvSpPr>
            <a:spLocks noGrp="1"/>
          </p:cNvSpPr>
          <p:nvPr>
            <p:ph idx="1"/>
          </p:nvPr>
        </p:nvSpPr>
        <p:spPr/>
        <p:txBody>
          <a:bodyPr>
            <a:normAutofit fontScale="92500" lnSpcReduction="10000"/>
          </a:bodyPr>
          <a:lstStyle/>
          <a:p>
            <a:pPr fontAlgn="base"/>
            <a:r>
              <a:rPr lang="en-GB" dirty="0"/>
              <a:t>What good opportunities can you spot?</a:t>
            </a:r>
          </a:p>
          <a:p>
            <a:pPr fontAlgn="base"/>
            <a:r>
              <a:rPr lang="en-GB" dirty="0"/>
              <a:t>What interesting trends are you aware of?</a:t>
            </a:r>
          </a:p>
          <a:p>
            <a:pPr fontAlgn="base"/>
            <a:r>
              <a:rPr lang="en-GB" dirty="0"/>
              <a:t>Useful opportunities can come from such things as:</a:t>
            </a:r>
          </a:p>
          <a:p>
            <a:pPr lvl="1" fontAlgn="base"/>
            <a:r>
              <a:rPr lang="en-GB" dirty="0"/>
              <a:t>Changes in technology and markets on both a broad and narrow scale</a:t>
            </a:r>
          </a:p>
          <a:p>
            <a:pPr lvl="1" fontAlgn="base"/>
            <a:r>
              <a:rPr lang="en-GB" dirty="0"/>
              <a:t>Changes in government policy related to your field</a:t>
            </a:r>
          </a:p>
          <a:p>
            <a:pPr lvl="1" fontAlgn="base"/>
            <a:r>
              <a:rPr lang="en-GB" dirty="0"/>
              <a:t>Changes in social patterns, population, lifestyle changes, and so on</a:t>
            </a:r>
          </a:p>
          <a:p>
            <a:pPr lvl="1" fontAlgn="base"/>
            <a:r>
              <a:rPr lang="en-GB" dirty="0"/>
              <a:t>Local events</a:t>
            </a:r>
          </a:p>
          <a:p>
            <a:endParaRPr lang="en-GB" dirty="0"/>
          </a:p>
        </p:txBody>
      </p:sp>
    </p:spTree>
    <p:extLst>
      <p:ext uri="{BB962C8B-B14F-4D97-AF65-F5344CB8AC3E}">
        <p14:creationId xmlns:p14="http://schemas.microsoft.com/office/powerpoint/2010/main" val="3670659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562</TotalTime>
  <Words>591</Words>
  <Application>Microsoft Office PowerPoint</Application>
  <PresentationFormat>On-screen Show (4:3)</PresentationFormat>
  <Paragraphs>74</Paragraphs>
  <Slides>15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 3.1.3 SWOT analysis A Level Edexcel New Specification 2015 Business</vt:lpstr>
      <vt:lpstr>From the specification</vt:lpstr>
      <vt:lpstr>Guidance from Edexcel</vt:lpstr>
      <vt:lpstr>Lesson Objectives</vt:lpstr>
      <vt:lpstr>Starter</vt:lpstr>
      <vt:lpstr>SWOT analysis</vt:lpstr>
      <vt:lpstr>Strengths</vt:lpstr>
      <vt:lpstr>Weaknesses</vt:lpstr>
      <vt:lpstr>Opportunities</vt:lpstr>
      <vt:lpstr>Threats</vt:lpstr>
      <vt:lpstr>SWOT analysis: micro business</vt:lpstr>
      <vt:lpstr>SWOT analysis MNE - Audi</vt:lpstr>
      <vt:lpstr>SWOT as a strategic and tactical tool</vt:lpstr>
      <vt:lpstr>Glossary</vt:lpstr>
      <vt:lpstr>Revision Video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Sarah Hilton</dc:creator>
  <cp:lastModifiedBy>Esther Bird</cp:lastModifiedBy>
  <cp:revision>44</cp:revision>
  <dcterms:created xsi:type="dcterms:W3CDTF">2014-04-16T12:35:16Z</dcterms:created>
  <dcterms:modified xsi:type="dcterms:W3CDTF">2020-06-11T08:43:54Z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391355</vt:lpwstr>
  </property>
  <property fmtid="{D5CDD505-2E9C-101B-9397-08002B2CF9AE}" pid="3" name="NXPowerLiteSettings">
    <vt:lpwstr>F74006B004C800</vt:lpwstr>
  </property>
  <property fmtid="{D5CDD505-2E9C-101B-9397-08002B2CF9AE}" pid="4" name="NXPowerLiteVersion">
    <vt:lpwstr>S7.0.8</vt:lpwstr>
  </property>
</Properties>
</file>