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2" r:id="rId3"/>
    <p:sldId id="284" r:id="rId4"/>
    <p:sldId id="257" r:id="rId5"/>
    <p:sldId id="281" r:id="rId6"/>
    <p:sldId id="297" r:id="rId7"/>
    <p:sldId id="259" r:id="rId8"/>
    <p:sldId id="275" r:id="rId9"/>
    <p:sldId id="276" r:id="rId10"/>
    <p:sldId id="277" r:id="rId11"/>
    <p:sldId id="278" r:id="rId12"/>
    <p:sldId id="288" r:id="rId13"/>
    <p:sldId id="279" r:id="rId14"/>
    <p:sldId id="283" r:id="rId15"/>
    <p:sldId id="258" r:id="rId16"/>
    <p:sldId id="298" r:id="rId17"/>
    <p:sldId id="285" r:id="rId18"/>
    <p:sldId id="290" r:id="rId19"/>
    <p:sldId id="291" r:id="rId20"/>
    <p:sldId id="292" r:id="rId21"/>
    <p:sldId id="293" r:id="rId22"/>
    <p:sldId id="296" r:id="rId23"/>
    <p:sldId id="260" r:id="rId24"/>
    <p:sldId id="273" r:id="rId25"/>
    <p:sldId id="261" r:id="rId26"/>
    <p:sldId id="274" r:id="rId27"/>
    <p:sldId id="270" r:id="rId28"/>
    <p:sldId id="295" r:id="rId29"/>
    <p:sldId id="265" r:id="rId30"/>
    <p:sldId id="268" r:id="rId31"/>
    <p:sldId id="294" r:id="rId32"/>
    <p:sldId id="28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3" d="100"/>
          <a:sy n="53" d="100"/>
        </p:scale>
        <p:origin x="17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EBE60-0C01-4866-B0E3-543D26BEA10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47ADB-2071-4C2A-9C31-6EF6B41873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74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7ADB-2071-4C2A-9C31-6EF6B418739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66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</a:t>
            </a:r>
            <a:r>
              <a:rPr lang="en-US" baseline="0" dirty="0"/>
              <a:t> class split </a:t>
            </a:r>
          </a:p>
          <a:p>
            <a:r>
              <a:rPr lang="en-US" baseline="0" dirty="0"/>
              <a:t>Changes in external environment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7ADB-2071-4C2A-9C31-6EF6B418739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08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will get students to start talking about substitute products which comes up</a:t>
            </a:r>
            <a:r>
              <a:rPr lang="en-GB" baseline="0" dirty="0"/>
              <a:t> in the Porter’s 5 forces model, how does Coke deal with these new entrants, are their high barriers? No, but Coke heavily advertises and builds a strong brand to prevent you from switching to a substitute…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7ADB-2071-4C2A-9C31-6EF6B418739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3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</a:t>
            </a:r>
            <a:r>
              <a:rPr lang="en-US" baseline="0" dirty="0"/>
              <a:t> copy this down and then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7ADB-2071-4C2A-9C31-6EF6B418739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620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47ADB-2071-4C2A-9C31-6EF6B418739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76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684E-0598-4AE1-8E02-D3985A25A99C}" type="datetimeFigureOut">
              <a:rPr lang="en-US" smtClean="0"/>
              <a:t>6/11/2020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0A350-7201-43FA-B17F-A666C45166D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lifeandstyle/2014/may/07/halal-meat-restaurant-menus-humane-slaughter" TargetMode="External"/><Relationship Id="rId2" Type="http://schemas.openxmlformats.org/officeDocument/2006/relationships/hyperlink" Target="http://www.theguardian.com/society/2013/dec/18/ageing-population-key-to-economic-prosperi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theguardian.com/books/2014/nov/25/vape-this-years-selfie-2014-word-of-the-yea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news/datablog/2013/apr/12/data-protection-law-lagging-behind-technology" TargetMode="External"/><Relationship Id="rId2" Type="http://schemas.openxmlformats.org/officeDocument/2006/relationships/hyperlink" Target="http://www.theguardian.com/sustainable-business/health-safety-sustainability-core-business-val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sustainable-business/blog/2014/oct/09/role-business-disappearance-50-worlds-wildlife-wwf-report" TargetMode="External"/><Relationship Id="rId2" Type="http://schemas.openxmlformats.org/officeDocument/2006/relationships/hyperlink" Target="http://www.theguardian.com/global-development-professionals-network/2015/jul/03/we-need-to-grow-50-more-food-yet-agriculture-causes-climate-change-how-do-we-get-out-of-this-bi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AD-M5Gqal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youtube.com/watch?v=_YhEpBvlO2M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estleanalysis.com/pestle-analysis-of-starbuck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local/cambridgeshire/hi/people_and_places/newsid_9337000/9337965.stm" TargetMode="External"/><Relationship Id="rId2" Type="http://schemas.openxmlformats.org/officeDocument/2006/relationships/hyperlink" Target="http://www.theguardian.com/business/live/2015/may/08/pound-jumps-shares-surge-general-election-liv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33877755" TargetMode="External"/><Relationship Id="rId2" Type="http://schemas.openxmlformats.org/officeDocument/2006/relationships/hyperlink" Target="http://www.bbc.co.uk/news/business-3380430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706854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3.1.4 Impact of External Influences</a:t>
            </a:r>
            <a:br>
              <a:rPr lang="en-GB" dirty="0"/>
            </a:br>
            <a:r>
              <a:rPr lang="en-GB" dirty="0"/>
              <a:t>A Level Edexcel New Specification 2015 Business</a:t>
            </a:r>
          </a:p>
        </p:txBody>
      </p:sp>
      <p:pic>
        <p:nvPicPr>
          <p:cNvPr id="1026" name="Picture 2" descr="http://4vector.com/i/free-vector-illustration-of-business-people_027877_Illustration%20of%20Business%20People/Illustration%20of%20Business%20Peop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" b="-54"/>
          <a:stretch/>
        </p:blipFill>
        <p:spPr bwMode="auto">
          <a:xfrm>
            <a:off x="0" y="0"/>
            <a:ext cx="8945530" cy="367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707F8134-E9E0-4A69-8971-EAD3FC76D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400800" cy="1752600"/>
          </a:xfrm>
        </p:spPr>
        <p:txBody>
          <a:bodyPr/>
          <a:lstStyle/>
          <a:p>
            <a:r>
              <a:rPr lang="en-US" dirty="0"/>
              <a:t>.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should analyse how they may be affected by changes in social factors </a:t>
            </a:r>
          </a:p>
          <a:p>
            <a:pPr lvl="1"/>
            <a:r>
              <a:rPr lang="en-GB" dirty="0"/>
              <a:t>A change in demographics and its impact on products produced and markets,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pPr lvl="1"/>
            <a:r>
              <a:rPr lang="en-GB" dirty="0"/>
              <a:t>Culture mix changes in the UK,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pPr lvl="1"/>
            <a:r>
              <a:rPr lang="en-GB" dirty="0"/>
              <a:t>Social trends e.g. Vaping </a:t>
            </a:r>
            <a:r>
              <a:rPr lang="en-GB" dirty="0">
                <a:hlinkClick r:id="rId4"/>
              </a:rPr>
              <a:t>here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00192" y="260648"/>
            <a:ext cx="7181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57" y="39550"/>
            <a:ext cx="1488883" cy="10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34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could examine the impact of new technologies on their operations, for example;</a:t>
            </a:r>
          </a:p>
          <a:p>
            <a:pPr lvl="1"/>
            <a:r>
              <a:rPr lang="en-GB" dirty="0"/>
              <a:t>Automation, new robotics and how it can improve productivity</a:t>
            </a:r>
          </a:p>
          <a:p>
            <a:pPr lvl="1"/>
            <a:r>
              <a:rPr lang="en-GB" dirty="0"/>
              <a:t>Innovations in the industry</a:t>
            </a:r>
          </a:p>
          <a:p>
            <a:pPr lvl="1"/>
            <a:r>
              <a:rPr lang="en-GB" dirty="0"/>
              <a:t>Research and development in the industry</a:t>
            </a:r>
          </a:p>
          <a:p>
            <a:pPr lvl="1"/>
            <a:r>
              <a:rPr lang="en-GB" dirty="0"/>
              <a:t>New computer systems</a:t>
            </a:r>
          </a:p>
          <a:p>
            <a:pPr lvl="1"/>
            <a:r>
              <a:rPr lang="en-GB" dirty="0"/>
              <a:t>Trading online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9787" y="85871"/>
            <a:ext cx="797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5541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4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Legal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should assess how they may be impacted by changes in legislation for example;</a:t>
            </a:r>
          </a:p>
          <a:p>
            <a:pPr lvl="1"/>
            <a:r>
              <a:rPr lang="en-GB" dirty="0"/>
              <a:t>Health and safety at work act in terms of PPE and regulations, Guardian article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pPr lvl="1"/>
            <a:r>
              <a:rPr lang="en-GB" dirty="0"/>
              <a:t>Data protection Act, article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pPr lvl="1"/>
            <a:r>
              <a:rPr lang="en-GB" dirty="0"/>
              <a:t>Sale of Goods Act</a:t>
            </a:r>
          </a:p>
          <a:p>
            <a:pPr lvl="1"/>
            <a:r>
              <a:rPr lang="en-GB" dirty="0"/>
              <a:t>Sex Discrimination Act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2232248" cy="133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0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Environmental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could analyse their environmental challenges that may face the business;</a:t>
            </a:r>
          </a:p>
          <a:p>
            <a:pPr lvl="1"/>
            <a:r>
              <a:rPr lang="en-GB" dirty="0"/>
              <a:t>Climate change, caused by farming? See article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pPr lvl="1"/>
            <a:r>
              <a:rPr lang="en-GB" dirty="0"/>
              <a:t>Weather (e.g. in farming and tourism)</a:t>
            </a:r>
          </a:p>
          <a:p>
            <a:pPr lvl="1"/>
            <a:r>
              <a:rPr lang="en-GB" dirty="0"/>
              <a:t>Sustainable production and CSR</a:t>
            </a:r>
          </a:p>
          <a:p>
            <a:pPr lvl="1"/>
            <a:r>
              <a:rPr lang="en-GB" dirty="0"/>
              <a:t>Disappearance of wildlife, article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799566" y="352438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31" y="404664"/>
            <a:ext cx="1079993" cy="71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9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Porter’s Five Forces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04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dirty="0"/>
              <a:t>Starter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You buy a can of coke every morning.  You go to your usual shop and “oh no” they have run out of coke.  What do you have instead?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81" y="5153861"/>
            <a:ext cx="2520280" cy="169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Porter 5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5 forces?</a:t>
            </a:r>
          </a:p>
          <a:p>
            <a:r>
              <a:rPr lang="en-GB" dirty="0"/>
              <a:t>Apply to the supermarket sector</a:t>
            </a:r>
          </a:p>
          <a:p>
            <a:r>
              <a:rPr lang="en-GB" dirty="0"/>
              <a:t>Apply to the fashion sector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890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Porter’s 5 forces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In 1985 Porter argued that there were 5 forces (or factors) which determine the profitability of an industry.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/>
              <a:t>Bargaining power of suppliers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/>
              <a:t>Bargaining power of customers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/>
              <a:t>Threat of new entrants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/>
              <a:t>Threat of substitutes</a:t>
            </a:r>
          </a:p>
          <a:p>
            <a:pPr marL="1314450" lvl="2" indent="-514350">
              <a:buFont typeface="+mj-lt"/>
              <a:buAutoNum type="arabicPeriod"/>
            </a:pPr>
            <a:r>
              <a:rPr lang="en-GB" dirty="0"/>
              <a:t>Rivalry among existing businesses</a:t>
            </a:r>
          </a:p>
        </p:txBody>
      </p:sp>
    </p:spTree>
    <p:extLst>
      <p:ext uri="{BB962C8B-B14F-4D97-AF65-F5344CB8AC3E}">
        <p14:creationId xmlns:p14="http://schemas.microsoft.com/office/powerpoint/2010/main" val="279201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11"/>
            <a:ext cx="9144000" cy="683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88224" y="188640"/>
            <a:ext cx="2304256" cy="22322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Give an example for each one for </a:t>
            </a:r>
            <a:r>
              <a:rPr lang="en-US" sz="2800"/>
              <a:t>Supermarket sector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7937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Bargaining power of suppliers and customers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6275040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Bargaining power of suppliers;</a:t>
            </a:r>
          </a:p>
          <a:p>
            <a:pPr lvl="1"/>
            <a:r>
              <a:rPr lang="en-GB" dirty="0"/>
              <a:t>Limit power of suppliers by looking for new suppliers</a:t>
            </a:r>
          </a:p>
          <a:p>
            <a:pPr lvl="1"/>
            <a:r>
              <a:rPr lang="en-GB" dirty="0"/>
              <a:t>Backward vertical integration and merge or takeover the supplier</a:t>
            </a:r>
          </a:p>
          <a:p>
            <a:r>
              <a:rPr lang="en-GB" b="1" dirty="0"/>
              <a:t>Bargaining power of customers;</a:t>
            </a:r>
          </a:p>
          <a:p>
            <a:pPr lvl="1"/>
            <a:r>
              <a:rPr lang="en-GB" dirty="0"/>
              <a:t>Make it too expensive for a customer to switch</a:t>
            </a:r>
          </a:p>
          <a:p>
            <a:pPr lvl="1"/>
            <a:r>
              <a:rPr lang="en-GB" dirty="0"/>
              <a:t>Forward vertically integrate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44824"/>
            <a:ext cx="2193151" cy="214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85" y="4326748"/>
            <a:ext cx="2172714" cy="17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82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From the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a) PESTLE (political, economic, social, technological, legal and environmental)</a:t>
            </a:r>
          </a:p>
          <a:p>
            <a:pPr marL="0" indent="0">
              <a:buNone/>
            </a:pPr>
            <a:r>
              <a:rPr lang="en-GB" dirty="0"/>
              <a:t>b) The changing competitive environment</a:t>
            </a:r>
          </a:p>
          <a:p>
            <a:pPr marL="0" indent="0">
              <a:buNone/>
            </a:pPr>
            <a:r>
              <a:rPr lang="en-GB" dirty="0"/>
              <a:t>c) Porter’s Five Forces</a:t>
            </a:r>
          </a:p>
        </p:txBody>
      </p:sp>
    </p:spTree>
    <p:extLst>
      <p:ext uri="{BB962C8B-B14F-4D97-AF65-F5344CB8AC3E}">
        <p14:creationId xmlns:p14="http://schemas.microsoft.com/office/powerpoint/2010/main" val="63331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Threat of new entrants and substitutes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b="1" dirty="0"/>
              <a:t>Threat of new entrants;</a:t>
            </a:r>
          </a:p>
          <a:p>
            <a:pPr lvl="1"/>
            <a:r>
              <a:rPr lang="en-GB" dirty="0"/>
              <a:t>Create barriers to entry to prevent new entrants</a:t>
            </a:r>
          </a:p>
          <a:p>
            <a:pPr lvl="1"/>
            <a:r>
              <a:rPr lang="en-GB" dirty="0"/>
              <a:t>Heavily advertise to build strong brands</a:t>
            </a:r>
          </a:p>
          <a:p>
            <a:r>
              <a:rPr lang="en-GB" b="1" dirty="0"/>
              <a:t>Threat of substitutes; </a:t>
            </a:r>
          </a:p>
          <a:p>
            <a:pPr lvl="1"/>
            <a:r>
              <a:rPr lang="en-GB" dirty="0"/>
              <a:t>Continuously invest in R&amp;D and develop patents</a:t>
            </a:r>
          </a:p>
          <a:p>
            <a:pPr lvl="1"/>
            <a:r>
              <a:rPr lang="en-GB" dirty="0"/>
              <a:t>Buy up patents of rivals and shelve to prevent product production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362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52" y="3789040"/>
            <a:ext cx="2276421" cy="24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525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Rivalry amongst existing firms in the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Create a cartel – which is illegal but quite commonplace</a:t>
            </a:r>
          </a:p>
          <a:p>
            <a:r>
              <a:rPr lang="en-GB" dirty="0"/>
              <a:t>Buy up rivals through horizontal integration</a:t>
            </a:r>
          </a:p>
          <a:p>
            <a:r>
              <a:rPr lang="en-GB" dirty="0"/>
              <a:t>Continuously introduce new products to the market</a:t>
            </a:r>
          </a:p>
          <a:p>
            <a:r>
              <a:rPr lang="en-GB" dirty="0"/>
              <a:t>Heavily advertise to maintain market share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2000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772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arah Hilton\AppData\Local\Microsoft\Windows\Temporary Internet Files\Content.IE5\7NDX9JF7\border_02_by_nighthawk101stock-d3anwoj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7961"/>
            <a:ext cx="9252520" cy="720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arah Hilton\AppData\Local\Microsoft\Windows\Temporary Internet Files\Content.IE5\B2OWLNX3\questions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4714875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1720" y="3717032"/>
            <a:ext cx="525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178761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Sample question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2" y="1844824"/>
            <a:ext cx="799651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2708920"/>
            <a:ext cx="6264696" cy="2063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331788" y="4581525"/>
            <a:ext cx="8480425" cy="2068513"/>
            <a:chOff x="209" y="2886"/>
            <a:chExt cx="5342" cy="1303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9" y="2886"/>
              <a:ext cx="5342" cy="1303"/>
            </a:xfrm>
            <a:prstGeom prst="rect">
              <a:avLst/>
            </a:prstGeom>
            <a:noFill/>
            <a:ln w="88900" cap="sq" cmpd="thickThin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" y="2886"/>
              <a:ext cx="5348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0"/>
            <a:ext cx="5943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54" y="2428875"/>
            <a:ext cx="5905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8" y="3717032"/>
            <a:ext cx="2669282" cy="266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16632"/>
            <a:ext cx="2485529" cy="21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68238" y="2780928"/>
            <a:ext cx="2791594" cy="11521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technology might be involved in making fish products?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796136" y="1556792"/>
            <a:ext cx="3096344" cy="93610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Why is technological change important?  Consider productivity…</a:t>
            </a:r>
          </a:p>
        </p:txBody>
      </p:sp>
    </p:spTree>
    <p:extLst>
      <p:ext uri="{BB962C8B-B14F-4D97-AF65-F5344CB8AC3E}">
        <p14:creationId xmlns:p14="http://schemas.microsoft.com/office/powerpoint/2010/main" val="648334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GB" dirty="0"/>
              <a:t>Answer question 1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35038" y="765175"/>
            <a:ext cx="7273925" cy="5759450"/>
            <a:chOff x="589" y="482"/>
            <a:chExt cx="4582" cy="3628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9" y="482"/>
              <a:ext cx="4582" cy="3628"/>
            </a:xfrm>
            <a:prstGeom prst="rect">
              <a:avLst/>
            </a:prstGeom>
            <a:noFill/>
            <a:ln w="3810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482"/>
              <a:ext cx="4589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53509"/>
            <a:ext cx="8229600" cy="1143000"/>
          </a:xfrm>
        </p:spPr>
        <p:txBody>
          <a:bodyPr/>
          <a:lstStyle/>
          <a:p>
            <a:r>
              <a:rPr lang="en-GB" dirty="0"/>
              <a:t>How to level a 10 mark question</a:t>
            </a: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971550" y="1196975"/>
            <a:ext cx="7272338" cy="5400675"/>
            <a:chOff x="612" y="754"/>
            <a:chExt cx="4581" cy="3402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2" y="754"/>
              <a:ext cx="4581" cy="3402"/>
            </a:xfrm>
            <a:prstGeom prst="rect">
              <a:avLst/>
            </a:prstGeom>
            <a:noFill/>
            <a:ln w="9525" cap="flat" cmpd="sng" algn="ctr">
              <a:solidFill>
                <a:srgbClr val="7F7F7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754"/>
              <a:ext cx="4587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343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Sample 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 marks</a:t>
            </a:r>
          </a:p>
          <a:p>
            <a:pPr marL="0" indent="0">
              <a:buNone/>
            </a:pPr>
            <a:r>
              <a:rPr lang="en-GB" dirty="0"/>
              <a:t>Case on next slide</a:t>
            </a:r>
          </a:p>
        </p:txBody>
      </p:sp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684213" y="3500438"/>
            <a:ext cx="8057448" cy="1008682"/>
            <a:chOff x="431" y="2205"/>
            <a:chExt cx="4026" cy="504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431" y="2205"/>
              <a:ext cx="4026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05"/>
              <a:ext cx="4032" cy="51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924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-12824" y="0"/>
            <a:ext cx="6457032" cy="6824431"/>
            <a:chOff x="771" y="-67"/>
            <a:chExt cx="4218" cy="4458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771" y="-67"/>
              <a:ext cx="4218" cy="4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" y="-67"/>
              <a:ext cx="4224" cy="44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3812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785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 question 2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95263" y="1477963"/>
            <a:ext cx="8753475" cy="3905250"/>
            <a:chOff x="123" y="931"/>
            <a:chExt cx="5514" cy="2460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3" y="931"/>
              <a:ext cx="5514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931"/>
              <a:ext cx="5520" cy="24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0631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1143000"/>
          </a:xfrm>
        </p:spPr>
        <p:txBody>
          <a:bodyPr>
            <a:noAutofit/>
          </a:bodyPr>
          <a:lstStyle/>
          <a:p>
            <a:r>
              <a:rPr lang="en-GB" sz="2800" dirty="0"/>
              <a:t>Guidance from Edexcel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44175" y="2169825"/>
            <a:ext cx="8151684" cy="3008857"/>
            <a:chOff x="-144" y="1044"/>
            <a:chExt cx="6047" cy="2232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87" y="1131"/>
              <a:ext cx="5586" cy="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1044"/>
              <a:ext cx="6047" cy="22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463209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Revision Video </a:t>
            </a:r>
          </a:p>
        </p:txBody>
      </p:sp>
      <p:pic>
        <p:nvPicPr>
          <p:cNvPr id="71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3" y="1196752"/>
            <a:ext cx="8524875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8916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Another 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1340768"/>
            <a:ext cx="86391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14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99FF"/>
          </a:solidFill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PESTLE</a:t>
            </a:r>
            <a:r>
              <a:rPr lang="en-GB" dirty="0"/>
              <a:t>; Political, Economic, social, technological, legal and environmental external analysis of a business</a:t>
            </a:r>
          </a:p>
          <a:p>
            <a:r>
              <a:rPr lang="en-GB" b="1" dirty="0"/>
              <a:t>SWOT</a:t>
            </a:r>
            <a:r>
              <a:rPr lang="en-GB" dirty="0"/>
              <a:t> analysis; Strengths, weaknesses, opportunities and threats of a business</a:t>
            </a:r>
          </a:p>
          <a:p>
            <a:r>
              <a:rPr lang="en-GB" b="1" dirty="0"/>
              <a:t>Porter’s 5 Forces</a:t>
            </a:r>
            <a:r>
              <a:rPr lang="en-GB" dirty="0"/>
              <a:t>; Analysis tool for examining ways for a business to gain competitive advantage</a:t>
            </a:r>
          </a:p>
          <a:p>
            <a:r>
              <a:rPr lang="en-GB" b="1" dirty="0"/>
              <a:t>Barrier to entry</a:t>
            </a:r>
            <a:r>
              <a:rPr lang="en-GB" dirty="0"/>
              <a:t>; factors which make it difficult for new businesses to enter a market</a:t>
            </a:r>
          </a:p>
        </p:txBody>
      </p:sp>
    </p:spTree>
    <p:extLst>
      <p:ext uri="{BB962C8B-B14F-4D97-AF65-F5344CB8AC3E}">
        <p14:creationId xmlns:p14="http://schemas.microsoft.com/office/powerpoint/2010/main" val="121941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/>
              <a:t>To be able to understand the PESTLE analysis</a:t>
            </a:r>
            <a:r>
              <a:rPr lang="en-GB" baseline="0" dirty="0"/>
              <a:t> tool</a:t>
            </a:r>
          </a:p>
          <a:p>
            <a:r>
              <a:rPr lang="en-GB" baseline="0" dirty="0"/>
              <a:t>To be able to discuss the changing competitive environment</a:t>
            </a:r>
          </a:p>
          <a:p>
            <a:r>
              <a:rPr lang="en-GB" baseline="0" dirty="0"/>
              <a:t>To be able to interpret Porter’s five forces model</a:t>
            </a:r>
            <a:endParaRPr lang="en-GB" dirty="0"/>
          </a:p>
          <a:p>
            <a:r>
              <a:rPr lang="en-GB" dirty="0"/>
              <a:t>To be able to answer sample exam questions based on the topic area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PESTLE (political, economic, social, technological, legal and environmental)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9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60648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PESTLE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5069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This is a business analysis tool that aims to look at external factors and how they may have an impact on the business</a:t>
            </a:r>
          </a:p>
          <a:p>
            <a:r>
              <a:rPr lang="en-GB" dirty="0"/>
              <a:t>This aids strategic and tactical decision making, objective setting and helps a business to reach its goals.</a:t>
            </a:r>
          </a:p>
          <a:p>
            <a:r>
              <a:rPr lang="en-GB" dirty="0"/>
              <a:t>Political, Economic, Social, Technological, legal and environmental</a:t>
            </a:r>
          </a:p>
          <a:p>
            <a:r>
              <a:rPr lang="en-GB" dirty="0"/>
              <a:t>Starbucks example PESTLE analysis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</p:txBody>
      </p:sp>
      <p:sp>
        <p:nvSpPr>
          <p:cNvPr id="10" name="AutoShape 2" descr="Image result for came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7716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61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60648"/>
            <a:ext cx="82296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/>
              <a:t>Read the Starbucks article on the previous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98976" cy="50691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GB" dirty="0"/>
              <a:t>Convert each letter into a picture to help you remember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US" dirty="0"/>
              <a:t>2) Read through the article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3) Reduce each letter into three key points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4) Which is the most important letter and 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5) Least important letter and why</a:t>
            </a:r>
            <a:endParaRPr lang="en-GB" dirty="0"/>
          </a:p>
        </p:txBody>
      </p:sp>
      <p:sp>
        <p:nvSpPr>
          <p:cNvPr id="10" name="AutoShape 2" descr="Image result for came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84784"/>
            <a:ext cx="177165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Political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should examine how they may be affected by:</a:t>
            </a:r>
          </a:p>
          <a:p>
            <a:pPr lvl="1"/>
            <a:r>
              <a:rPr lang="en-GB" dirty="0"/>
              <a:t>A change in government, BBC article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pPr lvl="1"/>
            <a:r>
              <a:rPr lang="en-GB" dirty="0"/>
              <a:t>Government intervention polices </a:t>
            </a:r>
          </a:p>
          <a:p>
            <a:pPr lvl="1"/>
            <a:r>
              <a:rPr lang="en-GB" dirty="0"/>
              <a:t>Influence of the EU on trading</a:t>
            </a:r>
          </a:p>
          <a:p>
            <a:pPr lvl="1"/>
            <a:r>
              <a:rPr lang="en-GB" dirty="0"/>
              <a:t>Tax rates (e.g. increase in VAT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Tariffs (when importing into the UK)</a:t>
            </a:r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796136" y="244522"/>
            <a:ext cx="11738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52" y="404664"/>
            <a:ext cx="156600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14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business should analyse how they may be affected by</a:t>
            </a:r>
          </a:p>
          <a:p>
            <a:pPr lvl="1"/>
            <a:r>
              <a:rPr lang="en-GB" dirty="0"/>
              <a:t>An increase in interest rates </a:t>
            </a:r>
            <a:r>
              <a:rPr lang="en-GB" dirty="0">
                <a:hlinkClick r:id="rId2"/>
              </a:rPr>
              <a:t>here</a:t>
            </a:r>
            <a:endParaRPr lang="en-GB" dirty="0"/>
          </a:p>
          <a:p>
            <a:pPr lvl="1"/>
            <a:r>
              <a:rPr lang="en-GB" dirty="0"/>
              <a:t>An increase in inflation</a:t>
            </a:r>
          </a:p>
          <a:p>
            <a:pPr lvl="1"/>
            <a:r>
              <a:rPr lang="en-GB" dirty="0"/>
              <a:t>Unemployment rates video </a:t>
            </a:r>
            <a:r>
              <a:rPr lang="en-GB" dirty="0">
                <a:hlinkClick r:id="rId3"/>
              </a:rPr>
              <a:t>here</a:t>
            </a:r>
            <a:endParaRPr lang="en-GB" dirty="0"/>
          </a:p>
          <a:p>
            <a:pPr lvl="1"/>
            <a:r>
              <a:rPr lang="en-GB" dirty="0"/>
              <a:t>Recession</a:t>
            </a:r>
          </a:p>
          <a:p>
            <a:pPr lvl="1"/>
            <a:r>
              <a:rPr lang="en-GB" dirty="0"/>
              <a:t>The business cycle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300193" y="201628"/>
            <a:ext cx="10290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06" y="201628"/>
            <a:ext cx="1663123" cy="121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26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889</Words>
  <Application>Microsoft Office PowerPoint</Application>
  <PresentationFormat>On-screen Show (4:3)</PresentationFormat>
  <Paragraphs>131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 3.1.4 Impact of External Influences A Level Edexcel New Specification 2015 Business</vt:lpstr>
      <vt:lpstr>From the specification</vt:lpstr>
      <vt:lpstr>Guidance from Edexcel</vt:lpstr>
      <vt:lpstr>Lesson Objectives</vt:lpstr>
      <vt:lpstr>PESTLE (political, economic, social, technological, legal and environmental) </vt:lpstr>
      <vt:lpstr>PESTLE analysis</vt:lpstr>
      <vt:lpstr>Read the Starbucks article on the previous page</vt:lpstr>
      <vt:lpstr>Political</vt:lpstr>
      <vt:lpstr>Economic</vt:lpstr>
      <vt:lpstr>Social</vt:lpstr>
      <vt:lpstr>Technological</vt:lpstr>
      <vt:lpstr>Legal </vt:lpstr>
      <vt:lpstr>Environmental</vt:lpstr>
      <vt:lpstr>Porter’s Five Forces </vt:lpstr>
      <vt:lpstr>Starter</vt:lpstr>
      <vt:lpstr>Porter 5 Forces</vt:lpstr>
      <vt:lpstr>Porter’s 5 forces</vt:lpstr>
      <vt:lpstr>PowerPoint Presentation</vt:lpstr>
      <vt:lpstr>Bargaining power of suppliers and customers</vt:lpstr>
      <vt:lpstr>Threat of new entrants and substitutes</vt:lpstr>
      <vt:lpstr>Rivalry amongst existing firms in the industry</vt:lpstr>
      <vt:lpstr>PowerPoint Presentation</vt:lpstr>
      <vt:lpstr>Sample question 1</vt:lpstr>
      <vt:lpstr>PowerPoint Presentation</vt:lpstr>
      <vt:lpstr>Answer question 1</vt:lpstr>
      <vt:lpstr>How to level a 10 mark question</vt:lpstr>
      <vt:lpstr>Sample question 2</vt:lpstr>
      <vt:lpstr>PowerPoint Presentation</vt:lpstr>
      <vt:lpstr>Answer question 2</vt:lpstr>
      <vt:lpstr>Revision Video </vt:lpstr>
      <vt:lpstr>Another video</vt:lpstr>
      <vt:lpstr>Glossary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Hilton</dc:creator>
  <cp:lastModifiedBy>Esther Bird</cp:lastModifiedBy>
  <cp:revision>62</cp:revision>
  <dcterms:created xsi:type="dcterms:W3CDTF">2014-04-16T12:35:16Z</dcterms:created>
  <dcterms:modified xsi:type="dcterms:W3CDTF">2020-06-11T08:53:06Z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1448851</vt:lpwstr>
  </property>
  <property fmtid="{D5CDD505-2E9C-101B-9397-08002B2CF9AE}" pid="3" name="NXPowerLiteSettings">
    <vt:lpwstr>F74006B004C800</vt:lpwstr>
  </property>
  <property fmtid="{D5CDD505-2E9C-101B-9397-08002B2CF9AE}" pid="4" name="NXPowerLiteVersion">
    <vt:lpwstr>S7.0.8</vt:lpwstr>
  </property>
</Properties>
</file>