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1" r:id="rId2"/>
    <p:sldId id="279" r:id="rId3"/>
    <p:sldId id="280" r:id="rId4"/>
    <p:sldId id="296" r:id="rId5"/>
    <p:sldId id="297" r:id="rId6"/>
    <p:sldId id="282" r:id="rId7"/>
    <p:sldId id="302" r:id="rId8"/>
    <p:sldId id="289" r:id="rId9"/>
    <p:sldId id="285" r:id="rId10"/>
    <p:sldId id="300" r:id="rId11"/>
    <p:sldId id="303" r:id="rId12"/>
    <p:sldId id="293" r:id="rId13"/>
    <p:sldId id="294" r:id="rId14"/>
    <p:sldId id="295" r:id="rId15"/>
    <p:sldId id="304" r:id="rId16"/>
    <p:sldId id="305" r:id="rId17"/>
  </p:sldIdLst>
  <p:sldSz cx="9906000" cy="6858000" type="A4"/>
  <p:notesSz cx="6797675" cy="9926638"/>
  <p:defaultTextStyle>
    <a:defPPr>
      <a:defRPr lang="en-US"/>
    </a:defPPr>
    <a:lvl1pPr marL="0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0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06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40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76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11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46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81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54" y="5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C8782A1A-5F8C-41DA-9C3B-19D96F5CA9D1}" type="datetimeFigureOut">
              <a:rPr lang="en-GB" smtClean="0"/>
              <a:pPr/>
              <a:t>03/09/2019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AB9D21D7-55B9-4930-813B-3F776407BD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64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70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06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40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76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11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46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81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21D7-55B9-4930-813B-3F776407BD38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95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21D7-55B9-4930-813B-3F776407BD38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10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21D7-55B9-4930-813B-3F776407BD38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02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21D7-55B9-4930-813B-3F776407BD38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56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21D7-55B9-4930-813B-3F776407BD38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18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21D7-55B9-4930-813B-3F776407BD38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54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21D7-55B9-4930-813B-3F776407BD38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04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21D7-55B9-4930-813B-3F776407BD38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04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21D7-55B9-4930-813B-3F776407BD38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22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21D7-55B9-4930-813B-3F776407BD38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84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21D7-55B9-4930-813B-3F776407BD38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2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 lIns="91407" tIns="45704" rIns="91407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EB4BDA26-5C92-4EEC-98F8-41836B56931B}" type="datetimeFigureOut">
              <a:rPr lang="en-GB" smtClean="0"/>
              <a:pPr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58FDBFB3-F80B-44BB-A8A8-580B3E3914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  <a:prstGeom prst="rect">
            <a:avLst/>
          </a:prstGeom>
        </p:spPr>
        <p:txBody>
          <a:bodyPr vert="eaVert" lIns="91407" tIns="45704" rIns="91407" bIns="45704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  <a:prstGeom prst="rect">
            <a:avLst/>
          </a:prstGeom>
        </p:spPr>
        <p:txBody>
          <a:bodyPr vert="eaVert" lIns="91407" tIns="45704" rIns="91407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EB4BDA26-5C92-4EEC-98F8-41836B56931B}" type="datetimeFigureOut">
              <a:rPr lang="en-GB" smtClean="0"/>
              <a:pPr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58FDBFB3-F80B-44BB-A8A8-580B3E3914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 lIns="91407" tIns="45704" rIns="91407" bIns="4570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  <a:prstGeom prst="rect">
            <a:avLst/>
          </a:prstGeom>
        </p:spPr>
        <p:txBody>
          <a:bodyPr lIns="91407" tIns="45704" rIns="91407" bIns="45704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  <a:prstGeom prst="rect">
            <a:avLst/>
          </a:prstGeom>
        </p:spPr>
        <p:txBody>
          <a:bodyPr lIns="91407" tIns="45704" rIns="91407" bIns="45704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EB4BDA26-5C92-4EEC-98F8-41836B56931B}" type="datetimeFigureOut">
              <a:rPr lang="en-GB" smtClean="0"/>
              <a:pPr/>
              <a:t>03/09/2019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58FDBFB3-F80B-44BB-A8A8-580B3E3914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lIns="91407" tIns="45704" rIns="91407" bIns="45704" anchor="b"/>
          <a:lstStyle>
            <a:lvl1pPr marL="0" indent="0">
              <a:buNone/>
              <a:defRPr sz="2400" b="1"/>
            </a:lvl1pPr>
            <a:lvl2pPr marL="457034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6" indent="0">
              <a:buNone/>
              <a:defRPr sz="1600" b="1"/>
            </a:lvl4pPr>
            <a:lvl5pPr marL="1828140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1" indent="0">
              <a:buNone/>
              <a:defRPr sz="1600" b="1"/>
            </a:lvl7pPr>
            <a:lvl8pPr marL="3199246" indent="0">
              <a:buNone/>
              <a:defRPr sz="1600" b="1"/>
            </a:lvl8pPr>
            <a:lvl9pPr marL="36562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lIns="91407" tIns="45704" rIns="91407" bIns="45704" anchor="b"/>
          <a:lstStyle>
            <a:lvl1pPr marL="0" indent="0">
              <a:buNone/>
              <a:defRPr sz="2400" b="1"/>
            </a:lvl1pPr>
            <a:lvl2pPr marL="457034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6" indent="0">
              <a:buNone/>
              <a:defRPr sz="1600" b="1"/>
            </a:lvl4pPr>
            <a:lvl5pPr marL="1828140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1" indent="0">
              <a:buNone/>
              <a:defRPr sz="1600" b="1"/>
            </a:lvl7pPr>
            <a:lvl8pPr marL="3199246" indent="0">
              <a:buNone/>
              <a:defRPr sz="1600" b="1"/>
            </a:lvl8pPr>
            <a:lvl9pPr marL="36562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EB4BDA26-5C92-4EEC-98F8-41836B56931B}" type="datetimeFigureOut">
              <a:rPr lang="en-GB" smtClean="0"/>
              <a:pPr/>
              <a:t>03/09/2019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58FDBFB3-F80B-44BB-A8A8-580B3E3914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EB4BDA26-5C92-4EEC-98F8-41836B56931B}" type="datetimeFigureOut">
              <a:rPr lang="en-GB" smtClean="0"/>
              <a:pPr/>
              <a:t>03/09/2019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58FDBFB3-F80B-44BB-A8A8-580B3E3914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EB4BDA26-5C92-4EEC-98F8-41836B56931B}" type="datetimeFigureOut">
              <a:rPr lang="en-GB" smtClean="0"/>
              <a:pPr/>
              <a:t>03/09/2019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58FDBFB3-F80B-44BB-A8A8-580B3E3914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  <a:prstGeom prst="rect">
            <a:avLst/>
          </a:prstGeom>
        </p:spPr>
        <p:txBody>
          <a:bodyPr lIns="91407" tIns="45704" rIns="91407" bIns="4570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  <a:prstGeom prst="rect">
            <a:avLst/>
          </a:prstGeom>
        </p:spPr>
        <p:txBody>
          <a:bodyPr lIns="91407" tIns="45704" rIns="91407" bIns="45704"/>
          <a:lstStyle>
            <a:lvl1pPr marL="0" indent="0">
              <a:buNone/>
              <a:defRPr sz="1400"/>
            </a:lvl1pPr>
            <a:lvl2pPr marL="457034" indent="0">
              <a:buNone/>
              <a:defRPr sz="1200"/>
            </a:lvl2pPr>
            <a:lvl3pPr marL="914070" indent="0">
              <a:buNone/>
              <a:defRPr sz="1000"/>
            </a:lvl3pPr>
            <a:lvl4pPr marL="1371106" indent="0">
              <a:buNone/>
              <a:defRPr sz="900"/>
            </a:lvl4pPr>
            <a:lvl5pPr marL="1828140" indent="0">
              <a:buNone/>
              <a:defRPr sz="900"/>
            </a:lvl5pPr>
            <a:lvl6pPr marL="2285176" indent="0">
              <a:buNone/>
              <a:defRPr sz="900"/>
            </a:lvl6pPr>
            <a:lvl7pPr marL="2742211" indent="0">
              <a:buNone/>
              <a:defRPr sz="900"/>
            </a:lvl7pPr>
            <a:lvl8pPr marL="3199246" indent="0">
              <a:buNone/>
              <a:defRPr sz="900"/>
            </a:lvl8pPr>
            <a:lvl9pPr marL="36562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EB4BDA26-5C92-4EEC-98F8-41836B56931B}" type="datetimeFigureOut">
              <a:rPr lang="en-GB" smtClean="0"/>
              <a:pPr/>
              <a:t>03/09/2019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58FDBFB3-F80B-44BB-A8A8-580B3E3914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lIns="91407" tIns="45704" rIns="91407" bIns="4570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 lIns="91407" tIns="45704" rIns="91407" bIns="45704"/>
          <a:lstStyle>
            <a:lvl1pPr marL="0" indent="0">
              <a:buNone/>
              <a:defRPr sz="3200"/>
            </a:lvl1pPr>
            <a:lvl2pPr marL="457034" indent="0">
              <a:buNone/>
              <a:defRPr sz="2800"/>
            </a:lvl2pPr>
            <a:lvl3pPr marL="914070" indent="0">
              <a:buNone/>
              <a:defRPr sz="2400"/>
            </a:lvl3pPr>
            <a:lvl4pPr marL="1371106" indent="0">
              <a:buNone/>
              <a:defRPr sz="2000"/>
            </a:lvl4pPr>
            <a:lvl5pPr marL="1828140" indent="0">
              <a:buNone/>
              <a:defRPr sz="2000"/>
            </a:lvl5pPr>
            <a:lvl6pPr marL="2285176" indent="0">
              <a:buNone/>
              <a:defRPr sz="2000"/>
            </a:lvl6pPr>
            <a:lvl7pPr marL="2742211" indent="0">
              <a:buNone/>
              <a:defRPr sz="2000"/>
            </a:lvl7pPr>
            <a:lvl8pPr marL="3199246" indent="0">
              <a:buNone/>
              <a:defRPr sz="2000"/>
            </a:lvl8pPr>
            <a:lvl9pPr marL="3656281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 lIns="91407" tIns="45704" rIns="91407" bIns="45704"/>
          <a:lstStyle>
            <a:lvl1pPr marL="0" indent="0">
              <a:buNone/>
              <a:defRPr sz="1400"/>
            </a:lvl1pPr>
            <a:lvl2pPr marL="457034" indent="0">
              <a:buNone/>
              <a:defRPr sz="1200"/>
            </a:lvl2pPr>
            <a:lvl3pPr marL="914070" indent="0">
              <a:buNone/>
              <a:defRPr sz="1000"/>
            </a:lvl3pPr>
            <a:lvl4pPr marL="1371106" indent="0">
              <a:buNone/>
              <a:defRPr sz="900"/>
            </a:lvl4pPr>
            <a:lvl5pPr marL="1828140" indent="0">
              <a:buNone/>
              <a:defRPr sz="900"/>
            </a:lvl5pPr>
            <a:lvl6pPr marL="2285176" indent="0">
              <a:buNone/>
              <a:defRPr sz="900"/>
            </a:lvl6pPr>
            <a:lvl7pPr marL="2742211" indent="0">
              <a:buNone/>
              <a:defRPr sz="900"/>
            </a:lvl7pPr>
            <a:lvl8pPr marL="3199246" indent="0">
              <a:buNone/>
              <a:defRPr sz="900"/>
            </a:lvl8pPr>
            <a:lvl9pPr marL="36562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EB4BDA26-5C92-4EEC-98F8-41836B56931B}" type="datetimeFigureOut">
              <a:rPr lang="en-GB" smtClean="0"/>
              <a:pPr/>
              <a:t>03/09/2019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58FDBFB3-F80B-44BB-A8A8-580B3E3914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33875978"/>
              </p:ext>
            </p:extLst>
          </p:nvPr>
        </p:nvGraphicFramePr>
        <p:xfrm>
          <a:off x="56456" y="44624"/>
          <a:ext cx="9774000" cy="6696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607394589"/>
                    </a:ext>
                  </a:extLst>
                </a:gridCol>
                <a:gridCol w="1529084">
                  <a:extLst>
                    <a:ext uri="{9D8B030D-6E8A-4147-A177-3AD203B41FA5}">
                      <a16:colId xmlns:a16="http://schemas.microsoft.com/office/drawing/2014/main" val="4059367306"/>
                    </a:ext>
                  </a:extLst>
                </a:gridCol>
              </a:tblGrid>
              <a:tr h="6113328">
                <a:tc gridSpan="3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416">
                <a:tc>
                  <a:txBody>
                    <a:bodyPr/>
                    <a:lstStyle/>
                    <a:p>
                      <a:pPr algn="l"/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Action complete?</a:t>
                      </a:r>
                    </a:p>
                    <a:p>
                      <a:pPr algn="l"/>
                      <a:r>
                        <a:rPr lang="en-US" sz="1000" dirty="0" smtClean="0"/>
                        <a:t>(Purple pen)</a:t>
                      </a:r>
                      <a:endParaRPr lang="en-GB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0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6" indent="-342776" algn="l" defTabSz="9140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2" indent="-285648" algn="l" defTabSz="9140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8" indent="-228517" algn="l" defTabSz="9140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22" indent="-228517" algn="l" defTabSz="9140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58" indent="-228517" algn="l" defTabSz="9140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94" indent="-228517" algn="l" defTabSz="9140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8" indent="-228517" algn="l" defTabSz="9140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64" indent="-228517" algn="l" defTabSz="9140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8" indent="-228517" algn="l" defTabSz="9140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0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6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0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6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1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6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1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55936" y="2946176"/>
            <a:ext cx="431724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CW Precursive 9" panose="03050602040000000000" pitchFamily="66" charset="0"/>
              </a:rPr>
              <a:t>Picture </a:t>
            </a:r>
            <a:r>
              <a:rPr lang="en-US" sz="3200" dirty="0">
                <a:latin typeface="CCW Precursive 9" panose="03050602040000000000" pitchFamily="66" charset="0"/>
              </a:rPr>
              <a:t>it </a:t>
            </a:r>
            <a:r>
              <a:rPr lang="en-US" sz="3200" dirty="0" smtClean="0">
                <a:latin typeface="CCW Precursive 9" panose="03050602040000000000" pitchFamily="66" charset="0"/>
              </a:rPr>
              <a:t>!</a:t>
            </a:r>
          </a:p>
          <a:p>
            <a:endParaRPr lang="en-US" dirty="0" smtClean="0">
              <a:latin typeface="CCW Precursive 9" panose="03050602040000000000" pitchFamily="66" charset="0"/>
            </a:endParaRPr>
          </a:p>
          <a:p>
            <a:r>
              <a:rPr lang="en-US" dirty="0" smtClean="0">
                <a:latin typeface="CCW Precursive 9" panose="03050602040000000000" pitchFamily="66" charset="0"/>
              </a:rPr>
              <a:t>Name: </a:t>
            </a:r>
          </a:p>
          <a:p>
            <a:endParaRPr lang="en-US" dirty="0">
              <a:latin typeface="CCW Precursive 9" panose="03050602040000000000" pitchFamily="66" charset="0"/>
            </a:endParaRPr>
          </a:p>
          <a:p>
            <a:r>
              <a:rPr lang="en-US" dirty="0" smtClean="0">
                <a:latin typeface="CCW Precursive 9" panose="03050602040000000000" pitchFamily="66" charset="0"/>
              </a:rPr>
              <a:t>Year 7 Class:</a:t>
            </a:r>
          </a:p>
          <a:p>
            <a:endParaRPr lang="en-US" dirty="0">
              <a:latin typeface="CCW Precursive 9" panose="03050602040000000000" pitchFamily="66" charset="0"/>
            </a:endParaRPr>
          </a:p>
          <a:p>
            <a:r>
              <a:rPr lang="en-US" smtClean="0">
                <a:latin typeface="CCW Precursive 9" panose="03050602040000000000" pitchFamily="66" charset="0"/>
              </a:rPr>
              <a:t>Teacher:</a:t>
            </a:r>
            <a:endParaRPr lang="en-US" dirty="0" smtClean="0">
              <a:latin typeface="CCW Precursive 9" panose="03050602040000000000" pitchFamily="66" charset="0"/>
            </a:endParaRPr>
          </a:p>
          <a:p>
            <a:endParaRPr lang="en-US" dirty="0">
              <a:latin typeface="CCW Precursive 9" panose="03050602040000000000" pitchFamily="66" charset="0"/>
            </a:endParaRPr>
          </a:p>
          <a:p>
            <a:r>
              <a:rPr lang="en-US" dirty="0" smtClean="0">
                <a:latin typeface="CCW Precursive 9" panose="03050602040000000000" pitchFamily="66" charset="0"/>
              </a:rPr>
              <a:t>Current Grade:</a:t>
            </a:r>
          </a:p>
          <a:p>
            <a:endParaRPr lang="en-US" dirty="0">
              <a:latin typeface="CCW Precursive 9" panose="03050602040000000000" pitchFamily="66" charset="0"/>
            </a:endParaRPr>
          </a:p>
          <a:p>
            <a:r>
              <a:rPr lang="en-US" dirty="0" smtClean="0">
                <a:latin typeface="CCW Precursive 9" panose="03050602040000000000" pitchFamily="66" charset="0"/>
              </a:rPr>
              <a:t>Target Grade:</a:t>
            </a:r>
            <a:endParaRPr lang="en-US" dirty="0">
              <a:latin typeface="CCW Precursive 9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6176"/>
            <a:ext cx="5455936" cy="37444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7976">
            <a:off x="609541" y="779688"/>
            <a:ext cx="1584176" cy="2194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5629" b="8517"/>
          <a:stretch/>
        </p:blipFill>
        <p:spPr>
          <a:xfrm>
            <a:off x="2072680" y="115541"/>
            <a:ext cx="4276192" cy="237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132769"/>
              </p:ext>
            </p:extLst>
          </p:nvPr>
        </p:nvGraphicFramePr>
        <p:xfrm>
          <a:off x="128464" y="116632"/>
          <a:ext cx="3528392" cy="15121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2168">
                <a:tc>
                  <a:txBody>
                    <a:bodyPr/>
                    <a:lstStyle/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Lesson</a:t>
                      </a:r>
                      <a:r>
                        <a:rPr lang="en-US" sz="1100" u="sng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 4</a:t>
                      </a:r>
                      <a:endParaRPr lang="en-GB" sz="1100" u="sng" dirty="0" smtClean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Learning</a:t>
                      </a:r>
                      <a:r>
                        <a:rPr lang="en-US" sz="1100" u="sng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 aims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977551"/>
              </p:ext>
            </p:extLst>
          </p:nvPr>
        </p:nvGraphicFramePr>
        <p:xfrm>
          <a:off x="128463" y="548680"/>
          <a:ext cx="3528393" cy="1080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498">
                  <a:extLst>
                    <a:ext uri="{9D8B030D-6E8A-4147-A177-3AD203B41FA5}">
                      <a16:colId xmlns:a16="http://schemas.microsoft.com/office/drawing/2014/main" val="1943780616"/>
                    </a:ext>
                  </a:extLst>
                </a:gridCol>
                <a:gridCol w="2905747">
                  <a:extLst>
                    <a:ext uri="{9D8B030D-6E8A-4147-A177-3AD203B41FA5}">
                      <a16:colId xmlns:a16="http://schemas.microsoft.com/office/drawing/2014/main" val="2228100843"/>
                    </a:ext>
                  </a:extLst>
                </a:gridCol>
                <a:gridCol w="242148">
                  <a:extLst>
                    <a:ext uri="{9D8B030D-6E8A-4147-A177-3AD203B41FA5}">
                      <a16:colId xmlns:a16="http://schemas.microsoft.com/office/drawing/2014/main" val="714211901"/>
                    </a:ext>
                  </a:extLst>
                </a:gridCol>
              </a:tblGrid>
              <a:tr h="240027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1: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spc="-15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Learn new enhancement techniques – shade, shadow and thick/thin 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499629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2: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spc="-15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Be able to apply</a:t>
                      </a:r>
                      <a:r>
                        <a:rPr lang="en-GB" sz="900" b="0" spc="-15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 skills on to 3d geometric forms</a:t>
                      </a:r>
                      <a:endParaRPr lang="en-GB" sz="900" b="0" spc="-150" dirty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015640"/>
                  </a:ext>
                </a:extLst>
              </a:tr>
              <a:tr h="45528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3: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spc="-15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Applying drawing skills learned to accurately sketch </a:t>
                      </a:r>
                      <a:r>
                        <a:rPr lang="en-GB" sz="900" b="0" spc="-15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3D shapes</a:t>
                      </a:r>
                      <a:endParaRPr lang="en-GB" sz="900" b="0" spc="-150" baseline="0" dirty="0" smtClean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382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2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685175"/>
              </p:ext>
            </p:extLst>
          </p:nvPr>
        </p:nvGraphicFramePr>
        <p:xfrm>
          <a:off x="128464" y="116632"/>
          <a:ext cx="3528392" cy="15121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2168">
                <a:tc>
                  <a:txBody>
                    <a:bodyPr/>
                    <a:lstStyle/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Lesson</a:t>
                      </a:r>
                      <a:r>
                        <a:rPr lang="en-US" sz="1100" u="sng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 </a:t>
                      </a:r>
                      <a:r>
                        <a:rPr lang="en-US" sz="1100" u="sng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5</a:t>
                      </a:r>
                      <a:endParaRPr lang="en-GB" sz="1100" u="sng" dirty="0" smtClean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Learning</a:t>
                      </a:r>
                      <a:r>
                        <a:rPr lang="en-US" sz="1100" u="sng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 aims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280172"/>
              </p:ext>
            </p:extLst>
          </p:nvPr>
        </p:nvGraphicFramePr>
        <p:xfrm>
          <a:off x="128463" y="548680"/>
          <a:ext cx="3528393" cy="10801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498">
                  <a:extLst>
                    <a:ext uri="{9D8B030D-6E8A-4147-A177-3AD203B41FA5}">
                      <a16:colId xmlns:a16="http://schemas.microsoft.com/office/drawing/2014/main" val="1943780616"/>
                    </a:ext>
                  </a:extLst>
                </a:gridCol>
                <a:gridCol w="2905747">
                  <a:extLst>
                    <a:ext uri="{9D8B030D-6E8A-4147-A177-3AD203B41FA5}">
                      <a16:colId xmlns:a16="http://schemas.microsoft.com/office/drawing/2014/main" val="2228100843"/>
                    </a:ext>
                  </a:extLst>
                </a:gridCol>
                <a:gridCol w="242148">
                  <a:extLst>
                    <a:ext uri="{9D8B030D-6E8A-4147-A177-3AD203B41FA5}">
                      <a16:colId xmlns:a16="http://schemas.microsoft.com/office/drawing/2014/main" val="714211901"/>
                    </a:ext>
                  </a:extLst>
                </a:gridCol>
              </a:tblGrid>
              <a:tr h="398814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1: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spc="-15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Learn new enhancement techniques – shade, shadow and thick/thin 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499629"/>
                  </a:ext>
                </a:extLst>
              </a:tr>
              <a:tr h="282493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2: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spc="-15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Be able to apply</a:t>
                      </a:r>
                      <a:r>
                        <a:rPr lang="en-GB" sz="900" b="0" spc="-15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 skills on to 3d geometric forms</a:t>
                      </a:r>
                      <a:endParaRPr lang="en-GB" sz="900" b="0" spc="-150" dirty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015640"/>
                  </a:ext>
                </a:extLst>
              </a:tr>
              <a:tr h="398814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3: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spc="-15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Applying drawing skills learned to accurately sketch and render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382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839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008506"/>
              </p:ext>
            </p:extLst>
          </p:nvPr>
        </p:nvGraphicFramePr>
        <p:xfrm>
          <a:off x="128464" y="116632"/>
          <a:ext cx="3528392" cy="17884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88408">
                <a:tc>
                  <a:txBody>
                    <a:bodyPr/>
                    <a:lstStyle/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</a:rPr>
                        <a:t>Lesson </a:t>
                      </a:r>
                      <a:r>
                        <a:rPr lang="en-US" sz="1100" u="sng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sz="11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</a:rPr>
                        <a:t>Learning</a:t>
                      </a:r>
                      <a:r>
                        <a:rPr lang="en-US" sz="1100" u="sng" baseline="0" dirty="0" smtClean="0">
                          <a:solidFill>
                            <a:schemeClr val="tx1"/>
                          </a:solidFill>
                        </a:rPr>
                        <a:t> aims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749540"/>
              </p:ext>
            </p:extLst>
          </p:nvPr>
        </p:nvGraphicFramePr>
        <p:xfrm>
          <a:off x="128463" y="548680"/>
          <a:ext cx="3528393" cy="1356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498">
                  <a:extLst>
                    <a:ext uri="{9D8B030D-6E8A-4147-A177-3AD203B41FA5}">
                      <a16:colId xmlns:a16="http://schemas.microsoft.com/office/drawing/2014/main" val="1943780616"/>
                    </a:ext>
                  </a:extLst>
                </a:gridCol>
                <a:gridCol w="2905747">
                  <a:extLst>
                    <a:ext uri="{9D8B030D-6E8A-4147-A177-3AD203B41FA5}">
                      <a16:colId xmlns:a16="http://schemas.microsoft.com/office/drawing/2014/main" val="2228100843"/>
                    </a:ext>
                  </a:extLst>
                </a:gridCol>
                <a:gridCol w="242148">
                  <a:extLst>
                    <a:ext uri="{9D8B030D-6E8A-4147-A177-3AD203B41FA5}">
                      <a16:colId xmlns:a16="http://schemas.microsoft.com/office/drawing/2014/main" val="714211901"/>
                    </a:ext>
                  </a:extLst>
                </a:gridCol>
              </a:tblGrid>
              <a:tr h="24002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CW Precursive 9" panose="03050602040000000000" pitchFamily="66" charset="0"/>
                        </a:rPr>
                        <a:t>1:</a:t>
                      </a:r>
                      <a:endParaRPr lang="en-GB" sz="1100" dirty="0"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Mini</a:t>
                      </a:r>
                      <a:r>
                        <a:rPr lang="en-GB" sz="1000" b="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 design challenge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499629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CW Precursive 9" panose="03050602040000000000" pitchFamily="66" charset="0"/>
                        </a:rPr>
                        <a:t>2:</a:t>
                      </a:r>
                      <a:endParaRPr lang="en-GB" sz="1100" dirty="0"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Using and embedding all skills practiced to  design either a clock or a chair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015640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CW Precursive 9" panose="03050602040000000000" pitchFamily="66" charset="0"/>
                        </a:rPr>
                        <a:t>3:</a:t>
                      </a:r>
                      <a:endParaRPr lang="en-GB" sz="1100" dirty="0"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Apply a variety of skills to communicating</a:t>
                      </a:r>
                      <a:r>
                        <a:rPr lang="en-GB" sz="1000" b="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 design ideas for a clock or chair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382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8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783812"/>
              </p:ext>
            </p:extLst>
          </p:nvPr>
        </p:nvGraphicFramePr>
        <p:xfrm>
          <a:off x="128464" y="116632"/>
          <a:ext cx="3528392" cy="17884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88408">
                <a:tc>
                  <a:txBody>
                    <a:bodyPr/>
                    <a:lstStyle/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</a:rPr>
                        <a:t>Lesson </a:t>
                      </a:r>
                      <a:r>
                        <a:rPr lang="en-US" sz="1100" u="sng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sz="11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</a:rPr>
                        <a:t>Learning</a:t>
                      </a:r>
                      <a:r>
                        <a:rPr lang="en-US" sz="1100" u="sng" baseline="0" dirty="0" smtClean="0">
                          <a:solidFill>
                            <a:schemeClr val="tx1"/>
                          </a:solidFill>
                        </a:rPr>
                        <a:t> aims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444434"/>
              </p:ext>
            </p:extLst>
          </p:nvPr>
        </p:nvGraphicFramePr>
        <p:xfrm>
          <a:off x="128463" y="548680"/>
          <a:ext cx="3528393" cy="1356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498">
                  <a:extLst>
                    <a:ext uri="{9D8B030D-6E8A-4147-A177-3AD203B41FA5}">
                      <a16:colId xmlns:a16="http://schemas.microsoft.com/office/drawing/2014/main" val="1943780616"/>
                    </a:ext>
                  </a:extLst>
                </a:gridCol>
                <a:gridCol w="2905747">
                  <a:extLst>
                    <a:ext uri="{9D8B030D-6E8A-4147-A177-3AD203B41FA5}">
                      <a16:colId xmlns:a16="http://schemas.microsoft.com/office/drawing/2014/main" val="2228100843"/>
                    </a:ext>
                  </a:extLst>
                </a:gridCol>
                <a:gridCol w="242148">
                  <a:extLst>
                    <a:ext uri="{9D8B030D-6E8A-4147-A177-3AD203B41FA5}">
                      <a16:colId xmlns:a16="http://schemas.microsoft.com/office/drawing/2014/main" val="714211901"/>
                    </a:ext>
                  </a:extLst>
                </a:gridCol>
              </a:tblGrid>
              <a:tr h="24002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CW Precursive 9" panose="03050602040000000000" pitchFamily="66" charset="0"/>
                        </a:rPr>
                        <a:t>1:</a:t>
                      </a:r>
                      <a:endParaRPr lang="en-GB" sz="1100" dirty="0"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Mini</a:t>
                      </a:r>
                      <a:r>
                        <a:rPr lang="en-GB" sz="1000" b="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 design challenge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499629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CW Precursive 9" panose="03050602040000000000" pitchFamily="66" charset="0"/>
                        </a:rPr>
                        <a:t>2:</a:t>
                      </a:r>
                      <a:endParaRPr lang="en-GB" sz="1100" dirty="0"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Using and embedding all skills practiced to  design either a clock or a chair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015640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CW Precursive 9" panose="03050602040000000000" pitchFamily="66" charset="0"/>
                        </a:rPr>
                        <a:t>3:</a:t>
                      </a:r>
                      <a:endParaRPr lang="en-GB" sz="1100" dirty="0"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Apply a variety of skills to communicating</a:t>
                      </a:r>
                      <a:r>
                        <a:rPr lang="en-GB" sz="1000" b="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 design ideas for a clock or chair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382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4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638623"/>
              </p:ext>
            </p:extLst>
          </p:nvPr>
        </p:nvGraphicFramePr>
        <p:xfrm>
          <a:off x="128464" y="116632"/>
          <a:ext cx="3528392" cy="17884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88408">
                <a:tc>
                  <a:txBody>
                    <a:bodyPr/>
                    <a:lstStyle/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</a:rPr>
                        <a:t>Lesson </a:t>
                      </a:r>
                      <a:r>
                        <a:rPr lang="en-US" sz="1100" u="sng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sz="11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</a:rPr>
                        <a:t>Learning</a:t>
                      </a:r>
                      <a:r>
                        <a:rPr lang="en-US" sz="1100" u="sng" baseline="0" dirty="0" smtClean="0">
                          <a:solidFill>
                            <a:schemeClr val="tx1"/>
                          </a:solidFill>
                        </a:rPr>
                        <a:t> aims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781448"/>
              </p:ext>
            </p:extLst>
          </p:nvPr>
        </p:nvGraphicFramePr>
        <p:xfrm>
          <a:off x="128463" y="548680"/>
          <a:ext cx="3528393" cy="1356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498">
                  <a:extLst>
                    <a:ext uri="{9D8B030D-6E8A-4147-A177-3AD203B41FA5}">
                      <a16:colId xmlns:a16="http://schemas.microsoft.com/office/drawing/2014/main" val="1943780616"/>
                    </a:ext>
                  </a:extLst>
                </a:gridCol>
                <a:gridCol w="2905747">
                  <a:extLst>
                    <a:ext uri="{9D8B030D-6E8A-4147-A177-3AD203B41FA5}">
                      <a16:colId xmlns:a16="http://schemas.microsoft.com/office/drawing/2014/main" val="2228100843"/>
                    </a:ext>
                  </a:extLst>
                </a:gridCol>
                <a:gridCol w="242148">
                  <a:extLst>
                    <a:ext uri="{9D8B030D-6E8A-4147-A177-3AD203B41FA5}">
                      <a16:colId xmlns:a16="http://schemas.microsoft.com/office/drawing/2014/main" val="714211901"/>
                    </a:ext>
                  </a:extLst>
                </a:gridCol>
              </a:tblGrid>
              <a:tr h="24002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CW Precursive 9" panose="03050602040000000000" pitchFamily="66" charset="0"/>
                        </a:rPr>
                        <a:t>1:</a:t>
                      </a:r>
                      <a:endParaRPr lang="en-GB" sz="1100" dirty="0"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Mini</a:t>
                      </a:r>
                      <a:r>
                        <a:rPr lang="en-GB" sz="1000" b="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 design challenge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499629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CW Precursive 9" panose="03050602040000000000" pitchFamily="66" charset="0"/>
                        </a:rPr>
                        <a:t>2:</a:t>
                      </a:r>
                      <a:endParaRPr lang="en-GB" sz="1100" dirty="0"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Using and embedding all skills practiced to  design either a clock or a chair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015640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CW Precursive 9" panose="03050602040000000000" pitchFamily="66" charset="0"/>
                        </a:rPr>
                        <a:t>3:</a:t>
                      </a:r>
                      <a:endParaRPr lang="en-GB" sz="1100" dirty="0"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Apply a variety of skills to communicating</a:t>
                      </a:r>
                      <a:r>
                        <a:rPr lang="en-GB" sz="1000" b="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 design ideas for a clock or chair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382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33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21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925700"/>
              </p:ext>
            </p:extLst>
          </p:nvPr>
        </p:nvGraphicFramePr>
        <p:xfrm>
          <a:off x="272480" y="1412779"/>
          <a:ext cx="9471170" cy="4599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2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706">
                  <a:extLst>
                    <a:ext uri="{9D8B030D-6E8A-4147-A177-3AD203B41FA5}">
                      <a16:colId xmlns:a16="http://schemas.microsoft.com/office/drawing/2014/main" val="717277204"/>
                    </a:ext>
                  </a:extLst>
                </a:gridCol>
                <a:gridCol w="663175">
                  <a:extLst>
                    <a:ext uri="{9D8B030D-6E8A-4147-A177-3AD203B41FA5}">
                      <a16:colId xmlns:a16="http://schemas.microsoft.com/office/drawing/2014/main" val="3863914470"/>
                    </a:ext>
                  </a:extLst>
                </a:gridCol>
                <a:gridCol w="2918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599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Strength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Improvement action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Tick when complete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smtClean="0">
                          <a:solidFill>
                            <a:schemeClr val="tx1"/>
                          </a:solidFill>
                        </a:rPr>
                        <a:t>Feedback  SIA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328"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spc="-15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Know and use the correct equipment for sketching design ideas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8"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328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spc="-15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Demonstrate pencil control, thick and thin lines,</a:t>
                      </a:r>
                      <a:r>
                        <a:rPr lang="en-GB" sz="800" b="0" spc="-15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 simple shapes</a:t>
                      </a:r>
                      <a:endParaRPr lang="en-GB" sz="800" b="0" spc="-150" dirty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328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spc="-15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Develop skills in freehand 2d line drawing of geometric shapes</a:t>
                      </a:r>
                      <a:endParaRPr lang="en-GB" sz="800" b="0" spc="-150" dirty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022"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spc="-150" dirty="0" smtClean="0">
                          <a:latin typeface="CCW Precursive 9" panose="03050602040000000000" pitchFamily="66" charset="0"/>
                        </a:rPr>
                        <a:t>Recap on pencil control,</a:t>
                      </a:r>
                      <a:r>
                        <a:rPr lang="en-GB" sz="800" spc="-150" baseline="0" dirty="0" smtClean="0">
                          <a:latin typeface="CCW Precursive 9" panose="03050602040000000000" pitchFamily="66" charset="0"/>
                        </a:rPr>
                        <a:t> thick and thin lines</a:t>
                      </a:r>
                      <a:endParaRPr lang="en-GB" sz="800" spc="-150" dirty="0">
                        <a:latin typeface="CCW Precursive 9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328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spc="-150" dirty="0" smtClean="0">
                          <a:latin typeface="CCW Precursive 9" panose="03050602040000000000" pitchFamily="66" charset="0"/>
                        </a:rPr>
                        <a:t>Practice</a:t>
                      </a:r>
                      <a:r>
                        <a:rPr lang="en-GB" sz="800" spc="-150" baseline="0" dirty="0" smtClean="0">
                          <a:latin typeface="CCW Precursive 9" panose="03050602040000000000" pitchFamily="66" charset="0"/>
                        </a:rPr>
                        <a:t> drawing  more complex 2d shapes</a:t>
                      </a:r>
                      <a:endParaRPr lang="en-GB" sz="800" spc="-150" dirty="0">
                        <a:latin typeface="CCW Precursive 9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328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spc="-150" dirty="0" smtClean="0">
                          <a:latin typeface="CCW Precursive 9" panose="03050602040000000000" pitchFamily="66" charset="0"/>
                        </a:rPr>
                        <a:t>Apply this knowledge to simple line drawings </a:t>
                      </a:r>
                      <a:endParaRPr lang="en-GB" sz="800" spc="-150" dirty="0">
                        <a:latin typeface="CCW Precursive 9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328"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spc="-15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Learn about isometric drawing for 3d forms using a grid</a:t>
                      </a:r>
                      <a:endParaRPr lang="en-GB" sz="800" b="0" spc="-150" dirty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328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spc="-15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Apply line drawing skills to a variety</a:t>
                      </a:r>
                      <a:r>
                        <a:rPr lang="en-GB" sz="800" b="0" spc="-15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 of 2d and 3d geometrical shapes/forms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328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spc="-15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Apply new skills to produce accurate 3d forms without a grid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600827"/>
                  </a:ext>
                </a:extLst>
              </a:tr>
              <a:tr h="237328"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spc="-15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Learn new enhancement techniques – shade, shadow and thick/thin lines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138682"/>
                  </a:ext>
                </a:extLst>
              </a:tr>
              <a:tr h="237328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spc="-15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Be able to apply</a:t>
                      </a:r>
                      <a:r>
                        <a:rPr lang="en-GB" sz="800" b="0" spc="-15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 skills on to 3d geometric forms</a:t>
                      </a:r>
                      <a:endParaRPr lang="en-GB" sz="800" b="0" spc="-150" dirty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236060"/>
                  </a:ext>
                </a:extLst>
              </a:tr>
              <a:tr h="237328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spc="-15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Applying drawing skills learned to accurately sketch and render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480589"/>
                  </a:ext>
                </a:extLst>
              </a:tr>
              <a:tr h="237328"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spc="-15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Mini</a:t>
                      </a:r>
                      <a:r>
                        <a:rPr lang="en-GB" sz="800" b="0" spc="-15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 design challenge</a:t>
                      </a:r>
                      <a:endParaRPr lang="en-GB" sz="800" b="0" spc="-150" dirty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067959"/>
                  </a:ext>
                </a:extLst>
              </a:tr>
              <a:tr h="237328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spc="-15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Using and embedding all skills practiced to  design either a clock or a chair</a:t>
                      </a:r>
                      <a:endParaRPr lang="en-GB" sz="800" b="0" spc="-150" dirty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052580"/>
                  </a:ext>
                </a:extLst>
              </a:tr>
              <a:tr h="237328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spc="-15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Apply a variety of skills to communicating</a:t>
                      </a:r>
                      <a:r>
                        <a:rPr lang="en-GB" sz="800" b="0" spc="-15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 design ideas for a clock or chair</a:t>
                      </a:r>
                      <a:endParaRPr lang="en-GB" sz="800" b="0" spc="-150" dirty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44129"/>
                  </a:ext>
                </a:extLst>
              </a:tr>
              <a:tr h="237328"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spc="-15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Mini</a:t>
                      </a:r>
                      <a:r>
                        <a:rPr lang="en-GB" sz="800" b="0" spc="-15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 design challenge</a:t>
                      </a:r>
                      <a:endParaRPr lang="en-GB" sz="800" b="0" spc="-150" dirty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161379"/>
                  </a:ext>
                </a:extLst>
              </a:tr>
              <a:tr h="237328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spc="-15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Using and embedding all skills practiced to  design either a clock or a chair</a:t>
                      </a:r>
                      <a:endParaRPr lang="en-GB" sz="800" b="0" spc="-150" dirty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844067"/>
                  </a:ext>
                </a:extLst>
              </a:tr>
              <a:tr h="237328"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spc="-15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Apply a variety of skills to communicating</a:t>
                      </a:r>
                      <a:r>
                        <a:rPr lang="en-GB" sz="800" b="0" spc="-15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 design ideas for a clock or chair</a:t>
                      </a:r>
                      <a:endParaRPr lang="en-GB" sz="800" b="0" spc="-150" dirty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50760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631084"/>
              </p:ext>
            </p:extLst>
          </p:nvPr>
        </p:nvGraphicFramePr>
        <p:xfrm>
          <a:off x="272480" y="102139"/>
          <a:ext cx="9433048" cy="1447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766657100"/>
                    </a:ext>
                  </a:extLst>
                </a:gridCol>
              </a:tblGrid>
              <a:tr h="1023550">
                <a:tc gridSpan="2">
                  <a:txBody>
                    <a:bodyPr/>
                    <a:lstStyle/>
                    <a:p>
                      <a:r>
                        <a:rPr lang="en-US" sz="900" u="sng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Title of Project:  Picture it</a:t>
                      </a:r>
                      <a:r>
                        <a:rPr lang="en-US" sz="900" u="sng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 !</a:t>
                      </a:r>
                      <a:endParaRPr lang="en-US" sz="900" u="sng" dirty="0" smtClean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  <a:p>
                      <a:endParaRPr lang="en-GB" sz="900" u="sng" dirty="0" smtClean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  <a:p>
                      <a:r>
                        <a:rPr lang="en-US" sz="900" u="sng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Learning</a:t>
                      </a:r>
                      <a:r>
                        <a:rPr lang="en-US" sz="900" u="sng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 aims</a:t>
                      </a:r>
                      <a:r>
                        <a:rPr lang="en-US" sz="900" u="none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:  </a:t>
                      </a:r>
                      <a:r>
                        <a:rPr lang="en-GB" sz="900" u="none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Use of basic graphical skills, Develop basic sketching skills</a:t>
                      </a:r>
                    </a:p>
                    <a:p>
                      <a:r>
                        <a:rPr lang="en-GB" sz="900" u="none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Develop knowledge of key terminology, Develop knowledge of basic geometrical shapes and how to draw them.</a:t>
                      </a:r>
                    </a:p>
                    <a:p>
                      <a:r>
                        <a:rPr lang="en-GB" sz="900" u="none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Applying knowledge to simple design challenge.</a:t>
                      </a:r>
                    </a:p>
                    <a:p>
                      <a:r>
                        <a:rPr lang="en-GB" sz="900" u="sng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Skills:</a:t>
                      </a:r>
                    </a:p>
                    <a:p>
                      <a:r>
                        <a:rPr lang="en-GB" sz="900" u="none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Developing freehand sketching skills, Learning how to sketch in 3D, Annotation of work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Name:</a:t>
                      </a:r>
                    </a:p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Teacher:</a:t>
                      </a:r>
                    </a:p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Current Level:</a:t>
                      </a:r>
                    </a:p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End of key stage target:</a:t>
                      </a:r>
                    </a:p>
                    <a:p>
                      <a:endParaRPr lang="en-GB" sz="1100" u="sng" dirty="0" smtClean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3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100" dirty="0" smtClean="0">
                          <a:latin typeface="CCW Precursive 9" panose="03050602040000000000" pitchFamily="66" charset="0"/>
                        </a:rPr>
                        <a:t>Objectives</a:t>
                      </a:r>
                      <a:endParaRPr lang="en-GB" sz="1100" dirty="0">
                        <a:latin typeface="CCW Precursive 9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GB" sz="1100" dirty="0">
                        <a:latin typeface="CCW Precursive 9" panose="0305060204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5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680458"/>
              </p:ext>
            </p:extLst>
          </p:nvPr>
        </p:nvGraphicFramePr>
        <p:xfrm>
          <a:off x="128464" y="116632"/>
          <a:ext cx="3528392" cy="15293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9328">
                <a:tc>
                  <a:txBody>
                    <a:bodyPr/>
                    <a:lstStyle/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</a:rPr>
                        <a:t>Lesson 1</a:t>
                      </a:r>
                      <a:endParaRPr lang="en-GB" sz="11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</a:rPr>
                        <a:t>Learning</a:t>
                      </a:r>
                      <a:r>
                        <a:rPr lang="en-US" sz="1100" u="sng" baseline="0" dirty="0" smtClean="0">
                          <a:solidFill>
                            <a:schemeClr val="tx1"/>
                          </a:solidFill>
                        </a:rPr>
                        <a:t> aims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397416"/>
              </p:ext>
            </p:extLst>
          </p:nvPr>
        </p:nvGraphicFramePr>
        <p:xfrm>
          <a:off x="128463" y="548680"/>
          <a:ext cx="3528393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498">
                  <a:extLst>
                    <a:ext uri="{9D8B030D-6E8A-4147-A177-3AD203B41FA5}">
                      <a16:colId xmlns:a16="http://schemas.microsoft.com/office/drawing/2014/main" val="1943780616"/>
                    </a:ext>
                  </a:extLst>
                </a:gridCol>
                <a:gridCol w="2905747">
                  <a:extLst>
                    <a:ext uri="{9D8B030D-6E8A-4147-A177-3AD203B41FA5}">
                      <a16:colId xmlns:a16="http://schemas.microsoft.com/office/drawing/2014/main" val="2228100843"/>
                    </a:ext>
                  </a:extLst>
                </a:gridCol>
                <a:gridCol w="242148">
                  <a:extLst>
                    <a:ext uri="{9D8B030D-6E8A-4147-A177-3AD203B41FA5}">
                      <a16:colId xmlns:a16="http://schemas.microsoft.com/office/drawing/2014/main" val="714211901"/>
                    </a:ext>
                  </a:extLst>
                </a:gridCol>
              </a:tblGrid>
              <a:tr h="240027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CCW Precursive 9" panose="03050602040000000000" pitchFamily="66" charset="0"/>
                        </a:rPr>
                        <a:t>1:</a:t>
                      </a:r>
                      <a:endParaRPr lang="en-GB" sz="900" dirty="0"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Know and use the correct equipment for sketching design ideas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499629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CCW Precursive 9" panose="03050602040000000000" pitchFamily="66" charset="0"/>
                        </a:rPr>
                        <a:t>2:</a:t>
                      </a:r>
                      <a:endParaRPr lang="en-GB" sz="900" dirty="0"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Demonstrate pencil control, thick and thin lines,</a:t>
                      </a:r>
                      <a:r>
                        <a:rPr lang="en-GB" sz="900" b="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 simple shapes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015640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CCW Precursive 9" panose="03050602040000000000" pitchFamily="66" charset="0"/>
                        </a:rPr>
                        <a:t>3:</a:t>
                      </a:r>
                      <a:endParaRPr lang="en-GB" sz="900" dirty="0"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Develop skills in freehand 2d line drawing of geometric shapes</a:t>
                      </a:r>
                      <a:endParaRPr lang="en-GB" sz="900" b="0" dirty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382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0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68387"/>
              </p:ext>
            </p:extLst>
          </p:nvPr>
        </p:nvGraphicFramePr>
        <p:xfrm>
          <a:off x="128464" y="116632"/>
          <a:ext cx="3528392" cy="17731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3168">
                <a:tc>
                  <a:txBody>
                    <a:bodyPr/>
                    <a:lstStyle/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</a:rPr>
                        <a:t>Lesson 1</a:t>
                      </a:r>
                      <a:endParaRPr lang="en-GB" sz="11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</a:rPr>
                        <a:t>Learning</a:t>
                      </a:r>
                      <a:r>
                        <a:rPr lang="en-US" sz="1100" u="sng" baseline="0" dirty="0" smtClean="0">
                          <a:solidFill>
                            <a:schemeClr val="tx1"/>
                          </a:solidFill>
                        </a:rPr>
                        <a:t> aims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065488"/>
              </p:ext>
            </p:extLst>
          </p:nvPr>
        </p:nvGraphicFramePr>
        <p:xfrm>
          <a:off x="128463" y="548680"/>
          <a:ext cx="3528393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498">
                  <a:extLst>
                    <a:ext uri="{9D8B030D-6E8A-4147-A177-3AD203B41FA5}">
                      <a16:colId xmlns:a16="http://schemas.microsoft.com/office/drawing/2014/main" val="1943780616"/>
                    </a:ext>
                  </a:extLst>
                </a:gridCol>
                <a:gridCol w="2905747">
                  <a:extLst>
                    <a:ext uri="{9D8B030D-6E8A-4147-A177-3AD203B41FA5}">
                      <a16:colId xmlns:a16="http://schemas.microsoft.com/office/drawing/2014/main" val="2228100843"/>
                    </a:ext>
                  </a:extLst>
                </a:gridCol>
                <a:gridCol w="242148">
                  <a:extLst>
                    <a:ext uri="{9D8B030D-6E8A-4147-A177-3AD203B41FA5}">
                      <a16:colId xmlns:a16="http://schemas.microsoft.com/office/drawing/2014/main" val="714211901"/>
                    </a:ext>
                  </a:extLst>
                </a:gridCol>
              </a:tblGrid>
              <a:tr h="24002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CW Precursive 9" panose="03050602040000000000" pitchFamily="66" charset="0"/>
                        </a:rPr>
                        <a:t>1:</a:t>
                      </a:r>
                      <a:endParaRPr lang="en-GB" sz="1100" dirty="0"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Know and use the correct equipment for sketching design ideas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499629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CW Precursive 9" panose="03050602040000000000" pitchFamily="66" charset="0"/>
                        </a:rPr>
                        <a:t>2:</a:t>
                      </a:r>
                      <a:endParaRPr lang="en-GB" sz="1100" dirty="0"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Demonstrate pencil control, thick and thin lines,</a:t>
                      </a:r>
                      <a:r>
                        <a:rPr lang="en-GB" sz="1000" b="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 simple shapes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015640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CW Precursive 9" panose="03050602040000000000" pitchFamily="66" charset="0"/>
                        </a:rPr>
                        <a:t>3:</a:t>
                      </a:r>
                      <a:endParaRPr lang="en-GB" sz="1100" dirty="0"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Develop skills in freehand 2d line drawing of geometric shapes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382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4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141453"/>
              </p:ext>
            </p:extLst>
          </p:nvPr>
        </p:nvGraphicFramePr>
        <p:xfrm>
          <a:off x="128464" y="116632"/>
          <a:ext cx="3528392" cy="12092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9288">
                <a:tc>
                  <a:txBody>
                    <a:bodyPr/>
                    <a:lstStyle/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</a:rPr>
                        <a:t>Lesson 2</a:t>
                      </a:r>
                      <a:endParaRPr lang="en-GB" sz="11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</a:rPr>
                        <a:t>Learning</a:t>
                      </a:r>
                      <a:r>
                        <a:rPr lang="en-US" sz="1100" u="sng" baseline="0" dirty="0" smtClean="0">
                          <a:solidFill>
                            <a:schemeClr val="tx1"/>
                          </a:solidFill>
                        </a:rPr>
                        <a:t> aims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435289"/>
              </p:ext>
            </p:extLst>
          </p:nvPr>
        </p:nvGraphicFramePr>
        <p:xfrm>
          <a:off x="128463" y="548680"/>
          <a:ext cx="3528393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498">
                  <a:extLst>
                    <a:ext uri="{9D8B030D-6E8A-4147-A177-3AD203B41FA5}">
                      <a16:colId xmlns:a16="http://schemas.microsoft.com/office/drawing/2014/main" val="1943780616"/>
                    </a:ext>
                  </a:extLst>
                </a:gridCol>
                <a:gridCol w="2905747">
                  <a:extLst>
                    <a:ext uri="{9D8B030D-6E8A-4147-A177-3AD203B41FA5}">
                      <a16:colId xmlns:a16="http://schemas.microsoft.com/office/drawing/2014/main" val="2228100843"/>
                    </a:ext>
                  </a:extLst>
                </a:gridCol>
                <a:gridCol w="242148">
                  <a:extLst>
                    <a:ext uri="{9D8B030D-6E8A-4147-A177-3AD203B41FA5}">
                      <a16:colId xmlns:a16="http://schemas.microsoft.com/office/drawing/2014/main" val="714211901"/>
                    </a:ext>
                  </a:extLst>
                </a:gridCol>
              </a:tblGrid>
              <a:tr h="24002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CW Precursive 9" panose="03050602040000000000" pitchFamily="66" charset="0"/>
                        </a:rPr>
                        <a:t>1:</a:t>
                      </a:r>
                      <a:endParaRPr lang="en-GB" sz="1100" dirty="0"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CW Precursive 9" panose="03050602040000000000" pitchFamily="66" charset="0"/>
                        </a:rPr>
                        <a:t>Recap on pencil control,</a:t>
                      </a:r>
                      <a:r>
                        <a:rPr lang="en-GB" sz="1000" baseline="0" dirty="0" smtClean="0">
                          <a:latin typeface="CCW Precursive 9" panose="03050602040000000000" pitchFamily="66" charset="0"/>
                        </a:rPr>
                        <a:t> thick and thin lines</a:t>
                      </a:r>
                      <a:endParaRPr lang="en-GB" sz="1000" dirty="0"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499629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CW Precursive 9" panose="03050602040000000000" pitchFamily="66" charset="0"/>
                        </a:rPr>
                        <a:t>2:</a:t>
                      </a:r>
                      <a:endParaRPr lang="en-GB" sz="1100" dirty="0"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CW Precursive 9" panose="03050602040000000000" pitchFamily="66" charset="0"/>
                        </a:rPr>
                        <a:t>Practice</a:t>
                      </a:r>
                      <a:r>
                        <a:rPr lang="en-GB" sz="1000" baseline="0" dirty="0" smtClean="0">
                          <a:latin typeface="CCW Precursive 9" panose="03050602040000000000" pitchFamily="66" charset="0"/>
                        </a:rPr>
                        <a:t> drawing  more complex 2d shapes</a:t>
                      </a:r>
                      <a:endParaRPr lang="en-GB" sz="1000" dirty="0"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015640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CW Precursive 9" panose="03050602040000000000" pitchFamily="66" charset="0"/>
                        </a:rPr>
                        <a:t>3:</a:t>
                      </a:r>
                      <a:endParaRPr lang="en-GB" sz="1100" dirty="0"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CW Precursive 9" panose="03050602040000000000" pitchFamily="66" charset="0"/>
                        </a:rPr>
                        <a:t>Apply this knowledge to simple line drawings </a:t>
                      </a:r>
                      <a:endParaRPr lang="en-GB" sz="1000" dirty="0"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382081"/>
                  </a:ext>
                </a:extLst>
              </a:tr>
            </a:tbl>
          </a:graphicData>
        </a:graphic>
      </p:graphicFrame>
      <p:sp>
        <p:nvSpPr>
          <p:cNvPr id="3" name="Diamond 2"/>
          <p:cNvSpPr/>
          <p:nvPr/>
        </p:nvSpPr>
        <p:spPr>
          <a:xfrm>
            <a:off x="3854514" y="119563"/>
            <a:ext cx="295377" cy="46746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6216381" y="186740"/>
            <a:ext cx="300003" cy="400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Punched Tape 5"/>
          <p:cNvSpPr/>
          <p:nvPr/>
        </p:nvSpPr>
        <p:spPr>
          <a:xfrm>
            <a:off x="4312378" y="149202"/>
            <a:ext cx="442413" cy="40818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5639338" y="116632"/>
            <a:ext cx="394760" cy="44075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gular Pentagon 7"/>
          <p:cNvSpPr/>
          <p:nvPr/>
        </p:nvSpPr>
        <p:spPr>
          <a:xfrm>
            <a:off x="6638998" y="139589"/>
            <a:ext cx="474242" cy="44743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Card 8"/>
          <p:cNvSpPr/>
          <p:nvPr/>
        </p:nvSpPr>
        <p:spPr>
          <a:xfrm>
            <a:off x="4956790" y="149202"/>
            <a:ext cx="500265" cy="399478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nut 9"/>
          <p:cNvSpPr/>
          <p:nvPr/>
        </p:nvSpPr>
        <p:spPr>
          <a:xfrm>
            <a:off x="7235854" y="139589"/>
            <a:ext cx="482286" cy="44743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840754" y="116632"/>
            <a:ext cx="424614" cy="4703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Preparation 11"/>
          <p:cNvSpPr/>
          <p:nvPr/>
        </p:nvSpPr>
        <p:spPr>
          <a:xfrm>
            <a:off x="8409384" y="139589"/>
            <a:ext cx="442847" cy="44743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Notched Right Arrow 12"/>
          <p:cNvSpPr/>
          <p:nvPr/>
        </p:nvSpPr>
        <p:spPr>
          <a:xfrm>
            <a:off x="9059121" y="200774"/>
            <a:ext cx="468263" cy="3250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5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462796"/>
              </p:ext>
            </p:extLst>
          </p:nvPr>
        </p:nvGraphicFramePr>
        <p:xfrm>
          <a:off x="128464" y="116632"/>
          <a:ext cx="3528392" cy="17731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3168">
                <a:tc>
                  <a:txBody>
                    <a:bodyPr/>
                    <a:lstStyle/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</a:rPr>
                        <a:t>Lesson 3</a:t>
                      </a:r>
                      <a:endParaRPr lang="en-GB" sz="11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</a:rPr>
                        <a:t>Learning</a:t>
                      </a:r>
                      <a:r>
                        <a:rPr lang="en-US" sz="1100" u="sng" baseline="0" dirty="0" smtClean="0">
                          <a:solidFill>
                            <a:schemeClr val="tx1"/>
                          </a:solidFill>
                        </a:rPr>
                        <a:t> aims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347828"/>
              </p:ext>
            </p:extLst>
          </p:nvPr>
        </p:nvGraphicFramePr>
        <p:xfrm>
          <a:off x="128463" y="548680"/>
          <a:ext cx="3528393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498">
                  <a:extLst>
                    <a:ext uri="{9D8B030D-6E8A-4147-A177-3AD203B41FA5}">
                      <a16:colId xmlns:a16="http://schemas.microsoft.com/office/drawing/2014/main" val="1943780616"/>
                    </a:ext>
                  </a:extLst>
                </a:gridCol>
                <a:gridCol w="2905747">
                  <a:extLst>
                    <a:ext uri="{9D8B030D-6E8A-4147-A177-3AD203B41FA5}">
                      <a16:colId xmlns:a16="http://schemas.microsoft.com/office/drawing/2014/main" val="2228100843"/>
                    </a:ext>
                  </a:extLst>
                </a:gridCol>
                <a:gridCol w="242148">
                  <a:extLst>
                    <a:ext uri="{9D8B030D-6E8A-4147-A177-3AD203B41FA5}">
                      <a16:colId xmlns:a16="http://schemas.microsoft.com/office/drawing/2014/main" val="714211901"/>
                    </a:ext>
                  </a:extLst>
                </a:gridCol>
              </a:tblGrid>
              <a:tr h="24002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CW Precursive 9" panose="03050602040000000000" pitchFamily="66" charset="0"/>
                        </a:rPr>
                        <a:t>1:</a:t>
                      </a:r>
                      <a:endParaRPr lang="en-GB" sz="1100" dirty="0"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Learn about isometric drawing for 3d forms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499629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CW Precursive 9" panose="03050602040000000000" pitchFamily="66" charset="0"/>
                        </a:rPr>
                        <a:t>2:</a:t>
                      </a:r>
                      <a:endParaRPr lang="en-GB" sz="1100" dirty="0"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Apply line drawing skills to a variety</a:t>
                      </a:r>
                      <a:r>
                        <a:rPr lang="en-GB" sz="1000" b="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 of 2d and 3d geometrical shapes/forms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015640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CW Precursive 9" panose="03050602040000000000" pitchFamily="66" charset="0"/>
                        </a:rPr>
                        <a:t>3:</a:t>
                      </a:r>
                      <a:endParaRPr lang="en-GB" sz="1100" dirty="0">
                        <a:latin typeface="CCW Precursive 9" panose="03050602040000000000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Apply new skills to produce accurate 3d forms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382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55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462796"/>
              </p:ext>
            </p:extLst>
          </p:nvPr>
        </p:nvGraphicFramePr>
        <p:xfrm>
          <a:off x="128464" y="116632"/>
          <a:ext cx="3528392" cy="17731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3168">
                <a:tc>
                  <a:txBody>
                    <a:bodyPr/>
                    <a:lstStyle/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</a:rPr>
                        <a:t>Lesson 3</a:t>
                      </a:r>
                      <a:endParaRPr lang="en-GB" sz="11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</a:rPr>
                        <a:t>Learning</a:t>
                      </a:r>
                      <a:r>
                        <a:rPr lang="en-US" sz="1100" u="sng" baseline="0" dirty="0" smtClean="0">
                          <a:solidFill>
                            <a:schemeClr val="tx1"/>
                          </a:solidFill>
                        </a:rPr>
                        <a:t> aims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347828"/>
              </p:ext>
            </p:extLst>
          </p:nvPr>
        </p:nvGraphicFramePr>
        <p:xfrm>
          <a:off x="128463" y="548680"/>
          <a:ext cx="3528393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498">
                  <a:extLst>
                    <a:ext uri="{9D8B030D-6E8A-4147-A177-3AD203B41FA5}">
                      <a16:colId xmlns:a16="http://schemas.microsoft.com/office/drawing/2014/main" val="1943780616"/>
                    </a:ext>
                  </a:extLst>
                </a:gridCol>
                <a:gridCol w="2905747">
                  <a:extLst>
                    <a:ext uri="{9D8B030D-6E8A-4147-A177-3AD203B41FA5}">
                      <a16:colId xmlns:a16="http://schemas.microsoft.com/office/drawing/2014/main" val="2228100843"/>
                    </a:ext>
                  </a:extLst>
                </a:gridCol>
                <a:gridCol w="242148">
                  <a:extLst>
                    <a:ext uri="{9D8B030D-6E8A-4147-A177-3AD203B41FA5}">
                      <a16:colId xmlns:a16="http://schemas.microsoft.com/office/drawing/2014/main" val="714211901"/>
                    </a:ext>
                  </a:extLst>
                </a:gridCol>
              </a:tblGrid>
              <a:tr h="24002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CW Precursive 9" panose="03050602040000000000" pitchFamily="66" charset="0"/>
                        </a:rPr>
                        <a:t>1:</a:t>
                      </a:r>
                      <a:endParaRPr lang="en-GB" sz="1100" dirty="0"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Learn about isometric drawing for 3d forms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499629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CW Precursive 9" panose="03050602040000000000" pitchFamily="66" charset="0"/>
                        </a:rPr>
                        <a:t>2:</a:t>
                      </a:r>
                      <a:endParaRPr lang="en-GB" sz="1100" dirty="0"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Apply line drawing skills to a variety</a:t>
                      </a:r>
                      <a:r>
                        <a:rPr lang="en-GB" sz="1000" b="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 of 2d and 3d geometrical shapes/forms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015640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CW Precursive 9" panose="03050602040000000000" pitchFamily="66" charset="0"/>
                        </a:rPr>
                        <a:t>3:</a:t>
                      </a:r>
                      <a:endParaRPr lang="en-GB" sz="1100" dirty="0">
                        <a:latin typeface="CCW Precursive 9" panose="03050602040000000000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Apply new skills to produce accurate 3d forms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382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79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45155" y="1680921"/>
            <a:ext cx="4938131" cy="392998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541850"/>
              </p:ext>
            </p:extLst>
          </p:nvPr>
        </p:nvGraphicFramePr>
        <p:xfrm>
          <a:off x="128464" y="116632"/>
          <a:ext cx="3528392" cy="10602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0216">
                <a:tc>
                  <a:txBody>
                    <a:bodyPr/>
                    <a:lstStyle/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Lesson 3</a:t>
                      </a:r>
                      <a:endParaRPr lang="en-GB" sz="1100" u="sng" dirty="0" smtClean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Extension task</a:t>
                      </a:r>
                    </a:p>
                    <a:p>
                      <a:endParaRPr lang="en-US" sz="1100" u="sng" baseline="0" dirty="0" smtClean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  <a:p>
                      <a:r>
                        <a:rPr lang="en-US" sz="1100" b="0" u="none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Select 3 shapes and copy them onto the space on the right of the page.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970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132769"/>
              </p:ext>
            </p:extLst>
          </p:nvPr>
        </p:nvGraphicFramePr>
        <p:xfrm>
          <a:off x="128464" y="116632"/>
          <a:ext cx="3528392" cy="15121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2168">
                <a:tc>
                  <a:txBody>
                    <a:bodyPr/>
                    <a:lstStyle/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Lesson</a:t>
                      </a:r>
                      <a:r>
                        <a:rPr lang="en-US" sz="1100" u="sng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 4</a:t>
                      </a:r>
                      <a:endParaRPr lang="en-GB" sz="1100" u="sng" dirty="0" smtClean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Learning</a:t>
                      </a:r>
                      <a:r>
                        <a:rPr lang="en-US" sz="1100" u="sng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 aims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637117"/>
              </p:ext>
            </p:extLst>
          </p:nvPr>
        </p:nvGraphicFramePr>
        <p:xfrm>
          <a:off x="128463" y="548680"/>
          <a:ext cx="3528393" cy="10801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498">
                  <a:extLst>
                    <a:ext uri="{9D8B030D-6E8A-4147-A177-3AD203B41FA5}">
                      <a16:colId xmlns:a16="http://schemas.microsoft.com/office/drawing/2014/main" val="1943780616"/>
                    </a:ext>
                  </a:extLst>
                </a:gridCol>
                <a:gridCol w="2905747">
                  <a:extLst>
                    <a:ext uri="{9D8B030D-6E8A-4147-A177-3AD203B41FA5}">
                      <a16:colId xmlns:a16="http://schemas.microsoft.com/office/drawing/2014/main" val="2228100843"/>
                    </a:ext>
                  </a:extLst>
                </a:gridCol>
                <a:gridCol w="242148">
                  <a:extLst>
                    <a:ext uri="{9D8B030D-6E8A-4147-A177-3AD203B41FA5}">
                      <a16:colId xmlns:a16="http://schemas.microsoft.com/office/drawing/2014/main" val="714211901"/>
                    </a:ext>
                  </a:extLst>
                </a:gridCol>
              </a:tblGrid>
              <a:tr h="398814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1: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spc="-15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Learn new enhancement techniques – shade, shadow and thick/thin 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499629"/>
                  </a:ext>
                </a:extLst>
              </a:tr>
              <a:tr h="282493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2: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spc="-15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Be able to apply</a:t>
                      </a:r>
                      <a:r>
                        <a:rPr lang="en-GB" sz="900" b="0" spc="-15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 skills on to 3d geometric forms</a:t>
                      </a:r>
                      <a:endParaRPr lang="en-GB" sz="900" b="0" spc="-150" dirty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015640"/>
                  </a:ext>
                </a:extLst>
              </a:tr>
              <a:tr h="398814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3: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b="0" spc="-15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Applying drawing skills learned to accurately </a:t>
                      </a:r>
                      <a:r>
                        <a:rPr lang="en-GB" sz="900" b="0" spc="-150" baseline="0" dirty="0" smtClean="0">
                          <a:solidFill>
                            <a:schemeClr val="tx1"/>
                          </a:solidFill>
                          <a:latin typeface="CCW Precursive 9" panose="03050602040000000000" pitchFamily="66" charset="0"/>
                        </a:rPr>
                        <a:t>sketch 3D shapes</a:t>
                      </a:r>
                      <a:endParaRPr lang="en-GB" sz="900" b="0" spc="-150" baseline="0" dirty="0" smtClean="0">
                        <a:solidFill>
                          <a:schemeClr val="tx1"/>
                        </a:solidFill>
                        <a:latin typeface="CCW Precursive 9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382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9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6561</TotalTime>
  <Words>750</Words>
  <Application>Microsoft Office PowerPoint</Application>
  <PresentationFormat>A4 Paper (210x297 mm)</PresentationFormat>
  <Paragraphs>154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CCW Precursive 9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Thomas Deacon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gwo</dc:creator>
  <cp:lastModifiedBy>Ed Ockleford</cp:lastModifiedBy>
  <cp:revision>970</cp:revision>
  <cp:lastPrinted>2017-07-10T13:30:42Z</cp:lastPrinted>
  <dcterms:created xsi:type="dcterms:W3CDTF">2015-05-31T19:00:21Z</dcterms:created>
  <dcterms:modified xsi:type="dcterms:W3CDTF">2019-09-03T13:48:53Z</dcterms:modified>
</cp:coreProperties>
</file>