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60" r:id="rId5"/>
    <p:sldId id="262" r:id="rId6"/>
    <p:sldId id="261" r:id="rId7"/>
    <p:sldId id="263" r:id="rId8"/>
    <p:sldId id="264" r:id="rId9"/>
    <p:sldId id="266" r:id="rId10"/>
    <p:sldId id="267" r:id="rId11"/>
    <p:sldId id="268" r:id="rId12"/>
    <p:sldId id="269" r:id="rId13"/>
    <p:sldId id="270"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F5D"/>
    <a:srgbClr val="FFFFFF"/>
    <a:srgbClr val="D93B73"/>
    <a:srgbClr val="E30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a:endParaRPr/>
          </a:p>
        </p:txBody>
      </p:sp>
      <p:sp>
        <p:nvSpPr>
          <p:cNvPr id="90" name="Shape 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578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FFFFF"/>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FFFF"/>
        </a:solid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831850" y="1709738"/>
            <a:ext cx="10515600" cy="2852737"/>
          </a:xfrm>
          <a:prstGeom prst="rect">
            <a:avLst/>
          </a:prstGeom>
        </p:spPr>
        <p:txBody>
          <a:bodyPr anchor="b">
            <a:normAutofit/>
          </a:bodyPr>
          <a:lstStyle>
            <a:lvl1pPr>
              <a:defRPr sz="6000"/>
            </a:lvl1pPr>
          </a:lstStyle>
          <a:p>
            <a:r>
              <a:t>Title Text</a:t>
            </a:r>
          </a:p>
        </p:txBody>
      </p:sp>
      <p:sp>
        <p:nvSpPr>
          <p:cNvPr id="28" name="Body Level One…"/>
          <p:cNvSpPr txBox="1">
            <a:spLocks noGrp="1"/>
          </p:cNvSpPr>
          <p:nvPr>
            <p:ph type="body" sz="quarter" idx="1"/>
          </p:nvPr>
        </p:nvSpPr>
        <p:spPr>
          <a:xfrm>
            <a:off x="831850" y="4589462"/>
            <a:ext cx="10515600" cy="1500188"/>
          </a:xfrm>
          <a:prstGeom prst="rect">
            <a:avLst/>
          </a:prstGeom>
        </p:spPr>
        <p:txBody>
          <a:bodyPr>
            <a:normAutofit/>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xfrm>
            <a:off x="838200" y="365125"/>
            <a:ext cx="10515600" cy="1325563"/>
          </a:xfrm>
          <a:prstGeom prst="rect">
            <a:avLst/>
          </a:prstGeom>
        </p:spPr>
        <p:txBody>
          <a:bodyPr anchor="t">
            <a:normAutofit/>
          </a:bodyPr>
          <a:lstStyle/>
          <a:p>
            <a:r>
              <a:t>Title Text</a:t>
            </a:r>
          </a:p>
        </p:txBody>
      </p:sp>
      <p:sp>
        <p:nvSpPr>
          <p:cNvPr id="37" name="Body Level One…"/>
          <p:cNvSpPr txBox="1">
            <a:spLocks noGrp="1"/>
          </p:cNvSpPr>
          <p:nvPr>
            <p:ph type="body" sz="half" idx="1"/>
          </p:nvPr>
        </p:nvSpPr>
        <p:spPr>
          <a:xfrm>
            <a:off x="838200" y="1825625"/>
            <a:ext cx="5181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bg>
      <p:bgPr>
        <a:solidFill>
          <a:srgbClr val="FFFFFF"/>
        </a:solidFill>
        <a:effectLst/>
      </p:bgPr>
    </p:bg>
    <p:spTree>
      <p:nvGrpSpPr>
        <p:cNvPr id="1" name=""/>
        <p:cNvGrpSpPr/>
        <p:nvPr/>
      </p:nvGrpSpPr>
      <p:grpSpPr>
        <a:xfrm>
          <a:off x="0" y="0"/>
          <a:ext cx="0" cy="0"/>
          <a:chOff x="0" y="0"/>
          <a:chExt cx="0" cy="0"/>
        </a:xfrm>
      </p:grpSpPr>
      <p:sp>
        <p:nvSpPr>
          <p:cNvPr id="45" name="Title Text"/>
          <p:cNvSpPr txBox="1">
            <a:spLocks noGrp="1"/>
          </p:cNvSpPr>
          <p:nvPr>
            <p:ph type="title"/>
          </p:nvPr>
        </p:nvSpPr>
        <p:spPr>
          <a:xfrm>
            <a:off x="839787" y="365125"/>
            <a:ext cx="10515601" cy="1325563"/>
          </a:xfrm>
          <a:prstGeom prst="rect">
            <a:avLst/>
          </a:prstGeom>
        </p:spPr>
        <p:txBody>
          <a:bodyPr anchor="t">
            <a:normAutofit/>
          </a:bodyPr>
          <a:lstStyle/>
          <a:p>
            <a:r>
              <a:t>Title Text</a:t>
            </a:r>
          </a:p>
        </p:txBody>
      </p:sp>
      <p:sp>
        <p:nvSpPr>
          <p:cNvPr id="46" name="Body Level One…"/>
          <p:cNvSpPr txBox="1">
            <a:spLocks noGrp="1"/>
          </p:cNvSpPr>
          <p:nvPr>
            <p:ph type="body" sz="quarter" idx="1"/>
          </p:nvPr>
        </p:nvSpPr>
        <p:spPr>
          <a:xfrm>
            <a:off x="839787" y="1681163"/>
            <a:ext cx="5157789"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7" name="Text Placeholder 4"/>
          <p:cNvSpPr>
            <a:spLocks noGrp="1"/>
          </p:cNvSpPr>
          <p:nvPr>
            <p:ph type="body" sz="quarter" idx="13"/>
          </p:nvPr>
        </p:nvSpPr>
        <p:spPr>
          <a:xfrm>
            <a:off x="6172200" y="1681163"/>
            <a:ext cx="5183188" cy="823913"/>
          </a:xfrm>
          <a:prstGeom prst="rect">
            <a:avLst/>
          </a:prstGeom>
        </p:spPr>
        <p:txBody>
          <a:bodyPr anchor="b">
            <a:normAutofit/>
          </a:bodyPr>
          <a:lstStyle/>
          <a:p>
            <a:pPr marL="0" indent="0">
              <a:buSzTx/>
              <a:buFontTx/>
              <a:buNone/>
              <a:defRPr sz="2400" b="1"/>
            </a:pPr>
            <a:endParaRPr/>
          </a:p>
        </p:txBody>
      </p:sp>
      <p:sp>
        <p:nvSpPr>
          <p:cNvPr id="48"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38200" y="365125"/>
            <a:ext cx="10515600" cy="1325563"/>
          </a:xfrm>
          <a:prstGeom prst="rect">
            <a:avLst/>
          </a:prstGeom>
        </p:spPr>
        <p:txBody>
          <a:bodyPr anchor="t">
            <a:normAutofit/>
          </a:bodyPr>
          <a:lstStyle/>
          <a:p>
            <a:r>
              <a:t>Title Text</a:t>
            </a:r>
          </a:p>
        </p:txBody>
      </p:sp>
      <p:sp>
        <p:nvSpPr>
          <p:cNvPr id="56"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70" name="Title Text"/>
          <p:cNvSpPr txBox="1">
            <a:spLocks noGrp="1"/>
          </p:cNvSpPr>
          <p:nvPr>
            <p:ph type="title"/>
          </p:nvPr>
        </p:nvSpPr>
        <p:spPr>
          <a:xfrm>
            <a:off x="839787" y="457200"/>
            <a:ext cx="3932239" cy="1600200"/>
          </a:xfrm>
          <a:prstGeom prst="rect">
            <a:avLst/>
          </a:prstGeom>
        </p:spPr>
        <p:txBody>
          <a:bodyPr anchor="b">
            <a:normAutofit/>
          </a:bodyPr>
          <a:lstStyle>
            <a:lvl1pPr>
              <a:defRPr sz="3200"/>
            </a:lvl1pPr>
          </a:lstStyle>
          <a:p>
            <a:r>
              <a:t>Title Text</a:t>
            </a:r>
          </a:p>
        </p:txBody>
      </p:sp>
      <p:sp>
        <p:nvSpPr>
          <p:cNvPr id="71" name="Body Level One…"/>
          <p:cNvSpPr txBox="1">
            <a:spLocks noGrp="1"/>
          </p:cNvSpPr>
          <p:nvPr>
            <p:ph type="body" sz="half" idx="1"/>
          </p:nvPr>
        </p:nvSpPr>
        <p:spPr>
          <a:xfrm>
            <a:off x="5183187" y="987425"/>
            <a:ext cx="6172201" cy="4873625"/>
          </a:xfrm>
          <a:prstGeom prst="rect">
            <a:avLst/>
          </a:prstGeom>
        </p:spPr>
        <p:txBody>
          <a:bodyPr>
            <a:normAutofit/>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2" name="Text Placeholder 3"/>
          <p:cNvSpPr>
            <a:spLocks noGrp="1"/>
          </p:cNvSpPr>
          <p:nvPr>
            <p:ph type="body" sz="quarter" idx="13"/>
          </p:nvPr>
        </p:nvSpPr>
        <p:spPr>
          <a:xfrm>
            <a:off x="839787" y="2057400"/>
            <a:ext cx="3932239" cy="3811588"/>
          </a:xfrm>
          <a:prstGeom prst="rect">
            <a:avLst/>
          </a:prstGeom>
        </p:spPr>
        <p:txBody>
          <a:bodyPr>
            <a:normAutofit/>
          </a:bodyPr>
          <a:lstStyle/>
          <a:p>
            <a:pPr marL="0" indent="0">
              <a:buSzTx/>
              <a:buFontTx/>
              <a:buNone/>
              <a:defRPr sz="1600"/>
            </a:pPr>
            <a:endParaRPr/>
          </a:p>
        </p:txBody>
      </p:sp>
      <p:sp>
        <p:nvSpPr>
          <p:cNvPr id="73"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FFFF"/>
        </a:solidFill>
        <a:effectLst/>
      </p:bgPr>
    </p:bg>
    <p:spTree>
      <p:nvGrpSpPr>
        <p:cNvPr id="1" name=""/>
        <p:cNvGrpSpPr/>
        <p:nvPr/>
      </p:nvGrpSpPr>
      <p:grpSpPr>
        <a:xfrm>
          <a:off x="0" y="0"/>
          <a:ext cx="0" cy="0"/>
          <a:chOff x="0" y="0"/>
          <a:chExt cx="0" cy="0"/>
        </a:xfrm>
      </p:grpSpPr>
      <p:sp>
        <p:nvSpPr>
          <p:cNvPr id="80" name="Title Text"/>
          <p:cNvSpPr txBox="1">
            <a:spLocks noGrp="1"/>
          </p:cNvSpPr>
          <p:nvPr>
            <p:ph type="title"/>
          </p:nvPr>
        </p:nvSpPr>
        <p:spPr>
          <a:xfrm>
            <a:off x="839787" y="457200"/>
            <a:ext cx="3932239" cy="1600200"/>
          </a:xfrm>
          <a:prstGeom prst="rect">
            <a:avLst/>
          </a:prstGeom>
        </p:spPr>
        <p:txBody>
          <a:bodyPr anchor="b">
            <a:normAutofit/>
          </a:bodyPr>
          <a:lstStyle>
            <a:lvl1pPr>
              <a:defRPr sz="3200"/>
            </a:lvl1pPr>
          </a:lstStyle>
          <a:p>
            <a:r>
              <a:t>Title Text</a:t>
            </a:r>
          </a:p>
        </p:txBody>
      </p:sp>
      <p:sp>
        <p:nvSpPr>
          <p:cNvPr id="81" name="Picture Placeholder 2"/>
          <p:cNvSpPr>
            <a:spLocks noGrp="1"/>
          </p:cNvSpPr>
          <p:nvPr>
            <p:ph type="pic" sz="half" idx="13"/>
          </p:nvPr>
        </p:nvSpPr>
        <p:spPr>
          <a:xfrm>
            <a:off x="5183187" y="987425"/>
            <a:ext cx="6172201" cy="4873625"/>
          </a:xfrm>
          <a:prstGeom prst="rect">
            <a:avLst/>
          </a:prstGeom>
        </p:spPr>
        <p:txBody>
          <a:bodyPr lIns="91439" rIns="91439"/>
          <a:lstStyle/>
          <a:p>
            <a:endParaRPr/>
          </a:p>
        </p:txBody>
      </p:sp>
      <p:sp>
        <p:nvSpPr>
          <p:cNvPr id="82" name="Body Level One…"/>
          <p:cNvSpPr txBox="1">
            <a:spLocks noGrp="1"/>
          </p:cNvSpPr>
          <p:nvPr>
            <p:ph type="body" sz="quarter" idx="1"/>
          </p:nvPr>
        </p:nvSpPr>
        <p:spPr>
          <a:xfrm>
            <a:off x="839787" y="2057400"/>
            <a:ext cx="3932239" cy="3811588"/>
          </a:xfrm>
          <a:prstGeom prst="rect">
            <a:avLst/>
          </a:prstGeom>
        </p:spPr>
        <p:txBody>
          <a:bodyPr>
            <a:normAutofit/>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xfrm>
            <a:off x="8610600" y="6356350"/>
            <a:ext cx="335866" cy="333088"/>
          </a:xfrm>
          <a:prstGeom prst="rect">
            <a:avLst/>
          </a:prstGeom>
        </p:spPr>
        <p:txBody>
          <a:bodyPr/>
          <a:lstStyle>
            <a:lvl1pPr>
              <a:defRPr sz="1800">
                <a:solidFill>
                  <a:srgbClr val="00000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519E"/>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769435" y="6567014"/>
            <a:ext cx="301909" cy="307341"/>
          </a:xfrm>
          <a:prstGeom prst="rect">
            <a:avLst/>
          </a:prstGeom>
          <a:ln w="12700">
            <a:miter lim="400000"/>
          </a:ln>
        </p:spPr>
        <p:txBody>
          <a:bodyPr wrap="none" lIns="45719" rIns="45719">
            <a:spAutoFit/>
          </a:bodyPr>
          <a:lstStyle>
            <a:lvl1pPr>
              <a:defRPr sz="1400">
                <a:solidFill>
                  <a:srgbClr val="FFFFFF"/>
                </a:solidFill>
                <a:latin typeface="Open Sans Light"/>
                <a:ea typeface="Open Sans Light"/>
                <a:cs typeface="Open Sans Light"/>
                <a:sym typeface="Open Sans Light"/>
              </a:defRPr>
            </a:lvl1pPr>
          </a:lstStyle>
          <a:p>
            <a:fld id="{86CB4B4D-7CA3-9044-876B-883B54F8677D}" type="slidenum">
              <a:t>‹#›</a:t>
            </a:fld>
            <a:endParaRPr/>
          </a:p>
        </p:txBody>
      </p:sp>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en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downloads.bbc.co.uk/learning/livelessons/BBCNews-Activity-2-Why-Does-False-News-Matter.pdf"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downloads.bbc.co.uk/learning/livelessons/BBCNews-Activity-3-Types-of-False-News.pdf"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downloads.bbc.co.uk/learning/livelessons/BBCNews-Activity-4-Trust-or-Don't-Trust.pdf"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0.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blacklivesmatter.com/" TargetMode="External"/><Relationship Id="rId7" Type="http://schemas.openxmlformats.org/officeDocument/2006/relationships/image" Target="../media/image12.png"/><Relationship Id="rId2" Type="http://schemas.openxmlformats.org/officeDocument/2006/relationships/hyperlink" Target="https://www.independent.co.uk/news/uk/home-news/coronavirus-fake-news-conspiracy-theories-antivax-5g-facebook-twitter-a9549831.html"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s://www.ft.com/content/55a39e92-8357-11ea-b872-8db45d5f6714"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5.png"/><Relationship Id="rId4" Type="http://schemas.openxmlformats.org/officeDocument/2006/relationships/hyperlink" Target="https://www.bbc.co.uk/teach/live-lessons/bbc-news-live-lesson/zn4kqp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downloads.bbc.co.uk/learning/livelessons/BBCNews-Activity-1-Spot-the-Mistake.pdf"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8"/>
          <p:cNvSpPr/>
          <p:nvPr/>
        </p:nvSpPr>
        <p:spPr>
          <a:xfrm>
            <a:off x="4167051" y="484892"/>
            <a:ext cx="3519337" cy="1746057"/>
          </a:xfrm>
          <a:prstGeom prst="rect">
            <a:avLst/>
          </a:prstGeom>
          <a:ln w="34925">
            <a:solidFill>
              <a:srgbClr val="CC00FF"/>
            </a:solidFill>
          </a:ln>
        </p:spPr>
        <p:txBody>
          <a:bodyPr lIns="45719" rIns="45719"/>
          <a:lstStyle/>
          <a:p>
            <a:endParaRPr/>
          </a:p>
        </p:txBody>
      </p:sp>
      <p:sp>
        <p:nvSpPr>
          <p:cNvPr id="93" name="TextBox 16"/>
          <p:cNvSpPr txBox="1"/>
          <p:nvPr/>
        </p:nvSpPr>
        <p:spPr>
          <a:xfrm>
            <a:off x="584562" y="2459504"/>
            <a:ext cx="10848705"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6000" b="1">
                <a:solidFill>
                  <a:srgbClr val="95519E"/>
                </a:solidFill>
                <a:latin typeface="League Spartan"/>
                <a:ea typeface="League Spartan"/>
                <a:cs typeface="League Spartan"/>
                <a:sym typeface="League Spartan"/>
              </a:defRPr>
            </a:pPr>
            <a:r>
              <a:rPr dirty="0"/>
              <a:t>Home learning lesson </a:t>
            </a:r>
            <a:r>
              <a:rPr lang="en-GB" dirty="0"/>
              <a:t>7</a:t>
            </a:r>
            <a:r>
              <a:rPr dirty="0"/>
              <a:t>:</a:t>
            </a:r>
          </a:p>
          <a:p>
            <a:pPr algn="ctr">
              <a:defRPr sz="6000" b="1">
                <a:latin typeface="League Spartan"/>
                <a:ea typeface="League Spartan"/>
                <a:cs typeface="League Spartan"/>
                <a:sym typeface="League Spartan"/>
              </a:defRPr>
            </a:pPr>
            <a:r>
              <a:rPr lang="en-GB" sz="6000" b="1" i="1" dirty="0">
                <a:solidFill>
                  <a:schemeClr val="accent6">
                    <a:lumMod val="50000"/>
                  </a:schemeClr>
                </a:solidFill>
                <a:sym typeface="League Spartan"/>
              </a:rPr>
              <a:t>Fake news</a:t>
            </a:r>
            <a:endParaRPr i="1" dirty="0">
              <a:solidFill>
                <a:schemeClr val="accent6">
                  <a:lumMod val="50000"/>
                </a:schemeClr>
              </a:solidFill>
            </a:endParaRPr>
          </a:p>
        </p:txBody>
      </p:sp>
      <p:pic>
        <p:nvPicPr>
          <p:cNvPr id="94" name="Picture 2" descr="Picture 2"/>
          <p:cNvPicPr>
            <a:picLocks noChangeAspect="1"/>
          </p:cNvPicPr>
          <p:nvPr/>
        </p:nvPicPr>
        <p:blipFill>
          <a:blip r:embed="rId2">
            <a:extLst/>
          </a:blip>
          <a:stretch>
            <a:fillRect/>
          </a:stretch>
        </p:blipFill>
        <p:spPr>
          <a:xfrm>
            <a:off x="5503738" y="809513"/>
            <a:ext cx="1949892" cy="1096814"/>
          </a:xfrm>
          <a:prstGeom prst="rect">
            <a:avLst/>
          </a:prstGeom>
          <a:ln w="12700">
            <a:miter lim="400000"/>
          </a:ln>
        </p:spPr>
      </p:pic>
      <p:pic>
        <p:nvPicPr>
          <p:cNvPr id="95" name="Picture 7" descr="Picture 7"/>
          <p:cNvPicPr>
            <a:picLocks noChangeAspect="1"/>
          </p:cNvPicPr>
          <p:nvPr/>
        </p:nvPicPr>
        <p:blipFill>
          <a:blip r:embed="rId3">
            <a:extLst/>
          </a:blip>
          <a:stretch>
            <a:fillRect/>
          </a:stretch>
        </p:blipFill>
        <p:spPr>
          <a:xfrm>
            <a:off x="4167051" y="809513"/>
            <a:ext cx="1462418" cy="1096814"/>
          </a:xfrm>
          <a:prstGeom prst="rect">
            <a:avLst/>
          </a:prstGeom>
          <a:ln w="12700">
            <a:miter lim="400000"/>
          </a:ln>
        </p:spPr>
      </p:pic>
      <p:pic>
        <p:nvPicPr>
          <p:cNvPr id="9" name="Picture 8">
            <a:extLst>
              <a:ext uri="{FF2B5EF4-FFF2-40B4-BE49-F238E27FC236}">
                <a16:creationId xmlns:a16="http://schemas.microsoft.com/office/drawing/2014/main" id="{E448C376-6A0E-4F82-A66D-82EF870F5BB6}"/>
              </a:ext>
            </a:extLst>
          </p:cNvPr>
          <p:cNvPicPr>
            <a:picLocks noChangeAspect="1"/>
          </p:cNvPicPr>
          <p:nvPr/>
        </p:nvPicPr>
        <p:blipFill rotWithShape="1">
          <a:blip r:embed="rId4">
            <a:extLst>
              <a:ext uri="{28A0092B-C50C-407E-A947-70E740481C1C}">
                <a14:useLocalDpi xmlns:a14="http://schemas.microsoft.com/office/drawing/2010/main" val="0"/>
              </a:ext>
            </a:extLst>
          </a:blip>
          <a:srcRect l="20483" t="15068" r="22875" b="13715"/>
          <a:stretch/>
        </p:blipFill>
        <p:spPr>
          <a:xfrm>
            <a:off x="4747286" y="4398496"/>
            <a:ext cx="2358866" cy="1976116"/>
          </a:xfrm>
          <a:prstGeom prst="rect">
            <a:avLst/>
          </a:prstGeom>
        </p:spPr>
      </p:pic>
      <p:pic>
        <p:nvPicPr>
          <p:cNvPr id="6" name="Picture 5">
            <a:extLst>
              <a:ext uri="{FF2B5EF4-FFF2-40B4-BE49-F238E27FC236}">
                <a16:creationId xmlns:a16="http://schemas.microsoft.com/office/drawing/2014/main" id="{AE288585-5F37-4FF7-90FB-965901AF62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82" t="11804" r="15635" b="22979"/>
          <a:stretch/>
        </p:blipFill>
        <p:spPr>
          <a:xfrm>
            <a:off x="10418323" y="243924"/>
            <a:ext cx="1371599" cy="140453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3A9A1FC1-7F92-4D37-9B89-40E6A07FA320}"/>
              </a:ext>
            </a:extLst>
          </p:cNvPr>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3" name="Picture 15" descr="Picture 15">
            <a:extLst>
              <a:ext uri="{FF2B5EF4-FFF2-40B4-BE49-F238E27FC236}">
                <a16:creationId xmlns:a16="http://schemas.microsoft.com/office/drawing/2014/main" id="{5238D3A5-4FBB-49D9-A84B-35C4F2438A77}"/>
              </a:ext>
            </a:extLst>
          </p:cNvPr>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4" name="Picture 16" descr="Picture 16">
            <a:extLst>
              <a:ext uri="{FF2B5EF4-FFF2-40B4-BE49-F238E27FC236}">
                <a16:creationId xmlns:a16="http://schemas.microsoft.com/office/drawing/2014/main" id="{76C284E3-9AC6-444D-AC2A-BE9F652C8EF6}"/>
              </a:ext>
            </a:extLst>
          </p:cNvPr>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5" name="Straight Connector 17">
            <a:extLst>
              <a:ext uri="{FF2B5EF4-FFF2-40B4-BE49-F238E27FC236}">
                <a16:creationId xmlns:a16="http://schemas.microsoft.com/office/drawing/2014/main" id="{39AF1947-ACBE-4052-9F04-69818C75ABFF}"/>
              </a:ext>
            </a:extLst>
          </p:cNvPr>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6" name="Straight Connector 18">
            <a:extLst>
              <a:ext uri="{FF2B5EF4-FFF2-40B4-BE49-F238E27FC236}">
                <a16:creationId xmlns:a16="http://schemas.microsoft.com/office/drawing/2014/main" id="{75AA70F7-CBC4-40EA-B846-984B1D7FD565}"/>
              </a:ext>
            </a:extLst>
          </p:cNvPr>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7" name="Picture 6">
            <a:extLst>
              <a:ext uri="{FF2B5EF4-FFF2-40B4-BE49-F238E27FC236}">
                <a16:creationId xmlns:a16="http://schemas.microsoft.com/office/drawing/2014/main" id="{1DD091BB-2D09-4EE7-80D8-81874EF841AA}"/>
              </a:ext>
            </a:extLst>
          </p:cNvPr>
          <p:cNvPicPr>
            <a:picLocks noChangeAspect="1"/>
          </p:cNvPicPr>
          <p:nvPr/>
        </p:nvPicPr>
        <p:blipFill rotWithShape="1">
          <a:blip r:embed="rId4"/>
          <a:srcRect l="25307" t="29779" r="25500" b="33409"/>
          <a:stretch/>
        </p:blipFill>
        <p:spPr>
          <a:xfrm>
            <a:off x="6616218" y="2349140"/>
            <a:ext cx="4887894" cy="2057490"/>
          </a:xfrm>
          <a:prstGeom prst="rect">
            <a:avLst/>
          </a:prstGeom>
        </p:spPr>
      </p:pic>
      <p:sp>
        <p:nvSpPr>
          <p:cNvPr id="8" name="Rectangle 7">
            <a:extLst>
              <a:ext uri="{FF2B5EF4-FFF2-40B4-BE49-F238E27FC236}">
                <a16:creationId xmlns:a16="http://schemas.microsoft.com/office/drawing/2014/main" id="{F8E2C0FF-8D9C-4221-A882-230FA3267E23}"/>
              </a:ext>
            </a:extLst>
          </p:cNvPr>
          <p:cNvSpPr/>
          <p:nvPr/>
        </p:nvSpPr>
        <p:spPr>
          <a:xfrm>
            <a:off x="6616218" y="4800895"/>
            <a:ext cx="6096000" cy="338554"/>
          </a:xfrm>
          <a:prstGeom prst="rect">
            <a:avLst/>
          </a:prstGeom>
        </p:spPr>
        <p:txBody>
          <a:bodyPr>
            <a:spAutoFit/>
          </a:bodyPr>
          <a:lstStyle/>
          <a:p>
            <a:r>
              <a:rPr lang="en-GB" sz="800" dirty="0">
                <a:hlinkClick r:id="rId5"/>
              </a:rPr>
              <a:t>http://downloads.bbc.co.uk/learning/livelessons/BBCNews-Activity-2-Why-Does-False-News-Matter.pdf</a:t>
            </a:r>
            <a:endParaRPr lang="en-GB" sz="800" dirty="0"/>
          </a:p>
          <a:p>
            <a:endParaRPr lang="en-GB" sz="800" dirty="0"/>
          </a:p>
        </p:txBody>
      </p:sp>
      <p:sp>
        <p:nvSpPr>
          <p:cNvPr id="17" name="TextBox 2">
            <a:extLst>
              <a:ext uri="{FF2B5EF4-FFF2-40B4-BE49-F238E27FC236}">
                <a16:creationId xmlns:a16="http://schemas.microsoft.com/office/drawing/2014/main" id="{46F3C4C0-BC76-4C7A-907D-5637EEC142E6}"/>
              </a:ext>
            </a:extLst>
          </p:cNvPr>
          <p:cNvSpPr txBox="1"/>
          <p:nvPr/>
        </p:nvSpPr>
        <p:spPr>
          <a:xfrm>
            <a:off x="289771" y="301480"/>
            <a:ext cx="1147806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385724"/>
                </a:solidFill>
                <a:latin typeface="Lato"/>
                <a:ea typeface="Lato"/>
                <a:cs typeface="Lato"/>
                <a:sym typeface="Lato"/>
              </a:defRPr>
            </a:pPr>
            <a:r>
              <a:rPr lang="en-GB" dirty="0"/>
              <a:t>Activity two – Why does false news matter </a:t>
            </a:r>
            <a:endParaRPr dirty="0"/>
          </a:p>
          <a:p>
            <a:pPr>
              <a:defRPr sz="2800" b="1">
                <a:solidFill>
                  <a:srgbClr val="95519E"/>
                </a:solidFill>
                <a:latin typeface="Lato"/>
                <a:ea typeface="Lato"/>
                <a:cs typeface="Lato"/>
                <a:sym typeface="Lato"/>
              </a:defRPr>
            </a:pPr>
            <a:endParaRPr lang="en-GB" dirty="0"/>
          </a:p>
          <a:p>
            <a:pPr>
              <a:defRPr sz="2800" b="1">
                <a:solidFill>
                  <a:srgbClr val="95519E"/>
                </a:solidFill>
                <a:latin typeface="Lato"/>
                <a:ea typeface="Lato"/>
                <a:cs typeface="Lato"/>
                <a:sym typeface="Lato"/>
              </a:defRPr>
            </a:pPr>
            <a:endParaRPr lang="en-GB" sz="2400" dirty="0">
              <a:latin typeface="League Spartan"/>
            </a:endParaRPr>
          </a:p>
        </p:txBody>
      </p:sp>
      <p:pic>
        <p:nvPicPr>
          <p:cNvPr id="18" name="Graphic 17" descr="Pencil">
            <a:extLst>
              <a:ext uri="{FF2B5EF4-FFF2-40B4-BE49-F238E27FC236}">
                <a16:creationId xmlns:a16="http://schemas.microsoft.com/office/drawing/2014/main" id="{7CCA7C91-A594-47BE-A7B8-981FFEC099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771" y="2964963"/>
            <a:ext cx="1346183" cy="1346183"/>
          </a:xfrm>
          <a:prstGeom prst="rect">
            <a:avLst/>
          </a:prstGeom>
        </p:spPr>
      </p:pic>
      <p:sp>
        <p:nvSpPr>
          <p:cNvPr id="19" name="Arrow: Pentagon 18">
            <a:extLst>
              <a:ext uri="{FF2B5EF4-FFF2-40B4-BE49-F238E27FC236}">
                <a16:creationId xmlns:a16="http://schemas.microsoft.com/office/drawing/2014/main" id="{CF3CB4E1-04F6-46B8-96D0-5EE4A0748D05}"/>
              </a:ext>
            </a:extLst>
          </p:cNvPr>
          <p:cNvSpPr/>
          <p:nvPr/>
        </p:nvSpPr>
        <p:spPr>
          <a:xfrm>
            <a:off x="1936427" y="2585789"/>
            <a:ext cx="3705616" cy="2308322"/>
          </a:xfrm>
          <a:prstGeom prst="homePlate">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4800" b="1" i="0" u="none" strike="noStrike" cap="none" spc="0" normalizeH="0" baseline="0" dirty="0">
                <a:ln>
                  <a:noFill/>
                </a:ln>
                <a:solidFill>
                  <a:srgbClr val="FFFFFF"/>
                </a:solidFill>
                <a:effectLst/>
                <a:uFillTx/>
                <a:latin typeface="Amelia BT" panose="04040804050F02020703" pitchFamily="82" charset="0"/>
                <a:sym typeface="Calibri"/>
              </a:rPr>
              <a:t>Activity two</a:t>
            </a:r>
          </a:p>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p:txBody>
      </p:sp>
      <p:pic>
        <p:nvPicPr>
          <p:cNvPr id="12" name="Picture 11">
            <a:extLst>
              <a:ext uri="{FF2B5EF4-FFF2-40B4-BE49-F238E27FC236}">
                <a16:creationId xmlns:a16="http://schemas.microsoft.com/office/drawing/2014/main" id="{BC1E26BB-3B37-43AD-BDBD-E5D008C5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extLst>
      <p:ext uri="{BB962C8B-B14F-4D97-AF65-F5344CB8AC3E}">
        <p14:creationId xmlns:p14="http://schemas.microsoft.com/office/powerpoint/2010/main" val="16625309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306FBA81-CD6F-4775-8981-BED0FC924A7E}"/>
              </a:ext>
            </a:extLst>
          </p:cNvPr>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3" name="Picture 15" descr="Picture 15">
            <a:extLst>
              <a:ext uri="{FF2B5EF4-FFF2-40B4-BE49-F238E27FC236}">
                <a16:creationId xmlns:a16="http://schemas.microsoft.com/office/drawing/2014/main" id="{4E13A9A7-3B66-40BC-8529-3C6020F3F96F}"/>
              </a:ext>
            </a:extLst>
          </p:cNvPr>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4" name="Picture 16" descr="Picture 16">
            <a:extLst>
              <a:ext uri="{FF2B5EF4-FFF2-40B4-BE49-F238E27FC236}">
                <a16:creationId xmlns:a16="http://schemas.microsoft.com/office/drawing/2014/main" id="{EAB159A9-E7DB-45C9-A38B-730F72DC6F45}"/>
              </a:ext>
            </a:extLst>
          </p:cNvPr>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5" name="Straight Connector 17">
            <a:extLst>
              <a:ext uri="{FF2B5EF4-FFF2-40B4-BE49-F238E27FC236}">
                <a16:creationId xmlns:a16="http://schemas.microsoft.com/office/drawing/2014/main" id="{61D53FE9-46AC-4F9B-B33C-55533DCE1F09}"/>
              </a:ext>
            </a:extLst>
          </p:cNvPr>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6" name="Straight Connector 18">
            <a:extLst>
              <a:ext uri="{FF2B5EF4-FFF2-40B4-BE49-F238E27FC236}">
                <a16:creationId xmlns:a16="http://schemas.microsoft.com/office/drawing/2014/main" id="{11167466-90F3-490B-9D16-C12CEAEE1696}"/>
              </a:ext>
            </a:extLst>
          </p:cNvPr>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8" name="Picture 7">
            <a:extLst>
              <a:ext uri="{FF2B5EF4-FFF2-40B4-BE49-F238E27FC236}">
                <a16:creationId xmlns:a16="http://schemas.microsoft.com/office/drawing/2014/main" id="{08EDF141-6173-416B-86EA-204C6B57F4EC}"/>
              </a:ext>
            </a:extLst>
          </p:cNvPr>
          <p:cNvPicPr>
            <a:picLocks noChangeAspect="1"/>
          </p:cNvPicPr>
          <p:nvPr/>
        </p:nvPicPr>
        <p:blipFill rotWithShape="1">
          <a:blip r:embed="rId4"/>
          <a:srcRect l="52804" t="10043" r="13576" b="5505"/>
          <a:stretch/>
        </p:blipFill>
        <p:spPr>
          <a:xfrm>
            <a:off x="7771541" y="1601143"/>
            <a:ext cx="3145610" cy="4444706"/>
          </a:xfrm>
          <a:prstGeom prst="rect">
            <a:avLst/>
          </a:prstGeom>
        </p:spPr>
      </p:pic>
      <p:sp>
        <p:nvSpPr>
          <p:cNvPr id="9" name="Rectangle 8">
            <a:extLst>
              <a:ext uri="{FF2B5EF4-FFF2-40B4-BE49-F238E27FC236}">
                <a16:creationId xmlns:a16="http://schemas.microsoft.com/office/drawing/2014/main" id="{C18FA8FC-5E74-45B0-AAC6-B167306C03B8}"/>
              </a:ext>
            </a:extLst>
          </p:cNvPr>
          <p:cNvSpPr/>
          <p:nvPr/>
        </p:nvSpPr>
        <p:spPr>
          <a:xfrm>
            <a:off x="7300796" y="6069225"/>
            <a:ext cx="6096000" cy="338554"/>
          </a:xfrm>
          <a:prstGeom prst="rect">
            <a:avLst/>
          </a:prstGeom>
        </p:spPr>
        <p:txBody>
          <a:bodyPr>
            <a:spAutoFit/>
          </a:bodyPr>
          <a:lstStyle/>
          <a:p>
            <a:r>
              <a:rPr lang="en-GB" sz="800" dirty="0">
                <a:hlinkClick r:id="rId5"/>
              </a:rPr>
              <a:t>http://downloads.bbc.co.uk/learning/livelessons/BBCNews-Activity-3-Types-of-False-News.pdf</a:t>
            </a:r>
            <a:endParaRPr lang="en-GB" sz="800" dirty="0"/>
          </a:p>
          <a:p>
            <a:endParaRPr lang="en-GB" sz="800" dirty="0"/>
          </a:p>
        </p:txBody>
      </p:sp>
      <p:sp>
        <p:nvSpPr>
          <p:cNvPr id="12" name="TextBox 2">
            <a:extLst>
              <a:ext uri="{FF2B5EF4-FFF2-40B4-BE49-F238E27FC236}">
                <a16:creationId xmlns:a16="http://schemas.microsoft.com/office/drawing/2014/main" id="{BF505367-8DA6-4BA6-AFA6-4DC6DA4DBC64}"/>
              </a:ext>
            </a:extLst>
          </p:cNvPr>
          <p:cNvSpPr txBox="1"/>
          <p:nvPr/>
        </p:nvSpPr>
        <p:spPr>
          <a:xfrm>
            <a:off x="289771" y="301480"/>
            <a:ext cx="1147806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385724"/>
                </a:solidFill>
                <a:latin typeface="Lato"/>
                <a:ea typeface="Lato"/>
                <a:cs typeface="Lato"/>
                <a:sym typeface="Lato"/>
              </a:defRPr>
            </a:pPr>
            <a:r>
              <a:rPr lang="en-GB" dirty="0"/>
              <a:t>Activity three – Types of false news</a:t>
            </a:r>
            <a:endParaRPr dirty="0"/>
          </a:p>
          <a:p>
            <a:pPr>
              <a:defRPr sz="2800" b="1">
                <a:solidFill>
                  <a:srgbClr val="95519E"/>
                </a:solidFill>
                <a:latin typeface="Lato"/>
                <a:ea typeface="Lato"/>
                <a:cs typeface="Lato"/>
                <a:sym typeface="Lato"/>
              </a:defRPr>
            </a:pPr>
            <a:endParaRPr lang="en-GB" dirty="0"/>
          </a:p>
          <a:p>
            <a:pPr>
              <a:defRPr sz="2800" b="1">
                <a:solidFill>
                  <a:srgbClr val="95519E"/>
                </a:solidFill>
                <a:latin typeface="Lato"/>
                <a:ea typeface="Lato"/>
                <a:cs typeface="Lato"/>
                <a:sym typeface="Lato"/>
              </a:defRPr>
            </a:pPr>
            <a:endParaRPr lang="en-GB" sz="2400" dirty="0">
              <a:latin typeface="League Spartan"/>
            </a:endParaRPr>
          </a:p>
        </p:txBody>
      </p:sp>
      <p:pic>
        <p:nvPicPr>
          <p:cNvPr id="13" name="Graphic 12" descr="Pencil">
            <a:extLst>
              <a:ext uri="{FF2B5EF4-FFF2-40B4-BE49-F238E27FC236}">
                <a16:creationId xmlns:a16="http://schemas.microsoft.com/office/drawing/2014/main" id="{45DA98BE-BF2F-4904-8924-9FD7095AD5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771" y="2964963"/>
            <a:ext cx="1346183" cy="1346183"/>
          </a:xfrm>
          <a:prstGeom prst="rect">
            <a:avLst/>
          </a:prstGeom>
        </p:spPr>
      </p:pic>
      <p:sp>
        <p:nvSpPr>
          <p:cNvPr id="14" name="Arrow: Pentagon 13">
            <a:extLst>
              <a:ext uri="{FF2B5EF4-FFF2-40B4-BE49-F238E27FC236}">
                <a16:creationId xmlns:a16="http://schemas.microsoft.com/office/drawing/2014/main" id="{CF6051F2-434F-469F-8035-969E4C55333A}"/>
              </a:ext>
            </a:extLst>
          </p:cNvPr>
          <p:cNvSpPr/>
          <p:nvPr/>
        </p:nvSpPr>
        <p:spPr>
          <a:xfrm>
            <a:off x="1936427" y="2216457"/>
            <a:ext cx="3705616" cy="3046986"/>
          </a:xfrm>
          <a:prstGeom prst="homePlate">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4800" b="1" i="0" u="none" strike="noStrike" cap="none" spc="0" normalizeH="0" baseline="0" dirty="0">
                <a:ln>
                  <a:noFill/>
                </a:ln>
                <a:solidFill>
                  <a:srgbClr val="FFFFFF"/>
                </a:solidFill>
                <a:effectLst/>
                <a:uFillTx/>
                <a:latin typeface="Amelia BT" panose="04040804050F02020703" pitchFamily="82" charset="0"/>
                <a:sym typeface="Calibri"/>
              </a:rPr>
              <a:t>Activity three</a:t>
            </a:r>
          </a:p>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25522501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121C0BF1-504B-4165-B93B-657719CF46E7}"/>
              </a:ext>
            </a:extLst>
          </p:cNvPr>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3" name="Picture 15" descr="Picture 15">
            <a:extLst>
              <a:ext uri="{FF2B5EF4-FFF2-40B4-BE49-F238E27FC236}">
                <a16:creationId xmlns:a16="http://schemas.microsoft.com/office/drawing/2014/main" id="{072C77C4-F828-45AA-8E67-ECC1C6078135}"/>
              </a:ext>
            </a:extLst>
          </p:cNvPr>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4" name="Picture 16" descr="Picture 16">
            <a:extLst>
              <a:ext uri="{FF2B5EF4-FFF2-40B4-BE49-F238E27FC236}">
                <a16:creationId xmlns:a16="http://schemas.microsoft.com/office/drawing/2014/main" id="{15D1716D-3C78-470D-8DCA-2E731623BE71}"/>
              </a:ext>
            </a:extLst>
          </p:cNvPr>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5" name="Straight Connector 17">
            <a:extLst>
              <a:ext uri="{FF2B5EF4-FFF2-40B4-BE49-F238E27FC236}">
                <a16:creationId xmlns:a16="http://schemas.microsoft.com/office/drawing/2014/main" id="{FA502761-A1EF-4EF7-A186-D6EF1EB9738E}"/>
              </a:ext>
            </a:extLst>
          </p:cNvPr>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6" name="Straight Connector 18">
            <a:extLst>
              <a:ext uri="{FF2B5EF4-FFF2-40B4-BE49-F238E27FC236}">
                <a16:creationId xmlns:a16="http://schemas.microsoft.com/office/drawing/2014/main" id="{F5170170-4973-4328-B14F-84E7A0A1CFB7}"/>
              </a:ext>
            </a:extLst>
          </p:cNvPr>
          <p:cNvSpPr/>
          <p:nvPr/>
        </p:nvSpPr>
        <p:spPr>
          <a:xfrm flipV="1">
            <a:off x="12103265" y="1177618"/>
            <a:ext cx="1" cy="5463214"/>
          </a:xfrm>
          <a:prstGeom prst="line">
            <a:avLst/>
          </a:prstGeom>
          <a:ln w="34925">
            <a:solidFill>
              <a:srgbClr val="CC00FF"/>
            </a:solidFill>
            <a:miter/>
          </a:ln>
        </p:spPr>
        <p:txBody>
          <a:bodyPr lIns="45719" rIns="45719"/>
          <a:lstStyle/>
          <a:p>
            <a:endParaRPr/>
          </a:p>
        </p:txBody>
      </p:sp>
      <p:sp>
        <p:nvSpPr>
          <p:cNvPr id="7" name="TextBox 2">
            <a:extLst>
              <a:ext uri="{FF2B5EF4-FFF2-40B4-BE49-F238E27FC236}">
                <a16:creationId xmlns:a16="http://schemas.microsoft.com/office/drawing/2014/main" id="{C396E210-1AF3-46B3-9331-8FD52CF2882A}"/>
              </a:ext>
            </a:extLst>
          </p:cNvPr>
          <p:cNvSpPr txBox="1"/>
          <p:nvPr/>
        </p:nvSpPr>
        <p:spPr>
          <a:xfrm>
            <a:off x="289771" y="301480"/>
            <a:ext cx="1147806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385724"/>
                </a:solidFill>
                <a:latin typeface="Lato"/>
                <a:ea typeface="Lato"/>
                <a:cs typeface="Lato"/>
                <a:sym typeface="Lato"/>
              </a:defRPr>
            </a:pPr>
            <a:r>
              <a:rPr lang="en-GB"/>
              <a:t>Activity four – </a:t>
            </a:r>
            <a:r>
              <a:rPr lang="en-GB" dirty="0"/>
              <a:t>Trust or don’t trust</a:t>
            </a:r>
            <a:endParaRPr dirty="0"/>
          </a:p>
          <a:p>
            <a:pPr>
              <a:defRPr sz="2800" b="1">
                <a:solidFill>
                  <a:srgbClr val="95519E"/>
                </a:solidFill>
                <a:latin typeface="Lato"/>
                <a:ea typeface="Lato"/>
                <a:cs typeface="Lato"/>
                <a:sym typeface="Lato"/>
              </a:defRPr>
            </a:pPr>
            <a:endParaRPr lang="en-GB" dirty="0"/>
          </a:p>
          <a:p>
            <a:pPr>
              <a:defRPr sz="2800" b="1">
                <a:solidFill>
                  <a:srgbClr val="95519E"/>
                </a:solidFill>
                <a:latin typeface="Lato"/>
                <a:ea typeface="Lato"/>
                <a:cs typeface="Lato"/>
                <a:sym typeface="Lato"/>
              </a:defRPr>
            </a:pPr>
            <a:endParaRPr lang="en-GB" sz="2400" dirty="0">
              <a:latin typeface="League Spartan"/>
            </a:endParaRPr>
          </a:p>
        </p:txBody>
      </p:sp>
      <p:pic>
        <p:nvPicPr>
          <p:cNvPr id="8" name="Picture 7">
            <a:extLst>
              <a:ext uri="{FF2B5EF4-FFF2-40B4-BE49-F238E27FC236}">
                <a16:creationId xmlns:a16="http://schemas.microsoft.com/office/drawing/2014/main" id="{CDE275BC-1AAC-4E68-87BB-368FF2583E2E}"/>
              </a:ext>
            </a:extLst>
          </p:cNvPr>
          <p:cNvPicPr>
            <a:picLocks noChangeAspect="1"/>
          </p:cNvPicPr>
          <p:nvPr/>
        </p:nvPicPr>
        <p:blipFill rotWithShape="1">
          <a:blip r:embed="rId4"/>
          <a:srcRect l="33523" t="12122" r="32441" b="17424"/>
          <a:stretch/>
        </p:blipFill>
        <p:spPr>
          <a:xfrm>
            <a:off x="7431502" y="1396354"/>
            <a:ext cx="3720764" cy="4332418"/>
          </a:xfrm>
          <a:prstGeom prst="rect">
            <a:avLst/>
          </a:prstGeom>
        </p:spPr>
      </p:pic>
      <p:sp>
        <p:nvSpPr>
          <p:cNvPr id="9" name="Rectangle 8">
            <a:extLst>
              <a:ext uri="{FF2B5EF4-FFF2-40B4-BE49-F238E27FC236}">
                <a16:creationId xmlns:a16="http://schemas.microsoft.com/office/drawing/2014/main" id="{D751FB06-1FA7-4712-80BE-730EA9C59EF6}"/>
              </a:ext>
            </a:extLst>
          </p:cNvPr>
          <p:cNvSpPr/>
          <p:nvPr/>
        </p:nvSpPr>
        <p:spPr>
          <a:xfrm>
            <a:off x="7431502" y="5671629"/>
            <a:ext cx="6096000" cy="307777"/>
          </a:xfrm>
          <a:prstGeom prst="rect">
            <a:avLst/>
          </a:prstGeom>
        </p:spPr>
        <p:txBody>
          <a:bodyPr>
            <a:spAutoFit/>
          </a:bodyPr>
          <a:lstStyle/>
          <a:p>
            <a:r>
              <a:rPr lang="en-GB" sz="700" dirty="0">
                <a:hlinkClick r:id="rId5"/>
              </a:rPr>
              <a:t>http://downloads.bbc.co.uk/learning/livelessons/BBCNews-Activity-4-Trust-or-Don't-Trust.pdf</a:t>
            </a:r>
            <a:endParaRPr lang="en-GB" sz="700" dirty="0"/>
          </a:p>
          <a:p>
            <a:endParaRPr lang="en-GB" sz="700" dirty="0"/>
          </a:p>
        </p:txBody>
      </p:sp>
      <p:pic>
        <p:nvPicPr>
          <p:cNvPr id="10" name="Graphic 9" descr="Pencil">
            <a:extLst>
              <a:ext uri="{FF2B5EF4-FFF2-40B4-BE49-F238E27FC236}">
                <a16:creationId xmlns:a16="http://schemas.microsoft.com/office/drawing/2014/main" id="{DFF3458C-E74E-42F2-BE82-A2B78CA94B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771" y="2964963"/>
            <a:ext cx="1346183" cy="1346183"/>
          </a:xfrm>
          <a:prstGeom prst="rect">
            <a:avLst/>
          </a:prstGeom>
        </p:spPr>
      </p:pic>
      <p:sp>
        <p:nvSpPr>
          <p:cNvPr id="11" name="Arrow: Pentagon 10">
            <a:extLst>
              <a:ext uri="{FF2B5EF4-FFF2-40B4-BE49-F238E27FC236}">
                <a16:creationId xmlns:a16="http://schemas.microsoft.com/office/drawing/2014/main" id="{838DFB44-53F8-47CD-99A0-B6D68D79DCD1}"/>
              </a:ext>
            </a:extLst>
          </p:cNvPr>
          <p:cNvSpPr/>
          <p:nvPr/>
        </p:nvSpPr>
        <p:spPr>
          <a:xfrm>
            <a:off x="1936427" y="2585789"/>
            <a:ext cx="3705616" cy="2308322"/>
          </a:xfrm>
          <a:prstGeom prst="homePlate">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4800" b="1" i="0" u="none" strike="noStrike" cap="none" spc="0" normalizeH="0" baseline="0" dirty="0">
                <a:ln>
                  <a:noFill/>
                </a:ln>
                <a:solidFill>
                  <a:srgbClr val="FFFFFF"/>
                </a:solidFill>
                <a:effectLst/>
                <a:uFillTx/>
                <a:latin typeface="Amelia BT" panose="04040804050F02020703" pitchFamily="82" charset="0"/>
                <a:sym typeface="Calibri"/>
              </a:rPr>
              <a:t>Activity four</a:t>
            </a:r>
          </a:p>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p:txBody>
      </p:sp>
      <p:pic>
        <p:nvPicPr>
          <p:cNvPr id="12" name="Picture 11">
            <a:extLst>
              <a:ext uri="{FF2B5EF4-FFF2-40B4-BE49-F238E27FC236}">
                <a16:creationId xmlns:a16="http://schemas.microsoft.com/office/drawing/2014/main" id="{E5A9F7EC-C381-431A-B1B6-7FA548413C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extLst>
      <p:ext uri="{BB962C8B-B14F-4D97-AF65-F5344CB8AC3E}">
        <p14:creationId xmlns:p14="http://schemas.microsoft.com/office/powerpoint/2010/main" val="36333230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76EBD-A106-4BA7-ACC6-7A0B99A3A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280" y="1452625"/>
            <a:ext cx="3049744" cy="4310147"/>
          </a:xfrm>
          <a:prstGeom prst="rect">
            <a:avLst/>
          </a:prstGeom>
        </p:spPr>
      </p:pic>
      <p:sp>
        <p:nvSpPr>
          <p:cNvPr id="4" name="TextBox 12">
            <a:extLst>
              <a:ext uri="{FF2B5EF4-FFF2-40B4-BE49-F238E27FC236}">
                <a16:creationId xmlns:a16="http://schemas.microsoft.com/office/drawing/2014/main" id="{C3BF0CA5-400C-4AF9-A7AD-C7CA0C431274}"/>
              </a:ext>
            </a:extLst>
          </p:cNvPr>
          <p:cNvSpPr txBox="1"/>
          <p:nvPr/>
        </p:nvSpPr>
        <p:spPr>
          <a:xfrm>
            <a:off x="261244" y="189141"/>
            <a:ext cx="1173023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a:solidFill>
                  <a:srgbClr val="7030A0"/>
                </a:solidFill>
                <a:latin typeface="League Spartan"/>
                <a:ea typeface="League Spartan"/>
                <a:cs typeface="League Spartan"/>
                <a:sym typeface="League Spartan"/>
              </a:defRPr>
            </a:pPr>
            <a:r>
              <a:rPr lang="en-GB" b="1" dirty="0">
                <a:solidFill>
                  <a:schemeClr val="accent6">
                    <a:lumMod val="50000"/>
                  </a:schemeClr>
                </a:solidFill>
                <a:latin typeface="Lato"/>
              </a:rPr>
              <a:t>Spotting fake news</a:t>
            </a:r>
            <a:endParaRPr b="1" dirty="0">
              <a:solidFill>
                <a:schemeClr val="accent6">
                  <a:lumMod val="50000"/>
                </a:schemeClr>
              </a:solidFill>
              <a:latin typeface="Lato"/>
            </a:endParaRPr>
          </a:p>
        </p:txBody>
      </p:sp>
      <p:pic>
        <p:nvPicPr>
          <p:cNvPr id="5" name="Picture 15" descr="Picture 15">
            <a:extLst>
              <a:ext uri="{FF2B5EF4-FFF2-40B4-BE49-F238E27FC236}">
                <a16:creationId xmlns:a16="http://schemas.microsoft.com/office/drawing/2014/main" id="{5E6FB6FF-7B7C-4D77-BF26-5EB54DCF2DE7}"/>
              </a:ext>
            </a:extLst>
          </p:cNvPr>
          <p:cNvPicPr>
            <a:picLocks noChangeAspect="1"/>
          </p:cNvPicPr>
          <p:nvPr/>
        </p:nvPicPr>
        <p:blipFill>
          <a:blip r:embed="rId3">
            <a:extLst/>
          </a:blip>
          <a:stretch>
            <a:fillRect/>
          </a:stretch>
        </p:blipFill>
        <p:spPr>
          <a:xfrm>
            <a:off x="10824409" y="301946"/>
            <a:ext cx="1167065" cy="656474"/>
          </a:xfrm>
          <a:prstGeom prst="rect">
            <a:avLst/>
          </a:prstGeom>
          <a:ln w="12700">
            <a:miter lim="400000"/>
          </a:ln>
        </p:spPr>
      </p:pic>
      <p:pic>
        <p:nvPicPr>
          <p:cNvPr id="6" name="Picture 16" descr="Picture 16">
            <a:extLst>
              <a:ext uri="{FF2B5EF4-FFF2-40B4-BE49-F238E27FC236}">
                <a16:creationId xmlns:a16="http://schemas.microsoft.com/office/drawing/2014/main" id="{412178FD-7594-495A-A06E-DF649330C97B}"/>
              </a:ext>
            </a:extLst>
          </p:cNvPr>
          <p:cNvPicPr>
            <a:picLocks noChangeAspect="1"/>
          </p:cNvPicPr>
          <p:nvPr/>
        </p:nvPicPr>
        <p:blipFill>
          <a:blip r:embed="rId4">
            <a:extLst/>
          </a:blip>
          <a:stretch>
            <a:fillRect/>
          </a:stretch>
        </p:blipFill>
        <p:spPr>
          <a:xfrm>
            <a:off x="10041853" y="301946"/>
            <a:ext cx="875298" cy="656474"/>
          </a:xfrm>
          <a:prstGeom prst="rect">
            <a:avLst/>
          </a:prstGeom>
          <a:ln w="12700">
            <a:miter lim="400000"/>
          </a:ln>
        </p:spPr>
      </p:pic>
      <p:sp>
        <p:nvSpPr>
          <p:cNvPr id="7" name="TextBox 17">
            <a:extLst>
              <a:ext uri="{FF2B5EF4-FFF2-40B4-BE49-F238E27FC236}">
                <a16:creationId xmlns:a16="http://schemas.microsoft.com/office/drawing/2014/main" id="{C34E0406-9734-4F12-9990-5F249BB999C3}"/>
              </a:ext>
            </a:extLst>
          </p:cNvPr>
          <p:cNvSpPr/>
          <p:nvPr/>
        </p:nvSpPr>
        <p:spPr>
          <a:xfrm>
            <a:off x="10041853" y="82745"/>
            <a:ext cx="2061412" cy="1094874"/>
          </a:xfrm>
          <a:prstGeom prst="rect">
            <a:avLst/>
          </a:prstGeom>
          <a:ln w="44450">
            <a:solidFill>
              <a:srgbClr val="CC00FF"/>
            </a:solidFill>
          </a:ln>
        </p:spPr>
        <p:txBody>
          <a:bodyPr lIns="45719" rIns="45719"/>
          <a:lstStyle/>
          <a:p>
            <a:endParaRPr/>
          </a:p>
        </p:txBody>
      </p:sp>
      <p:sp>
        <p:nvSpPr>
          <p:cNvPr id="8" name="Straight Connector 18">
            <a:extLst>
              <a:ext uri="{FF2B5EF4-FFF2-40B4-BE49-F238E27FC236}">
                <a16:creationId xmlns:a16="http://schemas.microsoft.com/office/drawing/2014/main" id="{D219D0B5-15E2-4C33-B16C-B8A98AB9FC4D}"/>
              </a:ext>
            </a:extLst>
          </p:cNvPr>
          <p:cNvSpPr/>
          <p:nvPr/>
        </p:nvSpPr>
        <p:spPr>
          <a:xfrm>
            <a:off x="213336" y="82744"/>
            <a:ext cx="9828519" cy="1"/>
          </a:xfrm>
          <a:prstGeom prst="line">
            <a:avLst/>
          </a:prstGeom>
          <a:ln w="50800">
            <a:solidFill>
              <a:srgbClr val="CC00FF"/>
            </a:solidFill>
            <a:miter/>
          </a:ln>
        </p:spPr>
        <p:txBody>
          <a:bodyPr lIns="45719" rIns="45719"/>
          <a:lstStyle/>
          <a:p>
            <a:endParaRPr/>
          </a:p>
        </p:txBody>
      </p:sp>
      <p:sp>
        <p:nvSpPr>
          <p:cNvPr id="9" name="Straight Connector 19">
            <a:extLst>
              <a:ext uri="{FF2B5EF4-FFF2-40B4-BE49-F238E27FC236}">
                <a16:creationId xmlns:a16="http://schemas.microsoft.com/office/drawing/2014/main" id="{EC91E126-1726-436C-B5B3-498FC23E7C8F}"/>
              </a:ext>
            </a:extLst>
          </p:cNvPr>
          <p:cNvSpPr/>
          <p:nvPr/>
        </p:nvSpPr>
        <p:spPr>
          <a:xfrm flipV="1">
            <a:off x="12103265" y="1177618"/>
            <a:ext cx="1" cy="5463214"/>
          </a:xfrm>
          <a:prstGeom prst="line">
            <a:avLst/>
          </a:prstGeom>
          <a:ln w="50800">
            <a:solidFill>
              <a:srgbClr val="CC00FF"/>
            </a:solidFill>
            <a:miter/>
          </a:ln>
        </p:spPr>
        <p:txBody>
          <a:bodyPr lIns="45719" rIns="45719"/>
          <a:lstStyle/>
          <a:p>
            <a:endParaRPr/>
          </a:p>
        </p:txBody>
      </p:sp>
      <p:pic>
        <p:nvPicPr>
          <p:cNvPr id="10" name="Picture 9">
            <a:extLst>
              <a:ext uri="{FF2B5EF4-FFF2-40B4-BE49-F238E27FC236}">
                <a16:creationId xmlns:a16="http://schemas.microsoft.com/office/drawing/2014/main" id="{8FCF391C-6AFA-427B-9BE9-7EF51E1D3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
        <p:nvSpPr>
          <p:cNvPr id="11" name="TextBox 2">
            <a:extLst>
              <a:ext uri="{FF2B5EF4-FFF2-40B4-BE49-F238E27FC236}">
                <a16:creationId xmlns:a16="http://schemas.microsoft.com/office/drawing/2014/main" id="{5F1642BC-DDC4-4CA5-8187-78557A3BB795}"/>
              </a:ext>
            </a:extLst>
          </p:cNvPr>
          <p:cNvSpPr txBox="1"/>
          <p:nvPr/>
        </p:nvSpPr>
        <p:spPr>
          <a:xfrm>
            <a:off x="261244" y="1107524"/>
            <a:ext cx="671751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endParaRPr lang="en-GB" sz="2800" dirty="0"/>
          </a:p>
        </p:txBody>
      </p:sp>
      <p:pic>
        <p:nvPicPr>
          <p:cNvPr id="13" name="Picture 12">
            <a:extLst>
              <a:ext uri="{FF2B5EF4-FFF2-40B4-BE49-F238E27FC236}">
                <a16:creationId xmlns:a16="http://schemas.microsoft.com/office/drawing/2014/main" id="{795AC149-0463-49C0-A19E-8424459AA174}"/>
              </a:ext>
            </a:extLst>
          </p:cNvPr>
          <p:cNvPicPr>
            <a:picLocks noChangeAspect="1"/>
          </p:cNvPicPr>
          <p:nvPr/>
        </p:nvPicPr>
        <p:blipFill rotWithShape="1">
          <a:blip r:embed="rId6">
            <a:extLst>
              <a:ext uri="{28A0092B-C50C-407E-A947-70E740481C1C}">
                <a14:useLocalDpi xmlns:a14="http://schemas.microsoft.com/office/drawing/2010/main" val="0"/>
              </a:ext>
            </a:extLst>
          </a:blip>
          <a:srcRect l="3687" t="30916" r="4885" b="8276"/>
          <a:stretch/>
        </p:blipFill>
        <p:spPr>
          <a:xfrm>
            <a:off x="261244" y="3607698"/>
            <a:ext cx="6667934" cy="2494522"/>
          </a:xfrm>
          <a:prstGeom prst="rect">
            <a:avLst/>
          </a:prstGeom>
        </p:spPr>
      </p:pic>
      <p:sp>
        <p:nvSpPr>
          <p:cNvPr id="14" name="TextBox 2">
            <a:extLst>
              <a:ext uri="{FF2B5EF4-FFF2-40B4-BE49-F238E27FC236}">
                <a16:creationId xmlns:a16="http://schemas.microsoft.com/office/drawing/2014/main" id="{6C46B4C2-96B6-451F-992D-0332CA34180B}"/>
              </a:ext>
            </a:extLst>
          </p:cNvPr>
          <p:cNvSpPr txBox="1"/>
          <p:nvPr/>
        </p:nvSpPr>
        <p:spPr>
          <a:xfrm>
            <a:off x="261244" y="1545721"/>
            <a:ext cx="6717518" cy="1815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GB" sz="2800" dirty="0"/>
              <a:t>A summary of the key points to look out for when reading material on the Internet.</a:t>
            </a:r>
          </a:p>
          <a:p>
            <a:endParaRPr lang="en-GB" sz="2800" dirty="0"/>
          </a:p>
          <a:p>
            <a:r>
              <a:rPr lang="en-GB" sz="2800" dirty="0"/>
              <a:t>Have a good week, stay safe and keep busy.</a:t>
            </a:r>
          </a:p>
        </p:txBody>
      </p:sp>
    </p:spTree>
    <p:extLst>
      <p:ext uri="{BB962C8B-B14F-4D97-AF65-F5344CB8AC3E}">
        <p14:creationId xmlns:p14="http://schemas.microsoft.com/office/powerpoint/2010/main" val="14951440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
          <p:cNvSpPr/>
          <p:nvPr/>
        </p:nvSpPr>
        <p:spPr>
          <a:xfrm>
            <a:off x="749849" y="589419"/>
            <a:ext cx="10706428" cy="938719"/>
          </a:xfrm>
          <a:prstGeom prst="rect">
            <a:avLst/>
          </a:prstGeom>
          <a:solidFill>
            <a:srgbClr val="FFFFFF"/>
          </a:solidFill>
          <a:ln w="12700">
            <a:miter lim="400000"/>
          </a:ln>
        </p:spPr>
        <p:txBody>
          <a:bodyPr lIns="45719" rIns="45719"/>
          <a:lstStyle/>
          <a:p>
            <a:pPr>
              <a:defRPr sz="2000" b="1">
                <a:latin typeface="Gill Sans MT"/>
                <a:ea typeface="Gill Sans MT"/>
                <a:cs typeface="Gill Sans MT"/>
                <a:sym typeface="Gill Sans MT"/>
              </a:defRPr>
            </a:pPr>
            <a:endParaRPr/>
          </a:p>
        </p:txBody>
      </p:sp>
      <p:pic>
        <p:nvPicPr>
          <p:cNvPr id="98" name="Picture 10" descr="Picture 10"/>
          <p:cNvPicPr>
            <a:picLocks noChangeAspect="1"/>
          </p:cNvPicPr>
          <p:nvPr/>
        </p:nvPicPr>
        <p:blipFill>
          <a:blip r:embed="rId2">
            <a:extLst/>
          </a:blip>
          <a:stretch>
            <a:fillRect/>
          </a:stretch>
        </p:blipFill>
        <p:spPr>
          <a:xfrm>
            <a:off x="385530" y="951146"/>
            <a:ext cx="968623" cy="1076313"/>
          </a:xfrm>
          <a:prstGeom prst="rect">
            <a:avLst/>
          </a:prstGeom>
          <a:ln w="12700">
            <a:miter lim="400000"/>
          </a:ln>
        </p:spPr>
      </p:pic>
      <p:pic>
        <p:nvPicPr>
          <p:cNvPr id="99" name="Picture 3" descr="Picture 3"/>
          <p:cNvPicPr>
            <a:picLocks noChangeAspect="1"/>
          </p:cNvPicPr>
          <p:nvPr/>
        </p:nvPicPr>
        <p:blipFill>
          <a:blip r:embed="rId3">
            <a:extLst/>
          </a:blip>
          <a:srcRect l="10502" r="10174"/>
          <a:stretch>
            <a:fillRect/>
          </a:stretch>
        </p:blipFill>
        <p:spPr>
          <a:xfrm>
            <a:off x="311177" y="3029145"/>
            <a:ext cx="877334" cy="1001705"/>
          </a:xfrm>
          <a:prstGeom prst="rect">
            <a:avLst/>
          </a:prstGeom>
          <a:ln w="12700">
            <a:miter lim="400000"/>
          </a:ln>
        </p:spPr>
      </p:pic>
      <p:sp>
        <p:nvSpPr>
          <p:cNvPr id="100" name="Rectangle 4"/>
          <p:cNvSpPr txBox="1"/>
          <p:nvPr/>
        </p:nvSpPr>
        <p:spPr>
          <a:xfrm>
            <a:off x="915560" y="951145"/>
            <a:ext cx="11063943" cy="4343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latin typeface="League Spartan"/>
                <a:ea typeface="League Spartan"/>
                <a:cs typeface="League Spartan"/>
                <a:sym typeface="League Spartan"/>
              </a:defRPr>
            </a:pPr>
            <a:r>
              <a:rPr dirty="0"/>
              <a:t>Learning outcomes:</a:t>
            </a:r>
          </a:p>
          <a:p>
            <a:pPr lvl="1">
              <a:defRPr sz="3200">
                <a:latin typeface="League Spartan"/>
                <a:ea typeface="League Spartan"/>
                <a:cs typeface="League Spartan"/>
                <a:sym typeface="League Spartan"/>
              </a:defRPr>
            </a:pPr>
            <a:endParaRPr dirty="0"/>
          </a:p>
          <a:p>
            <a:pPr marL="914400" lvl="1" indent="-457200">
              <a:lnSpc>
                <a:spcPct val="150000"/>
              </a:lnSpc>
              <a:buSzPct val="202000"/>
              <a:buBlip>
                <a:blip r:embed="rId4"/>
              </a:buBlip>
              <a:defRPr sz="2400"/>
            </a:pPr>
            <a:r>
              <a:rPr lang="en-GB" sz="2400" b="1" dirty="0">
                <a:sym typeface="League Spartan"/>
              </a:rPr>
              <a:t>What is fake news </a:t>
            </a:r>
          </a:p>
          <a:p>
            <a:pPr marL="914400" lvl="1" indent="-457200">
              <a:lnSpc>
                <a:spcPct val="150000"/>
              </a:lnSpc>
              <a:buSzPct val="202000"/>
              <a:buBlip>
                <a:blip r:embed="rId4"/>
              </a:buBlip>
              <a:defRPr sz="2400"/>
            </a:pPr>
            <a:r>
              <a:rPr lang="en-GB" sz="2400" b="1" dirty="0">
                <a:sym typeface="League Spartan"/>
              </a:rPr>
              <a:t>Why is fake news a problem</a:t>
            </a:r>
          </a:p>
          <a:p>
            <a:pPr marL="914400" lvl="1" indent="-457200">
              <a:lnSpc>
                <a:spcPct val="150000"/>
              </a:lnSpc>
              <a:buSzPct val="202000"/>
              <a:buBlip>
                <a:blip r:embed="rId4"/>
              </a:buBlip>
              <a:defRPr sz="2400"/>
            </a:pPr>
            <a:r>
              <a:rPr lang="en-GB" sz="2400" b="1" dirty="0">
                <a:sym typeface="League Spartan"/>
              </a:rPr>
              <a:t>Covid-19 examples of fake news</a:t>
            </a:r>
          </a:p>
          <a:p>
            <a:pPr marL="914400" lvl="1" indent="-457200">
              <a:lnSpc>
                <a:spcPct val="150000"/>
              </a:lnSpc>
              <a:buSzPct val="202000"/>
              <a:buBlip>
                <a:blip r:embed="rId4"/>
              </a:buBlip>
              <a:defRPr sz="2400"/>
            </a:pPr>
            <a:r>
              <a:rPr lang="en-GB" sz="2400" b="1" dirty="0">
                <a:sym typeface="League Spartan"/>
              </a:rPr>
              <a:t>Fake news in politics</a:t>
            </a:r>
          </a:p>
          <a:p>
            <a:pPr marL="914400" lvl="1" indent="-457200">
              <a:lnSpc>
                <a:spcPct val="150000"/>
              </a:lnSpc>
              <a:buSzPct val="202000"/>
              <a:buBlip>
                <a:blip r:embed="rId4"/>
              </a:buBlip>
              <a:defRPr sz="2400"/>
            </a:pPr>
            <a:r>
              <a:rPr lang="en-GB" sz="2400" b="1" dirty="0">
                <a:sym typeface="League Spartan"/>
              </a:rPr>
              <a:t>How to spot fake news </a:t>
            </a:r>
          </a:p>
          <a:p>
            <a:pPr marL="914400" lvl="1" indent="-457200">
              <a:lnSpc>
                <a:spcPct val="150000"/>
              </a:lnSpc>
              <a:buSzPct val="202000"/>
              <a:buBlip>
                <a:blip r:embed="rId4"/>
              </a:buBlip>
              <a:defRPr sz="2400"/>
            </a:pPr>
            <a:endParaRPr dirty="0"/>
          </a:p>
        </p:txBody>
      </p:sp>
      <p:sp>
        <p:nvSpPr>
          <p:cNvPr id="101" name="TextBox 7"/>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02" name="Picture 12" descr="Picture 12"/>
          <p:cNvPicPr>
            <a:picLocks noChangeAspect="1"/>
          </p:cNvPicPr>
          <p:nvPr/>
        </p:nvPicPr>
        <p:blipFill>
          <a:blip r:embed="rId5">
            <a:extLst/>
          </a:blip>
          <a:stretch>
            <a:fillRect/>
          </a:stretch>
        </p:blipFill>
        <p:spPr>
          <a:xfrm>
            <a:off x="10824409" y="301946"/>
            <a:ext cx="1167065" cy="656474"/>
          </a:xfrm>
          <a:prstGeom prst="rect">
            <a:avLst/>
          </a:prstGeom>
          <a:ln w="12700">
            <a:miter lim="400000"/>
          </a:ln>
        </p:spPr>
      </p:pic>
      <p:pic>
        <p:nvPicPr>
          <p:cNvPr id="103" name="Picture 13" descr="Picture 13"/>
          <p:cNvPicPr>
            <a:picLocks noChangeAspect="1"/>
          </p:cNvPicPr>
          <p:nvPr/>
        </p:nvPicPr>
        <p:blipFill>
          <a:blip r:embed="rId6">
            <a:extLst/>
          </a:blip>
          <a:stretch>
            <a:fillRect/>
          </a:stretch>
        </p:blipFill>
        <p:spPr>
          <a:xfrm>
            <a:off x="10041853" y="301946"/>
            <a:ext cx="875298" cy="656474"/>
          </a:xfrm>
          <a:prstGeom prst="rect">
            <a:avLst/>
          </a:prstGeom>
          <a:ln w="12700">
            <a:miter lim="400000"/>
          </a:ln>
        </p:spPr>
      </p:pic>
      <p:sp>
        <p:nvSpPr>
          <p:cNvPr id="104" name="Straight Connector 14"/>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105" name="Straight Connector 15"/>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11" name="Picture 10">
            <a:extLst>
              <a:ext uri="{FF2B5EF4-FFF2-40B4-BE49-F238E27FC236}">
                <a16:creationId xmlns:a16="http://schemas.microsoft.com/office/drawing/2014/main" id="{4C0CF3A7-AA13-496E-91CE-7B4BB47243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p:nvPr/>
        </p:nvSpPr>
        <p:spPr>
          <a:xfrm>
            <a:off x="213336" y="252093"/>
            <a:ext cx="8138162"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2800" b="1">
                <a:solidFill>
                  <a:srgbClr val="385724"/>
                </a:solidFill>
                <a:latin typeface="Lato"/>
                <a:ea typeface="Lato"/>
                <a:cs typeface="Lato"/>
                <a:sym typeface="Lato"/>
              </a:defRPr>
            </a:lvl1pPr>
          </a:lstStyle>
          <a:p>
            <a:r>
              <a:rPr lang="en-GB" dirty="0"/>
              <a:t>What is fake news</a:t>
            </a:r>
            <a:r>
              <a:rPr dirty="0"/>
              <a:t>?</a:t>
            </a:r>
          </a:p>
        </p:txBody>
      </p:sp>
      <p:sp>
        <p:nvSpPr>
          <p:cNvPr id="116" name="TextBox 12"/>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17" name="Picture 13" descr="Picture 13"/>
          <p:cNvPicPr>
            <a:picLocks noChangeAspect="1"/>
          </p:cNvPicPr>
          <p:nvPr/>
        </p:nvPicPr>
        <p:blipFill>
          <a:blip r:embed="rId2">
            <a:extLst/>
          </a:blip>
          <a:stretch>
            <a:fillRect/>
          </a:stretch>
        </p:blipFill>
        <p:spPr>
          <a:xfrm>
            <a:off x="10041853" y="301946"/>
            <a:ext cx="875298" cy="656474"/>
          </a:xfrm>
          <a:prstGeom prst="rect">
            <a:avLst/>
          </a:prstGeom>
          <a:ln w="12700">
            <a:miter lim="400000"/>
          </a:ln>
        </p:spPr>
      </p:pic>
      <p:sp>
        <p:nvSpPr>
          <p:cNvPr id="118" name="Straight Connector 14"/>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119" name="Straight Connector 15"/>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120" name="Picture 16" descr="Picture 16"/>
          <p:cNvPicPr>
            <a:picLocks noChangeAspect="1"/>
          </p:cNvPicPr>
          <p:nvPr/>
        </p:nvPicPr>
        <p:blipFill>
          <a:blip r:embed="rId3">
            <a:extLst/>
          </a:blip>
          <a:stretch>
            <a:fillRect/>
          </a:stretch>
        </p:blipFill>
        <p:spPr>
          <a:xfrm>
            <a:off x="10824409" y="301946"/>
            <a:ext cx="1167065" cy="656474"/>
          </a:xfrm>
          <a:prstGeom prst="rect">
            <a:avLst/>
          </a:prstGeom>
          <a:ln w="12700">
            <a:miter lim="400000"/>
          </a:ln>
        </p:spPr>
      </p:pic>
      <p:sp>
        <p:nvSpPr>
          <p:cNvPr id="2" name="Rectangle 1">
            <a:extLst>
              <a:ext uri="{FF2B5EF4-FFF2-40B4-BE49-F238E27FC236}">
                <a16:creationId xmlns:a16="http://schemas.microsoft.com/office/drawing/2014/main" id="{5119E222-D7F9-4A99-B069-9BF43D42FA7F}"/>
              </a:ext>
            </a:extLst>
          </p:cNvPr>
          <p:cNvSpPr/>
          <p:nvPr/>
        </p:nvSpPr>
        <p:spPr>
          <a:xfrm>
            <a:off x="512444" y="1166843"/>
            <a:ext cx="5272532" cy="5078313"/>
          </a:xfrm>
          <a:prstGeom prst="rect">
            <a:avLst/>
          </a:prstGeom>
        </p:spPr>
        <p:txBody>
          <a:bodyPr wrap="square">
            <a:spAutoFit/>
          </a:bodyPr>
          <a:lstStyle/>
          <a:p>
            <a:r>
              <a:rPr lang="en-GB" dirty="0"/>
              <a:t>Fake news is news or stories (often on the internet) that are not true.</a:t>
            </a:r>
          </a:p>
          <a:p>
            <a:r>
              <a:rPr lang="en-GB" dirty="0"/>
              <a:t>There are two kinds of fake news:</a:t>
            </a:r>
          </a:p>
          <a:p>
            <a:pPr>
              <a:buFont typeface="+mj-lt"/>
              <a:buAutoNum type="arabicPeriod"/>
            </a:pPr>
            <a:r>
              <a:rPr lang="en-GB" dirty="0"/>
              <a:t>False stories that are </a:t>
            </a:r>
            <a:r>
              <a:rPr lang="en-GB" b="1" dirty="0"/>
              <a:t>deliberately published</a:t>
            </a:r>
            <a:r>
              <a:rPr lang="en-GB" dirty="0"/>
              <a:t> or sent around, in order to make people believe something untrue or to get lots of people to visit a website. These are deliberate lies that are put online, even though the person writing them knows that they are made up.</a:t>
            </a:r>
          </a:p>
          <a:p>
            <a:pPr>
              <a:buFont typeface="+mj-lt"/>
              <a:buAutoNum type="arabicPeriod"/>
            </a:pPr>
            <a:r>
              <a:rPr lang="en-GB" dirty="0"/>
              <a:t>Stories that </a:t>
            </a:r>
            <a:r>
              <a:rPr lang="en-GB" i="1" dirty="0"/>
              <a:t>may </a:t>
            </a:r>
            <a:r>
              <a:rPr lang="en-GB" dirty="0"/>
              <a:t>have some truth to them, but they're </a:t>
            </a:r>
            <a:r>
              <a:rPr lang="en-GB" b="1" dirty="0"/>
              <a:t>not completely accurate</a:t>
            </a:r>
            <a:r>
              <a:rPr lang="en-GB" dirty="0"/>
              <a:t>. This is because the people writing them - for example, journalists or bloggers - don't check </a:t>
            </a:r>
            <a:r>
              <a:rPr lang="en-GB" i="1" dirty="0"/>
              <a:t>all </a:t>
            </a:r>
            <a:r>
              <a:rPr lang="en-GB" dirty="0"/>
              <a:t>of the facts before publishing the story, or they might exaggerate some of it.</a:t>
            </a:r>
          </a:p>
          <a:p>
            <a:r>
              <a:rPr lang="en-GB" dirty="0"/>
              <a:t>It is happening a lot at the moment, with many people publishing these stories in order to get as many shares as possible.</a:t>
            </a:r>
          </a:p>
        </p:txBody>
      </p:sp>
      <p:pic>
        <p:nvPicPr>
          <p:cNvPr id="6" name="Picture 5">
            <a:extLst>
              <a:ext uri="{FF2B5EF4-FFF2-40B4-BE49-F238E27FC236}">
                <a16:creationId xmlns:a16="http://schemas.microsoft.com/office/drawing/2014/main" id="{18F8EBE6-566F-4CF0-AABC-93C49BBFD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462" y="1544083"/>
            <a:ext cx="4306212" cy="4306212"/>
          </a:xfrm>
          <a:prstGeom prst="rect">
            <a:avLst/>
          </a:prstGeom>
        </p:spPr>
      </p:pic>
      <p:pic>
        <p:nvPicPr>
          <p:cNvPr id="4" name="Picture 3">
            <a:extLst>
              <a:ext uri="{FF2B5EF4-FFF2-40B4-BE49-F238E27FC236}">
                <a16:creationId xmlns:a16="http://schemas.microsoft.com/office/drawing/2014/main" id="{D2378A20-EF84-4000-BB39-E98529FBA3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3"/>
          <p:cNvSpPr txBox="1"/>
          <p:nvPr/>
        </p:nvSpPr>
        <p:spPr>
          <a:xfrm>
            <a:off x="784059" y="1248685"/>
            <a:ext cx="5232715" cy="4955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GB" sz="2000" dirty="0"/>
              <a:t>Fake news is a problem for different reasons. </a:t>
            </a:r>
          </a:p>
          <a:p>
            <a:r>
              <a:rPr lang="en-GB" sz="2000" dirty="0"/>
              <a:t>The first kind of fake news - </a:t>
            </a:r>
            <a:r>
              <a:rPr lang="en-GB" sz="2000" b="1" i="1" dirty="0">
                <a:solidFill>
                  <a:srgbClr val="7030A0"/>
                </a:solidFill>
              </a:rPr>
              <a:t>deliberate lies </a:t>
            </a:r>
            <a:r>
              <a:rPr lang="en-GB" sz="2000" dirty="0"/>
              <a:t>- is a problem because it can make people believe things that are completely untrue.</a:t>
            </a:r>
          </a:p>
          <a:p>
            <a:r>
              <a:rPr lang="en-GB" sz="2000" dirty="0"/>
              <a:t>The second kind - when </a:t>
            </a:r>
            <a:r>
              <a:rPr lang="en-GB" sz="2000" b="1" i="1" dirty="0">
                <a:solidFill>
                  <a:srgbClr val="7030A0"/>
                </a:solidFill>
              </a:rPr>
              <a:t>people publish something without checking</a:t>
            </a:r>
            <a:r>
              <a:rPr lang="en-GB" sz="2000" dirty="0"/>
              <a:t> that it's completely right - can make people have less trust in the media, as well as make everyone believe something that might be inaccurate. </a:t>
            </a:r>
          </a:p>
          <a:p>
            <a:r>
              <a:rPr lang="en-GB" sz="2000" dirty="0"/>
              <a:t>People also only tend to share things that they agree with. So if people are sharing a lot of fake news, and lots of people believe it, it's easy to get sucked into a bubble that is actually completely different to the real world - and a long way from the truth.</a:t>
            </a:r>
          </a:p>
          <a:p>
            <a:pPr>
              <a:defRPr sz="2800">
                <a:solidFill>
                  <a:srgbClr val="7030A0"/>
                </a:solidFill>
                <a:latin typeface="Lato"/>
                <a:ea typeface="Lato"/>
                <a:cs typeface="Lato"/>
                <a:sym typeface="Lato"/>
              </a:defRPr>
            </a:pPr>
            <a:endParaRPr sz="1600" dirty="0"/>
          </a:p>
        </p:txBody>
      </p:sp>
      <p:sp>
        <p:nvSpPr>
          <p:cNvPr id="162" name="Rectangle 6"/>
          <p:cNvSpPr txBox="1"/>
          <p:nvPr/>
        </p:nvSpPr>
        <p:spPr>
          <a:xfrm>
            <a:off x="200526" y="209556"/>
            <a:ext cx="483241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85724"/>
                </a:solidFill>
                <a:latin typeface="Lato"/>
                <a:ea typeface="Lato"/>
                <a:cs typeface="Lato"/>
                <a:sym typeface="Lato"/>
              </a:defRPr>
            </a:lvl1pPr>
          </a:lstStyle>
          <a:p>
            <a:r>
              <a:rPr lang="en-GB" dirty="0"/>
              <a:t>Why is fake news a problem</a:t>
            </a:r>
            <a:endParaRPr dirty="0"/>
          </a:p>
        </p:txBody>
      </p:sp>
      <p:sp>
        <p:nvSpPr>
          <p:cNvPr id="165" name="TextBox 9"/>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66" name="Picture 10" descr="Picture 10"/>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167" name="Straight Connector 11"/>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168" name="Straight Connector 12"/>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169" name="Picture 13" descr="Picture 13"/>
          <p:cNvPicPr>
            <a:picLocks noChangeAspect="1"/>
          </p:cNvPicPr>
          <p:nvPr/>
        </p:nvPicPr>
        <p:blipFill>
          <a:blip r:embed="rId4">
            <a:extLst/>
          </a:blip>
          <a:stretch>
            <a:fillRect/>
          </a:stretch>
        </p:blipFill>
        <p:spPr>
          <a:xfrm>
            <a:off x="10824409" y="301946"/>
            <a:ext cx="1167065" cy="656474"/>
          </a:xfrm>
          <a:prstGeom prst="rect">
            <a:avLst/>
          </a:prstGeom>
          <a:ln w="12700">
            <a:miter lim="400000"/>
          </a:ln>
        </p:spPr>
      </p:pic>
      <p:pic>
        <p:nvPicPr>
          <p:cNvPr id="4" name="Picture 3">
            <a:extLst>
              <a:ext uri="{FF2B5EF4-FFF2-40B4-BE49-F238E27FC236}">
                <a16:creationId xmlns:a16="http://schemas.microsoft.com/office/drawing/2014/main" id="{96998B5B-529C-4337-B21B-101FB06F076A}"/>
              </a:ext>
            </a:extLst>
          </p:cNvPr>
          <p:cNvPicPr>
            <a:picLocks noChangeAspect="1"/>
          </p:cNvPicPr>
          <p:nvPr/>
        </p:nvPicPr>
        <p:blipFill>
          <a:blip r:embed="rId5"/>
          <a:stretch>
            <a:fillRect/>
          </a:stretch>
        </p:blipFill>
        <p:spPr>
          <a:xfrm>
            <a:off x="6837027" y="1749501"/>
            <a:ext cx="4570914" cy="2556910"/>
          </a:xfrm>
          <a:prstGeom prst="rect">
            <a:avLst/>
          </a:prstGeom>
        </p:spPr>
      </p:pic>
      <p:sp>
        <p:nvSpPr>
          <p:cNvPr id="15" name="Rectangle 3">
            <a:extLst>
              <a:ext uri="{FF2B5EF4-FFF2-40B4-BE49-F238E27FC236}">
                <a16:creationId xmlns:a16="http://schemas.microsoft.com/office/drawing/2014/main" id="{4246A9CE-3DCE-4E32-A62D-FB3FB7431829}"/>
              </a:ext>
            </a:extLst>
          </p:cNvPr>
          <p:cNvSpPr txBox="1"/>
          <p:nvPr/>
        </p:nvSpPr>
        <p:spPr>
          <a:xfrm>
            <a:off x="6980057" y="4525610"/>
            <a:ext cx="443753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800">
                <a:solidFill>
                  <a:srgbClr val="7030A0"/>
                </a:solidFill>
                <a:latin typeface="Lato"/>
                <a:ea typeface="Lato"/>
                <a:cs typeface="Lato"/>
                <a:sym typeface="Lato"/>
              </a:defRPr>
            </a:pPr>
            <a:r>
              <a:rPr lang="en-GB" sz="1600" i="1" dirty="0"/>
              <a:t>If you are unsure about a story, you can check with an adult or used a trusted website</a:t>
            </a:r>
            <a:r>
              <a:rPr sz="1600" dirty="0"/>
              <a:t>. </a:t>
            </a:r>
          </a:p>
        </p:txBody>
      </p:sp>
      <p:pic>
        <p:nvPicPr>
          <p:cNvPr id="11" name="Picture 10">
            <a:extLst>
              <a:ext uri="{FF2B5EF4-FFF2-40B4-BE49-F238E27FC236}">
                <a16:creationId xmlns:a16="http://schemas.microsoft.com/office/drawing/2014/main" id="{1C457F68-6F65-4915-B44E-39E949EBEB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 calcmode="lin" valueType="num">
                                      <p:cBhvr additive="base">
                                        <p:cTn id="7" dur="500" fill="hold"/>
                                        <p:tgtEl>
                                          <p:spTgt spid="1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0">
                                            <p:txEl>
                                              <p:pRg st="2" end="2"/>
                                            </p:txEl>
                                          </p:spTgt>
                                        </p:tgtEl>
                                        <p:attrNameLst>
                                          <p:attrName>style.visibility</p:attrName>
                                        </p:attrNameLst>
                                      </p:cBhvr>
                                      <p:to>
                                        <p:strVal val="visible"/>
                                      </p:to>
                                    </p:set>
                                    <p:anim calcmode="lin" valueType="num">
                                      <p:cBhvr additive="base">
                                        <p:cTn id="13" dur="500" fill="hold"/>
                                        <p:tgtEl>
                                          <p:spTgt spid="16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anim calcmode="lin" valueType="num">
                                      <p:cBhvr additive="base">
                                        <p:cTn id="19" dur="500" fill="hold"/>
                                        <p:tgtEl>
                                          <p:spTgt spid="16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3"/>
          <p:cNvSpPr txBox="1"/>
          <p:nvPr/>
        </p:nvSpPr>
        <p:spPr>
          <a:xfrm>
            <a:off x="357970" y="1247073"/>
            <a:ext cx="5590388" cy="5693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800">
                <a:solidFill>
                  <a:srgbClr val="7030A0"/>
                </a:solidFill>
                <a:latin typeface="League Spartan"/>
                <a:ea typeface="League Spartan"/>
                <a:cs typeface="League Spartan"/>
                <a:sym typeface="League Spartan"/>
              </a:defRPr>
            </a:pPr>
            <a:r>
              <a:rPr lang="en-GB" u="sng" dirty="0"/>
              <a:t>How fake news has led to patients refusing treatment</a:t>
            </a:r>
            <a:endParaRPr u="sng" dirty="0"/>
          </a:p>
          <a:p>
            <a:pPr>
              <a:defRPr sz="2800"/>
            </a:pPr>
            <a:endParaRPr dirty="0"/>
          </a:p>
          <a:p>
            <a:pPr>
              <a:defRPr sz="2800"/>
            </a:pPr>
            <a:r>
              <a:rPr lang="en-GB" dirty="0"/>
              <a:t>Fake news can be a problem if the news means people don’t seek the correct medical attention.</a:t>
            </a:r>
          </a:p>
          <a:p>
            <a:pPr>
              <a:defRPr sz="2800"/>
            </a:pPr>
            <a:endParaRPr lang="en-GB" dirty="0"/>
          </a:p>
          <a:p>
            <a:pPr>
              <a:defRPr sz="2800"/>
            </a:pPr>
            <a:r>
              <a:rPr lang="en-GB" dirty="0"/>
              <a:t>Read this article to find out more:</a:t>
            </a:r>
          </a:p>
          <a:p>
            <a:pPr>
              <a:defRPr sz="2800"/>
            </a:pPr>
            <a:endParaRPr lang="en-GB" sz="1400" dirty="0"/>
          </a:p>
          <a:p>
            <a:pPr>
              <a:defRPr sz="2800"/>
            </a:pPr>
            <a:r>
              <a:rPr lang="en-GB" sz="1400" dirty="0">
                <a:hlinkClick r:id="rId2"/>
              </a:rPr>
              <a:t>https://www.independent.co.uk/news/uk/home-news/coronavirus-fake-news-conspiracy-theories-antivax-5g-facebook-twitter-a9549831.html</a:t>
            </a:r>
            <a:endParaRPr lang="en-GB" sz="1400" dirty="0"/>
          </a:p>
          <a:p>
            <a:pPr>
              <a:defRPr sz="2800"/>
            </a:pPr>
            <a:endParaRPr lang="en-GB" sz="1400" dirty="0"/>
          </a:p>
          <a:p>
            <a:pPr>
              <a:defRPr sz="2800"/>
            </a:pPr>
            <a:endParaRPr lang="en-GB" u="sng" dirty="0">
              <a:solidFill>
                <a:srgbClr val="0563C1"/>
              </a:solidFill>
              <a:uFill>
                <a:solidFill>
                  <a:srgbClr val="0563C1"/>
                </a:solidFill>
              </a:uFill>
              <a:hlinkClick r:id="rId3"/>
            </a:endParaRPr>
          </a:p>
          <a:p>
            <a:pPr>
              <a:defRPr sz="2800"/>
            </a:pPr>
            <a:r>
              <a:rPr lang="en-GB" u="sng" dirty="0">
                <a:solidFill>
                  <a:srgbClr val="0563C1"/>
                </a:solidFill>
                <a:uFill>
                  <a:solidFill>
                    <a:srgbClr val="0563C1"/>
                  </a:solidFill>
                </a:uFill>
                <a:hlinkClick r:id="rId3"/>
              </a:rPr>
              <a:t> </a:t>
            </a:r>
            <a:endParaRPr u="sng" dirty="0">
              <a:solidFill>
                <a:srgbClr val="0563C1"/>
              </a:solidFill>
              <a:uFill>
                <a:solidFill>
                  <a:srgbClr val="0563C1"/>
                </a:solidFill>
              </a:uFill>
              <a:hlinkClick r:id="rId3"/>
            </a:endParaRPr>
          </a:p>
          <a:p>
            <a:pPr>
              <a:defRPr sz="2800"/>
            </a:pPr>
            <a:endParaRPr u="sng" dirty="0">
              <a:solidFill>
                <a:srgbClr val="0563C1"/>
              </a:solidFill>
              <a:uFill>
                <a:solidFill>
                  <a:srgbClr val="0563C1"/>
                </a:solidFill>
              </a:uFill>
              <a:hlinkClick r:id="rId3"/>
            </a:endParaRPr>
          </a:p>
        </p:txBody>
      </p:sp>
      <p:sp>
        <p:nvSpPr>
          <p:cNvPr id="181" name="TextBox 10"/>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82" name="Picture 11" descr="Picture 11"/>
          <p:cNvPicPr>
            <a:picLocks noChangeAspect="1"/>
          </p:cNvPicPr>
          <p:nvPr/>
        </p:nvPicPr>
        <p:blipFill>
          <a:blip r:embed="rId4">
            <a:extLst/>
          </a:blip>
          <a:stretch>
            <a:fillRect/>
          </a:stretch>
        </p:blipFill>
        <p:spPr>
          <a:xfrm>
            <a:off x="10824409" y="301946"/>
            <a:ext cx="1167065" cy="656474"/>
          </a:xfrm>
          <a:prstGeom prst="rect">
            <a:avLst/>
          </a:prstGeom>
          <a:ln w="12700">
            <a:miter lim="400000"/>
          </a:ln>
        </p:spPr>
      </p:pic>
      <p:pic>
        <p:nvPicPr>
          <p:cNvPr id="183" name="Picture 12" descr="Picture 12"/>
          <p:cNvPicPr>
            <a:picLocks noChangeAspect="1"/>
          </p:cNvPicPr>
          <p:nvPr/>
        </p:nvPicPr>
        <p:blipFill>
          <a:blip r:embed="rId5">
            <a:extLst/>
          </a:blip>
          <a:stretch>
            <a:fillRect/>
          </a:stretch>
        </p:blipFill>
        <p:spPr>
          <a:xfrm>
            <a:off x="10041853" y="301946"/>
            <a:ext cx="875298" cy="656474"/>
          </a:xfrm>
          <a:prstGeom prst="rect">
            <a:avLst/>
          </a:prstGeom>
          <a:ln w="12700">
            <a:miter lim="400000"/>
          </a:ln>
        </p:spPr>
      </p:pic>
      <p:sp>
        <p:nvSpPr>
          <p:cNvPr id="184" name="Straight Connector 13"/>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185" name="Straight Connector 14"/>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2" name="Picture 1">
            <a:extLst>
              <a:ext uri="{FF2B5EF4-FFF2-40B4-BE49-F238E27FC236}">
                <a16:creationId xmlns:a16="http://schemas.microsoft.com/office/drawing/2014/main" id="{678E1A83-DD2E-45BA-B9F2-E9B091B1CB91}"/>
              </a:ext>
            </a:extLst>
          </p:cNvPr>
          <p:cNvPicPr>
            <a:picLocks noChangeAspect="1"/>
          </p:cNvPicPr>
          <p:nvPr/>
        </p:nvPicPr>
        <p:blipFill rotWithShape="1">
          <a:blip r:embed="rId6"/>
          <a:srcRect l="15586" t="25387" r="18760" b="15171"/>
          <a:stretch/>
        </p:blipFill>
        <p:spPr>
          <a:xfrm>
            <a:off x="6243643" y="2571737"/>
            <a:ext cx="5252407" cy="2674975"/>
          </a:xfrm>
          <a:prstGeom prst="rect">
            <a:avLst/>
          </a:prstGeom>
        </p:spPr>
      </p:pic>
      <p:pic>
        <p:nvPicPr>
          <p:cNvPr id="4" name="Picture 3">
            <a:extLst>
              <a:ext uri="{FF2B5EF4-FFF2-40B4-BE49-F238E27FC236}">
                <a16:creationId xmlns:a16="http://schemas.microsoft.com/office/drawing/2014/main" id="{3C42434E-8175-46A6-B3B6-E98FADDEA8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0446" y="1396821"/>
            <a:ext cx="5390034" cy="928200"/>
          </a:xfrm>
          <a:prstGeom prst="rect">
            <a:avLst/>
          </a:prstGeom>
        </p:spPr>
      </p:pic>
      <p:sp>
        <p:nvSpPr>
          <p:cNvPr id="14" name="Rectangle 6">
            <a:extLst>
              <a:ext uri="{FF2B5EF4-FFF2-40B4-BE49-F238E27FC236}">
                <a16:creationId xmlns:a16="http://schemas.microsoft.com/office/drawing/2014/main" id="{D8E18C82-D8D9-4DFD-A60D-B6DF8670E0E3}"/>
              </a:ext>
            </a:extLst>
          </p:cNvPr>
          <p:cNvSpPr txBox="1"/>
          <p:nvPr/>
        </p:nvSpPr>
        <p:spPr>
          <a:xfrm>
            <a:off x="147939" y="181564"/>
            <a:ext cx="372473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85724"/>
                </a:solidFill>
                <a:latin typeface="Lato"/>
                <a:ea typeface="Lato"/>
                <a:cs typeface="Lato"/>
                <a:sym typeface="Lato"/>
              </a:defRPr>
            </a:lvl1pPr>
          </a:lstStyle>
          <a:p>
            <a:r>
              <a:rPr lang="en-GB" dirty="0"/>
              <a:t>Fake news – Covid-19</a:t>
            </a:r>
            <a:endParaRPr dirty="0"/>
          </a:p>
        </p:txBody>
      </p:sp>
      <p:pic>
        <p:nvPicPr>
          <p:cNvPr id="11" name="Picture 10">
            <a:extLst>
              <a:ext uri="{FF2B5EF4-FFF2-40B4-BE49-F238E27FC236}">
                <a16:creationId xmlns:a16="http://schemas.microsoft.com/office/drawing/2014/main" id="{6E7EDBE9-B858-4E01-BD1E-4CF31AD879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2"/>
          <p:cNvSpPr txBox="1"/>
          <p:nvPr/>
        </p:nvSpPr>
        <p:spPr>
          <a:xfrm>
            <a:off x="407563" y="871620"/>
            <a:ext cx="5903039" cy="5693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800" b="1">
                <a:solidFill>
                  <a:srgbClr val="95519E"/>
                </a:solidFill>
                <a:latin typeface="Lato"/>
                <a:ea typeface="Lato"/>
                <a:cs typeface="Lato"/>
                <a:sym typeface="Lato"/>
              </a:defRPr>
            </a:pPr>
            <a:endParaRPr dirty="0"/>
          </a:p>
          <a:p>
            <a:r>
              <a:rPr lang="en-GB" sz="2800" b="1" u="sng" dirty="0">
                <a:solidFill>
                  <a:schemeClr val="bg1">
                    <a:lumMod val="75000"/>
                  </a:schemeClr>
                </a:solidFill>
              </a:rPr>
              <a:t>When is fake news not fake news?</a:t>
            </a:r>
          </a:p>
          <a:p>
            <a:endParaRPr lang="en-GB" sz="2800" b="1" dirty="0"/>
          </a:p>
          <a:p>
            <a:r>
              <a:rPr lang="en-GB" sz="2000" dirty="0"/>
              <a:t>Sometimes, a story might be called fake news (when actually it isn't) by someone, or a group of people, who don't want to accept that the news is true - even if it might be. </a:t>
            </a:r>
          </a:p>
          <a:p>
            <a:r>
              <a:rPr lang="en-GB" sz="2000" dirty="0"/>
              <a:t>They will tell people that a story is fake, just because they don't want it to be true. </a:t>
            </a:r>
          </a:p>
          <a:p>
            <a:r>
              <a:rPr lang="en-GB" sz="2000" dirty="0"/>
              <a:t>Some people will call things fake news, when really they just have a different opinion.</a:t>
            </a:r>
          </a:p>
          <a:p>
            <a:r>
              <a:rPr lang="en-GB" sz="2000" dirty="0"/>
              <a:t>Calling something fake news, when it isn't really, is a problem as it can mean some people don't know what to believe anymore.</a:t>
            </a:r>
          </a:p>
          <a:p>
            <a:r>
              <a:rPr lang="en-GB" sz="2000" b="1" i="1" dirty="0"/>
              <a:t>Some politicians and world leaders have responded to the public and news reporters by claiming the issue to be ‘fake news’.</a:t>
            </a:r>
          </a:p>
        </p:txBody>
      </p:sp>
      <p:sp>
        <p:nvSpPr>
          <p:cNvPr id="172" name="TextBox 14"/>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73" name="Picture 15" descr="Picture 15"/>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174" name="Picture 16" descr="Picture 16"/>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175" name="Straight Connector 17"/>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176" name="Straight Connector 18"/>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2" name="Picture 1">
            <a:extLst>
              <a:ext uri="{FF2B5EF4-FFF2-40B4-BE49-F238E27FC236}">
                <a16:creationId xmlns:a16="http://schemas.microsoft.com/office/drawing/2014/main" id="{6689BA58-15FF-4210-8DA5-97AD7EF175E7}"/>
              </a:ext>
            </a:extLst>
          </p:cNvPr>
          <p:cNvPicPr>
            <a:picLocks noChangeAspect="1"/>
          </p:cNvPicPr>
          <p:nvPr/>
        </p:nvPicPr>
        <p:blipFill rotWithShape="1">
          <a:blip r:embed="rId4"/>
          <a:srcRect l="18191" t="25390" r="35293" b="10213"/>
          <a:stretch/>
        </p:blipFill>
        <p:spPr>
          <a:xfrm>
            <a:off x="7286018" y="1971203"/>
            <a:ext cx="4481208" cy="3489654"/>
          </a:xfrm>
          <a:prstGeom prst="rect">
            <a:avLst/>
          </a:prstGeom>
        </p:spPr>
      </p:pic>
      <p:sp>
        <p:nvSpPr>
          <p:cNvPr id="3" name="Rectangle 2">
            <a:extLst>
              <a:ext uri="{FF2B5EF4-FFF2-40B4-BE49-F238E27FC236}">
                <a16:creationId xmlns:a16="http://schemas.microsoft.com/office/drawing/2014/main" id="{04A2769C-39EE-4E56-BBA7-DBAEE739D4C9}"/>
              </a:ext>
            </a:extLst>
          </p:cNvPr>
          <p:cNvSpPr/>
          <p:nvPr/>
        </p:nvSpPr>
        <p:spPr>
          <a:xfrm>
            <a:off x="7431502" y="5549577"/>
            <a:ext cx="6096000" cy="430887"/>
          </a:xfrm>
          <a:prstGeom prst="rect">
            <a:avLst/>
          </a:prstGeom>
        </p:spPr>
        <p:txBody>
          <a:bodyPr>
            <a:spAutoFit/>
          </a:bodyPr>
          <a:lstStyle/>
          <a:p>
            <a:r>
              <a:rPr lang="en-GB" sz="1100" dirty="0">
                <a:hlinkClick r:id="rId5"/>
              </a:rPr>
              <a:t>https://www.ft.com/content/55a39e92-8357-11ea-b872-8db45d5f6714</a:t>
            </a:r>
            <a:endParaRPr lang="en-GB" sz="1100" dirty="0"/>
          </a:p>
          <a:p>
            <a:endParaRPr lang="en-GB" sz="1100" dirty="0"/>
          </a:p>
        </p:txBody>
      </p:sp>
      <p:sp>
        <p:nvSpPr>
          <p:cNvPr id="10" name="Rectangle 6">
            <a:extLst>
              <a:ext uri="{FF2B5EF4-FFF2-40B4-BE49-F238E27FC236}">
                <a16:creationId xmlns:a16="http://schemas.microsoft.com/office/drawing/2014/main" id="{1E22AD41-3F8E-413B-B988-1F497CA9B620}"/>
              </a:ext>
            </a:extLst>
          </p:cNvPr>
          <p:cNvSpPr txBox="1"/>
          <p:nvPr/>
        </p:nvSpPr>
        <p:spPr>
          <a:xfrm>
            <a:off x="147939" y="181564"/>
            <a:ext cx="356443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85724"/>
                </a:solidFill>
                <a:latin typeface="Lato"/>
                <a:ea typeface="Lato"/>
                <a:cs typeface="Lato"/>
                <a:sym typeface="Lato"/>
              </a:defRPr>
            </a:lvl1pPr>
          </a:lstStyle>
          <a:p>
            <a:r>
              <a:rPr lang="en-GB" dirty="0"/>
              <a:t>Fake news in politics</a:t>
            </a:r>
            <a:endParaRPr dirty="0"/>
          </a:p>
        </p:txBody>
      </p:sp>
      <p:pic>
        <p:nvPicPr>
          <p:cNvPr id="11" name="Picture 10">
            <a:extLst>
              <a:ext uri="{FF2B5EF4-FFF2-40B4-BE49-F238E27FC236}">
                <a16:creationId xmlns:a16="http://schemas.microsoft.com/office/drawing/2014/main" id="{1321F73D-577D-4722-96EA-079FDC4343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xEl>
                                              <p:pRg st="4" end="4"/>
                                            </p:txEl>
                                          </p:spTgt>
                                        </p:tgtEl>
                                        <p:attrNameLst>
                                          <p:attrName>style.visibility</p:attrName>
                                        </p:attrNameLst>
                                      </p:cBhvr>
                                      <p:to>
                                        <p:strVal val="visible"/>
                                      </p:to>
                                    </p:set>
                                    <p:anim calcmode="lin" valueType="num">
                                      <p:cBhvr additive="base">
                                        <p:cTn id="7" dur="500" fill="hold"/>
                                        <p:tgtEl>
                                          <p:spTgt spid="17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
                                            <p:txEl>
                                              <p:pRg st="5" end="5"/>
                                            </p:txEl>
                                          </p:spTgt>
                                        </p:tgtEl>
                                        <p:attrNameLst>
                                          <p:attrName>style.visibility</p:attrName>
                                        </p:attrNameLst>
                                      </p:cBhvr>
                                      <p:to>
                                        <p:strVal val="visible"/>
                                      </p:to>
                                    </p:set>
                                    <p:anim calcmode="lin" valueType="num">
                                      <p:cBhvr additive="base">
                                        <p:cTn id="13" dur="500" fill="hold"/>
                                        <p:tgtEl>
                                          <p:spTgt spid="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1">
                                            <p:txEl>
                                              <p:pRg st="6" end="6"/>
                                            </p:txEl>
                                          </p:spTgt>
                                        </p:tgtEl>
                                        <p:attrNameLst>
                                          <p:attrName>style.visibility</p:attrName>
                                        </p:attrNameLst>
                                      </p:cBhvr>
                                      <p:to>
                                        <p:strVal val="visible"/>
                                      </p:to>
                                    </p:set>
                                    <p:anim calcmode="lin" valueType="num">
                                      <p:cBhvr additive="base">
                                        <p:cTn id="19" dur="500" fill="hold"/>
                                        <p:tgtEl>
                                          <p:spTgt spid="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1">
                                            <p:txEl>
                                              <p:pRg st="7" end="7"/>
                                            </p:txEl>
                                          </p:spTgt>
                                        </p:tgtEl>
                                        <p:attrNameLst>
                                          <p:attrName>style.visibility</p:attrName>
                                        </p:attrNameLst>
                                      </p:cBhvr>
                                      <p:to>
                                        <p:strVal val="visible"/>
                                      </p:to>
                                    </p:set>
                                    <p:anim calcmode="lin" valueType="num">
                                      <p:cBhvr additive="base">
                                        <p:cTn id="25" dur="500" fill="hold"/>
                                        <p:tgtEl>
                                          <p:spTgt spid="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2"/>
          <p:cNvSpPr txBox="1"/>
          <p:nvPr/>
        </p:nvSpPr>
        <p:spPr>
          <a:xfrm>
            <a:off x="213336" y="98523"/>
            <a:ext cx="1062274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a:solidFill>
                  <a:srgbClr val="7030A0"/>
                </a:solidFill>
                <a:latin typeface="League Spartan"/>
                <a:ea typeface="League Spartan"/>
                <a:cs typeface="League Spartan"/>
                <a:sym typeface="League Spartan"/>
              </a:defRPr>
            </a:lvl1pPr>
          </a:lstStyle>
          <a:p>
            <a:r>
              <a:rPr lang="en-GB" b="1" dirty="0">
                <a:solidFill>
                  <a:schemeClr val="accent6">
                    <a:lumMod val="50000"/>
                  </a:schemeClr>
                </a:solidFill>
                <a:latin typeface="Lato"/>
              </a:rPr>
              <a:t>Spotting fake news</a:t>
            </a:r>
            <a:endParaRPr b="1" dirty="0">
              <a:solidFill>
                <a:schemeClr val="accent6">
                  <a:lumMod val="50000"/>
                </a:schemeClr>
              </a:solidFill>
              <a:latin typeface="Lato"/>
            </a:endParaRPr>
          </a:p>
        </p:txBody>
      </p:sp>
      <p:sp>
        <p:nvSpPr>
          <p:cNvPr id="189" name="TextBox 11"/>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190" name="Picture 13" descr="Picture 13"/>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191" name="Picture 14" descr="Picture 14"/>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192" name="TextBox 15"/>
          <p:cNvSpPr/>
          <p:nvPr/>
        </p:nvSpPr>
        <p:spPr>
          <a:xfrm>
            <a:off x="10041853" y="82745"/>
            <a:ext cx="2061412" cy="1094874"/>
          </a:xfrm>
          <a:prstGeom prst="rect">
            <a:avLst/>
          </a:prstGeom>
          <a:ln w="44450">
            <a:solidFill>
              <a:srgbClr val="CC00FF"/>
            </a:solidFill>
          </a:ln>
        </p:spPr>
        <p:txBody>
          <a:bodyPr lIns="45719" rIns="45719"/>
          <a:lstStyle/>
          <a:p>
            <a:endParaRPr/>
          </a:p>
        </p:txBody>
      </p:sp>
      <p:sp>
        <p:nvSpPr>
          <p:cNvPr id="193" name="Straight Connector 16"/>
          <p:cNvSpPr/>
          <p:nvPr/>
        </p:nvSpPr>
        <p:spPr>
          <a:xfrm>
            <a:off x="213336" y="82744"/>
            <a:ext cx="9828519" cy="1"/>
          </a:xfrm>
          <a:prstGeom prst="line">
            <a:avLst/>
          </a:prstGeom>
          <a:ln w="50800">
            <a:solidFill>
              <a:srgbClr val="CC00FF"/>
            </a:solidFill>
            <a:miter/>
          </a:ln>
        </p:spPr>
        <p:txBody>
          <a:bodyPr lIns="45719" rIns="45719"/>
          <a:lstStyle/>
          <a:p>
            <a:endParaRPr/>
          </a:p>
        </p:txBody>
      </p:sp>
      <p:sp>
        <p:nvSpPr>
          <p:cNvPr id="194" name="Straight Connector 17"/>
          <p:cNvSpPr/>
          <p:nvPr/>
        </p:nvSpPr>
        <p:spPr>
          <a:xfrm flipV="1">
            <a:off x="12103265" y="1177618"/>
            <a:ext cx="1" cy="5463214"/>
          </a:xfrm>
          <a:prstGeom prst="line">
            <a:avLst/>
          </a:prstGeom>
          <a:ln w="50800">
            <a:solidFill>
              <a:srgbClr val="CC00FF"/>
            </a:solidFill>
            <a:miter/>
          </a:ln>
        </p:spPr>
        <p:txBody>
          <a:bodyPr lIns="45719" rIns="45719"/>
          <a:lstStyle/>
          <a:p>
            <a:endParaRPr/>
          </a:p>
        </p:txBody>
      </p:sp>
      <p:sp>
        <p:nvSpPr>
          <p:cNvPr id="2" name="Rectangle 1">
            <a:extLst>
              <a:ext uri="{FF2B5EF4-FFF2-40B4-BE49-F238E27FC236}">
                <a16:creationId xmlns:a16="http://schemas.microsoft.com/office/drawing/2014/main" id="{FB9ABC2D-44D4-494C-B037-23AB33908E6E}"/>
              </a:ext>
            </a:extLst>
          </p:cNvPr>
          <p:cNvSpPr/>
          <p:nvPr/>
        </p:nvSpPr>
        <p:spPr>
          <a:xfrm>
            <a:off x="598778" y="1448206"/>
            <a:ext cx="6096000" cy="5355312"/>
          </a:xfrm>
          <a:prstGeom prst="rect">
            <a:avLst/>
          </a:prstGeom>
        </p:spPr>
        <p:txBody>
          <a:bodyPr>
            <a:spAutoFit/>
          </a:bodyPr>
          <a:lstStyle/>
          <a:p>
            <a:r>
              <a:rPr lang="en-GB" dirty="0"/>
              <a:t>If you want to try to make sure that you don't get caught out by fake news, there a few things you can look out for. </a:t>
            </a:r>
          </a:p>
          <a:p>
            <a:r>
              <a:rPr lang="en-GB" dirty="0"/>
              <a:t>Ask yourself:</a:t>
            </a:r>
          </a:p>
          <a:p>
            <a:pPr marL="285750" indent="-285750">
              <a:buFont typeface="Wingdings" panose="05000000000000000000" pitchFamily="2" charset="2"/>
              <a:buChar char="ü"/>
            </a:pPr>
            <a:r>
              <a:rPr lang="en-GB" i="1" dirty="0">
                <a:solidFill>
                  <a:srgbClr val="7030A0"/>
                </a:solidFill>
              </a:rPr>
              <a:t>Has the story been reported anywhere else? </a:t>
            </a:r>
          </a:p>
          <a:p>
            <a:pPr marL="285750" indent="-285750">
              <a:buFont typeface="Wingdings" panose="05000000000000000000" pitchFamily="2" charset="2"/>
              <a:buChar char="ü"/>
            </a:pPr>
            <a:r>
              <a:rPr lang="en-GB" i="1" dirty="0">
                <a:solidFill>
                  <a:srgbClr val="7030A0"/>
                </a:solidFill>
              </a:rPr>
              <a:t>Is it on the radio, TV or in the newspapers? </a:t>
            </a:r>
          </a:p>
          <a:p>
            <a:pPr marL="285750" indent="-285750">
              <a:buFont typeface="Wingdings" panose="05000000000000000000" pitchFamily="2" charset="2"/>
              <a:buChar char="ü"/>
            </a:pPr>
            <a:r>
              <a:rPr lang="en-GB" i="1" dirty="0">
                <a:solidFill>
                  <a:srgbClr val="7030A0"/>
                </a:solidFill>
              </a:rPr>
              <a:t>Have you heard of the organisation that published the story? </a:t>
            </a:r>
          </a:p>
          <a:p>
            <a:pPr marL="285750" indent="-285750">
              <a:buFont typeface="Wingdings" panose="05000000000000000000" pitchFamily="2" charset="2"/>
              <a:buChar char="ü"/>
            </a:pPr>
            <a:r>
              <a:rPr lang="en-GB" i="1" dirty="0">
                <a:solidFill>
                  <a:srgbClr val="7030A0"/>
                </a:solidFill>
              </a:rPr>
              <a:t>Does the website where you found the story look genuine? (meaning it doesn't look like a copycat website that's designed to look like another genuine website)</a:t>
            </a:r>
          </a:p>
          <a:p>
            <a:pPr marL="285750" indent="-285750">
              <a:buFont typeface="Wingdings" panose="05000000000000000000" pitchFamily="2" charset="2"/>
              <a:buChar char="ü"/>
            </a:pPr>
            <a:r>
              <a:rPr lang="en-GB" i="1" dirty="0">
                <a:solidFill>
                  <a:srgbClr val="7030A0"/>
                </a:solidFill>
              </a:rPr>
              <a:t>Does the website address at the very top of the page look real? Is the end of the website something normal like '.co.uk' or '.com', and not something unusual, like 'com.co'?</a:t>
            </a:r>
          </a:p>
          <a:p>
            <a:pPr marL="285750" indent="-285750">
              <a:buFont typeface="Wingdings" panose="05000000000000000000" pitchFamily="2" charset="2"/>
              <a:buChar char="ü"/>
            </a:pPr>
            <a:r>
              <a:rPr lang="en-GB" i="1" dirty="0">
                <a:solidFill>
                  <a:srgbClr val="7030A0"/>
                </a:solidFill>
              </a:rPr>
              <a:t>Does the photo or video look normal?</a:t>
            </a:r>
          </a:p>
          <a:p>
            <a:pPr marL="285750" indent="-285750">
              <a:buFont typeface="Wingdings" panose="05000000000000000000" pitchFamily="2" charset="2"/>
              <a:buChar char="ü"/>
            </a:pPr>
            <a:r>
              <a:rPr lang="en-GB" i="1" dirty="0">
                <a:solidFill>
                  <a:srgbClr val="7030A0"/>
                </a:solidFill>
              </a:rPr>
              <a:t>Does the story sound believable?</a:t>
            </a:r>
          </a:p>
          <a:p>
            <a:r>
              <a:rPr lang="en-GB" dirty="0"/>
              <a:t>If the answer to any of these questions is 'no', you might want to check it out a bit more, before spreading the word.</a:t>
            </a:r>
          </a:p>
          <a:p>
            <a:r>
              <a:rPr lang="en-GB" dirty="0"/>
              <a:t>If you're at all unsure, speak to an adult that you trust about the story to find out a bit more about it</a:t>
            </a:r>
          </a:p>
        </p:txBody>
      </p:sp>
      <p:pic>
        <p:nvPicPr>
          <p:cNvPr id="4" name="Picture 3">
            <a:extLst>
              <a:ext uri="{FF2B5EF4-FFF2-40B4-BE49-F238E27FC236}">
                <a16:creationId xmlns:a16="http://schemas.microsoft.com/office/drawing/2014/main" id="{3BA4F646-6D44-4C0A-83F6-20121C288466}"/>
              </a:ext>
            </a:extLst>
          </p:cNvPr>
          <p:cNvPicPr>
            <a:picLocks noChangeAspect="1"/>
          </p:cNvPicPr>
          <p:nvPr/>
        </p:nvPicPr>
        <p:blipFill rotWithShape="1">
          <a:blip r:embed="rId4">
            <a:extLst>
              <a:ext uri="{28A0092B-C50C-407E-A947-70E740481C1C}">
                <a14:useLocalDpi xmlns:a14="http://schemas.microsoft.com/office/drawing/2010/main" val="0"/>
              </a:ext>
            </a:extLst>
          </a:blip>
          <a:srcRect l="32459"/>
          <a:stretch/>
        </p:blipFill>
        <p:spPr>
          <a:xfrm>
            <a:off x="7974796" y="2333945"/>
            <a:ext cx="3097763" cy="2579914"/>
          </a:xfrm>
          <a:prstGeom prst="rect">
            <a:avLst/>
          </a:prstGeom>
        </p:spPr>
      </p:pic>
      <p:sp>
        <p:nvSpPr>
          <p:cNvPr id="3" name="Rectangle 2">
            <a:extLst>
              <a:ext uri="{FF2B5EF4-FFF2-40B4-BE49-F238E27FC236}">
                <a16:creationId xmlns:a16="http://schemas.microsoft.com/office/drawing/2014/main" id="{640597CB-66F6-43B3-8E1F-122595AC5ABE}"/>
              </a:ext>
            </a:extLst>
          </p:cNvPr>
          <p:cNvSpPr/>
          <p:nvPr/>
        </p:nvSpPr>
        <p:spPr>
          <a:xfrm>
            <a:off x="598778" y="744854"/>
            <a:ext cx="6096000" cy="523220"/>
          </a:xfrm>
          <a:prstGeom prst="rect">
            <a:avLst/>
          </a:prstGeom>
        </p:spPr>
        <p:txBody>
          <a:bodyPr>
            <a:spAutoFit/>
          </a:bodyPr>
          <a:lstStyle/>
          <a:p>
            <a:pPr>
              <a:defRPr sz="2800">
                <a:solidFill>
                  <a:srgbClr val="7030A0"/>
                </a:solidFill>
                <a:latin typeface="League Spartan"/>
                <a:ea typeface="League Spartan"/>
                <a:cs typeface="League Spartan"/>
                <a:sym typeface="League Spartan"/>
              </a:defRPr>
            </a:pPr>
            <a:r>
              <a:rPr lang="en-GB" u="sng" dirty="0"/>
              <a:t>Fake news - checklist</a:t>
            </a:r>
          </a:p>
        </p:txBody>
      </p:sp>
      <p:pic>
        <p:nvPicPr>
          <p:cNvPr id="12" name="Picture 11">
            <a:extLst>
              <a:ext uri="{FF2B5EF4-FFF2-40B4-BE49-F238E27FC236}">
                <a16:creationId xmlns:a16="http://schemas.microsoft.com/office/drawing/2014/main" id="{AB0CCB4F-893D-4772-AE7E-4D0DB074C2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additive="base">
                                        <p:cTn id="5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12"/>
          <p:cNvSpPr txBox="1"/>
          <p:nvPr/>
        </p:nvSpPr>
        <p:spPr>
          <a:xfrm>
            <a:off x="261244" y="189141"/>
            <a:ext cx="1173023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a:solidFill>
                  <a:srgbClr val="7030A0"/>
                </a:solidFill>
                <a:latin typeface="League Spartan"/>
                <a:ea typeface="League Spartan"/>
                <a:cs typeface="League Spartan"/>
                <a:sym typeface="League Spartan"/>
              </a:defRPr>
            </a:pPr>
            <a:r>
              <a:rPr lang="en-GB" b="1" dirty="0">
                <a:solidFill>
                  <a:schemeClr val="accent6">
                    <a:lumMod val="50000"/>
                  </a:schemeClr>
                </a:solidFill>
                <a:latin typeface="Lato"/>
              </a:rPr>
              <a:t>BBC NEWS Live lesson</a:t>
            </a:r>
            <a:endParaRPr b="1" dirty="0">
              <a:solidFill>
                <a:schemeClr val="accent6">
                  <a:lumMod val="50000"/>
                </a:schemeClr>
              </a:solidFill>
              <a:latin typeface="Lato"/>
            </a:endParaRPr>
          </a:p>
        </p:txBody>
      </p:sp>
      <p:sp>
        <p:nvSpPr>
          <p:cNvPr id="202" name="TextBox 14"/>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203" name="Picture 15" descr="Picture 15"/>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204" name="Picture 16" descr="Picture 16"/>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205" name="TextBox 17"/>
          <p:cNvSpPr/>
          <p:nvPr/>
        </p:nvSpPr>
        <p:spPr>
          <a:xfrm>
            <a:off x="10041853" y="82745"/>
            <a:ext cx="2061412" cy="1094874"/>
          </a:xfrm>
          <a:prstGeom prst="rect">
            <a:avLst/>
          </a:prstGeom>
          <a:ln w="44450">
            <a:solidFill>
              <a:srgbClr val="CC00FF"/>
            </a:solidFill>
          </a:ln>
        </p:spPr>
        <p:txBody>
          <a:bodyPr lIns="45719" rIns="45719"/>
          <a:lstStyle/>
          <a:p>
            <a:endParaRPr/>
          </a:p>
        </p:txBody>
      </p:sp>
      <p:sp>
        <p:nvSpPr>
          <p:cNvPr id="206" name="Straight Connector 18"/>
          <p:cNvSpPr/>
          <p:nvPr/>
        </p:nvSpPr>
        <p:spPr>
          <a:xfrm>
            <a:off x="213336" y="82744"/>
            <a:ext cx="9828519" cy="1"/>
          </a:xfrm>
          <a:prstGeom prst="line">
            <a:avLst/>
          </a:prstGeom>
          <a:ln w="50800">
            <a:solidFill>
              <a:srgbClr val="CC00FF"/>
            </a:solidFill>
            <a:miter/>
          </a:ln>
        </p:spPr>
        <p:txBody>
          <a:bodyPr lIns="45719" rIns="45719"/>
          <a:lstStyle/>
          <a:p>
            <a:endParaRPr/>
          </a:p>
        </p:txBody>
      </p:sp>
      <p:sp>
        <p:nvSpPr>
          <p:cNvPr id="207" name="Straight Connector 19"/>
          <p:cNvSpPr/>
          <p:nvPr/>
        </p:nvSpPr>
        <p:spPr>
          <a:xfrm flipV="1">
            <a:off x="12103265" y="1177618"/>
            <a:ext cx="1" cy="5463214"/>
          </a:xfrm>
          <a:prstGeom prst="line">
            <a:avLst/>
          </a:prstGeom>
          <a:ln w="50800">
            <a:solidFill>
              <a:srgbClr val="CC00FF"/>
            </a:solidFill>
            <a:miter/>
          </a:ln>
        </p:spPr>
        <p:txBody>
          <a:bodyPr lIns="45719" rIns="45719"/>
          <a:lstStyle/>
          <a:p>
            <a:endParaRPr/>
          </a:p>
        </p:txBody>
      </p:sp>
      <p:sp>
        <p:nvSpPr>
          <p:cNvPr id="208" name="Rectangle 1"/>
          <p:cNvSpPr txBox="1"/>
          <p:nvPr/>
        </p:nvSpPr>
        <p:spPr>
          <a:xfrm>
            <a:off x="6267489" y="5519923"/>
            <a:ext cx="1073920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r>
              <a:rPr lang="en-GB" sz="1400" dirty="0">
                <a:hlinkClick r:id="rId4"/>
              </a:rPr>
              <a:t>https://www.bbc.co.uk/teach/live-lessons/bbc-news-live-lesson/zn4kqp3</a:t>
            </a:r>
            <a:endParaRPr lang="en-GB" sz="1400" dirty="0"/>
          </a:p>
          <a:p>
            <a:pPr algn="just"/>
            <a:endParaRPr sz="1400" dirty="0"/>
          </a:p>
        </p:txBody>
      </p:sp>
      <p:pic>
        <p:nvPicPr>
          <p:cNvPr id="2" name="Picture 1">
            <a:extLst>
              <a:ext uri="{FF2B5EF4-FFF2-40B4-BE49-F238E27FC236}">
                <a16:creationId xmlns:a16="http://schemas.microsoft.com/office/drawing/2014/main" id="{ADAF67D0-9340-40F8-905B-08EB7F14C19E}"/>
              </a:ext>
            </a:extLst>
          </p:cNvPr>
          <p:cNvPicPr>
            <a:picLocks noChangeAspect="1"/>
          </p:cNvPicPr>
          <p:nvPr/>
        </p:nvPicPr>
        <p:blipFill rotWithShape="1">
          <a:blip r:embed="rId5"/>
          <a:srcRect l="25102" t="10205" r="26448" b="23809"/>
          <a:stretch/>
        </p:blipFill>
        <p:spPr>
          <a:xfrm>
            <a:off x="6478623" y="1502268"/>
            <a:ext cx="4929318" cy="3776281"/>
          </a:xfrm>
          <a:prstGeom prst="rect">
            <a:avLst/>
          </a:prstGeom>
        </p:spPr>
      </p:pic>
      <p:sp>
        <p:nvSpPr>
          <p:cNvPr id="11" name="TextBox 2">
            <a:extLst>
              <a:ext uri="{FF2B5EF4-FFF2-40B4-BE49-F238E27FC236}">
                <a16:creationId xmlns:a16="http://schemas.microsoft.com/office/drawing/2014/main" id="{71BBB03E-A023-473A-98A7-AEC5841E43FC}"/>
              </a:ext>
            </a:extLst>
          </p:cNvPr>
          <p:cNvSpPr txBox="1"/>
          <p:nvPr/>
        </p:nvSpPr>
        <p:spPr>
          <a:xfrm>
            <a:off x="261244" y="1107524"/>
            <a:ext cx="6717518" cy="4832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GB" sz="2800" b="1" dirty="0">
                <a:solidFill>
                  <a:schemeClr val="accent6">
                    <a:lumMod val="50000"/>
                  </a:schemeClr>
                </a:solidFill>
              </a:rPr>
              <a:t>Fake news and false information</a:t>
            </a:r>
          </a:p>
          <a:p>
            <a:r>
              <a:rPr lang="en-GB" sz="2800" b="1" u="sng" dirty="0">
                <a:solidFill>
                  <a:schemeClr val="bg1">
                    <a:lumMod val="75000"/>
                  </a:schemeClr>
                </a:solidFill>
              </a:rPr>
              <a:t> </a:t>
            </a:r>
          </a:p>
          <a:p>
            <a:r>
              <a:rPr lang="en-GB" sz="2800" b="1" u="sng" dirty="0">
                <a:solidFill>
                  <a:schemeClr val="bg1">
                    <a:lumMod val="75000"/>
                  </a:schemeClr>
                </a:solidFill>
              </a:rPr>
              <a:t>How to sort fact from fiction.</a:t>
            </a:r>
          </a:p>
          <a:p>
            <a:endParaRPr lang="en-GB" sz="2800" b="1" dirty="0"/>
          </a:p>
          <a:p>
            <a:r>
              <a:rPr lang="en-GB" sz="2800" dirty="0"/>
              <a:t>This Live Lesson was designed in collaboration with BBC News to </a:t>
            </a:r>
          </a:p>
          <a:p>
            <a:r>
              <a:rPr lang="en-GB" sz="2800" dirty="0"/>
              <a:t>support young people to identify </a:t>
            </a:r>
          </a:p>
          <a:p>
            <a:r>
              <a:rPr lang="en-GB" sz="2800" dirty="0"/>
              <a:t>real news and filter out fake or false information.</a:t>
            </a:r>
          </a:p>
          <a:p>
            <a:endParaRPr lang="en-GB" sz="2800" dirty="0"/>
          </a:p>
          <a:p>
            <a:r>
              <a:rPr lang="en-GB" sz="2800" dirty="0"/>
              <a:t>See slides 9-12 for some fun activities.</a:t>
            </a:r>
          </a:p>
        </p:txBody>
      </p:sp>
      <p:pic>
        <p:nvPicPr>
          <p:cNvPr id="12" name="Picture 11">
            <a:extLst>
              <a:ext uri="{FF2B5EF4-FFF2-40B4-BE49-F238E27FC236}">
                <a16:creationId xmlns:a16="http://schemas.microsoft.com/office/drawing/2014/main" id="{BB39792B-1F60-46FF-AFC1-C5035706A3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D94C967-9784-4666-A4B3-DDF687ECC9CB}"/>
              </a:ext>
            </a:extLst>
          </p:cNvPr>
          <p:cNvSpPr/>
          <p:nvPr/>
        </p:nvSpPr>
        <p:spPr>
          <a:xfrm>
            <a:off x="10041853" y="82745"/>
            <a:ext cx="2061412" cy="1094874"/>
          </a:xfrm>
          <a:prstGeom prst="rect">
            <a:avLst/>
          </a:prstGeom>
          <a:ln w="34925">
            <a:solidFill>
              <a:srgbClr val="CC00FF"/>
            </a:solidFill>
          </a:ln>
        </p:spPr>
        <p:txBody>
          <a:bodyPr lIns="45719" rIns="45719"/>
          <a:lstStyle/>
          <a:p>
            <a:endParaRPr/>
          </a:p>
        </p:txBody>
      </p:sp>
      <p:pic>
        <p:nvPicPr>
          <p:cNvPr id="4" name="Picture 15" descr="Picture 15">
            <a:extLst>
              <a:ext uri="{FF2B5EF4-FFF2-40B4-BE49-F238E27FC236}">
                <a16:creationId xmlns:a16="http://schemas.microsoft.com/office/drawing/2014/main" id="{BDAF0440-3D0A-4EA6-A798-2105DB5598B6}"/>
              </a:ext>
            </a:extLst>
          </p:cNvPr>
          <p:cNvPicPr>
            <a:picLocks noChangeAspect="1"/>
          </p:cNvPicPr>
          <p:nvPr/>
        </p:nvPicPr>
        <p:blipFill>
          <a:blip r:embed="rId2">
            <a:extLst/>
          </a:blip>
          <a:stretch>
            <a:fillRect/>
          </a:stretch>
        </p:blipFill>
        <p:spPr>
          <a:xfrm>
            <a:off x="10824409" y="301946"/>
            <a:ext cx="1167065" cy="656474"/>
          </a:xfrm>
          <a:prstGeom prst="rect">
            <a:avLst/>
          </a:prstGeom>
          <a:ln w="12700">
            <a:miter lim="400000"/>
          </a:ln>
        </p:spPr>
      </p:pic>
      <p:pic>
        <p:nvPicPr>
          <p:cNvPr id="5" name="Picture 16" descr="Picture 16">
            <a:extLst>
              <a:ext uri="{FF2B5EF4-FFF2-40B4-BE49-F238E27FC236}">
                <a16:creationId xmlns:a16="http://schemas.microsoft.com/office/drawing/2014/main" id="{A17BDE7C-8064-494E-83CF-A09434F1675A}"/>
              </a:ext>
            </a:extLst>
          </p:cNvPr>
          <p:cNvPicPr>
            <a:picLocks noChangeAspect="1"/>
          </p:cNvPicPr>
          <p:nvPr/>
        </p:nvPicPr>
        <p:blipFill>
          <a:blip r:embed="rId3">
            <a:extLst/>
          </a:blip>
          <a:stretch>
            <a:fillRect/>
          </a:stretch>
        </p:blipFill>
        <p:spPr>
          <a:xfrm>
            <a:off x="10041853" y="301946"/>
            <a:ext cx="875298" cy="656474"/>
          </a:xfrm>
          <a:prstGeom prst="rect">
            <a:avLst/>
          </a:prstGeom>
          <a:ln w="12700">
            <a:miter lim="400000"/>
          </a:ln>
        </p:spPr>
      </p:pic>
      <p:sp>
        <p:nvSpPr>
          <p:cNvPr id="6" name="Straight Connector 17">
            <a:extLst>
              <a:ext uri="{FF2B5EF4-FFF2-40B4-BE49-F238E27FC236}">
                <a16:creationId xmlns:a16="http://schemas.microsoft.com/office/drawing/2014/main" id="{799C36E4-9E6A-4C0F-BE77-E10FC53ADCFC}"/>
              </a:ext>
            </a:extLst>
          </p:cNvPr>
          <p:cNvSpPr/>
          <p:nvPr/>
        </p:nvSpPr>
        <p:spPr>
          <a:xfrm>
            <a:off x="213336" y="82744"/>
            <a:ext cx="9828519" cy="1"/>
          </a:xfrm>
          <a:prstGeom prst="line">
            <a:avLst/>
          </a:prstGeom>
          <a:ln w="34925">
            <a:solidFill>
              <a:srgbClr val="CC00FF"/>
            </a:solidFill>
            <a:miter/>
          </a:ln>
        </p:spPr>
        <p:txBody>
          <a:bodyPr lIns="45719" rIns="45719"/>
          <a:lstStyle/>
          <a:p>
            <a:endParaRPr/>
          </a:p>
        </p:txBody>
      </p:sp>
      <p:sp>
        <p:nvSpPr>
          <p:cNvPr id="7" name="Straight Connector 18">
            <a:extLst>
              <a:ext uri="{FF2B5EF4-FFF2-40B4-BE49-F238E27FC236}">
                <a16:creationId xmlns:a16="http://schemas.microsoft.com/office/drawing/2014/main" id="{1791641D-04F1-4277-908E-D772AC5A7599}"/>
              </a:ext>
            </a:extLst>
          </p:cNvPr>
          <p:cNvSpPr/>
          <p:nvPr/>
        </p:nvSpPr>
        <p:spPr>
          <a:xfrm flipV="1">
            <a:off x="12103265" y="1177618"/>
            <a:ext cx="1" cy="5463214"/>
          </a:xfrm>
          <a:prstGeom prst="line">
            <a:avLst/>
          </a:prstGeom>
          <a:ln w="34925">
            <a:solidFill>
              <a:srgbClr val="CC00FF"/>
            </a:solidFill>
            <a:miter/>
          </a:ln>
        </p:spPr>
        <p:txBody>
          <a:bodyPr lIns="45719" rIns="45719"/>
          <a:lstStyle/>
          <a:p>
            <a:endParaRPr/>
          </a:p>
        </p:txBody>
      </p:sp>
      <p:pic>
        <p:nvPicPr>
          <p:cNvPr id="8" name="Picture 7">
            <a:extLst>
              <a:ext uri="{FF2B5EF4-FFF2-40B4-BE49-F238E27FC236}">
                <a16:creationId xmlns:a16="http://schemas.microsoft.com/office/drawing/2014/main" id="{0F56F5C5-C982-4028-8439-FDC185E4C417}"/>
              </a:ext>
            </a:extLst>
          </p:cNvPr>
          <p:cNvPicPr>
            <a:picLocks noChangeAspect="1"/>
          </p:cNvPicPr>
          <p:nvPr/>
        </p:nvPicPr>
        <p:blipFill rotWithShape="1">
          <a:blip r:embed="rId4"/>
          <a:srcRect l="15188" t="30477" r="12433" b="14972"/>
          <a:stretch/>
        </p:blipFill>
        <p:spPr>
          <a:xfrm>
            <a:off x="6693887" y="2239476"/>
            <a:ext cx="4714054" cy="1998480"/>
          </a:xfrm>
          <a:prstGeom prst="rect">
            <a:avLst/>
          </a:prstGeom>
        </p:spPr>
      </p:pic>
      <p:sp>
        <p:nvSpPr>
          <p:cNvPr id="13" name="Rectangle 12">
            <a:extLst>
              <a:ext uri="{FF2B5EF4-FFF2-40B4-BE49-F238E27FC236}">
                <a16:creationId xmlns:a16="http://schemas.microsoft.com/office/drawing/2014/main" id="{E54C6813-67D4-4F9D-8FEB-EB15C5A2249F}"/>
              </a:ext>
            </a:extLst>
          </p:cNvPr>
          <p:cNvSpPr/>
          <p:nvPr/>
        </p:nvSpPr>
        <p:spPr>
          <a:xfrm>
            <a:off x="6676125" y="4439797"/>
            <a:ext cx="6096000" cy="400110"/>
          </a:xfrm>
          <a:prstGeom prst="rect">
            <a:avLst/>
          </a:prstGeom>
        </p:spPr>
        <p:txBody>
          <a:bodyPr>
            <a:spAutoFit/>
          </a:bodyPr>
          <a:lstStyle/>
          <a:p>
            <a:r>
              <a:rPr lang="en-GB" sz="1000" dirty="0">
                <a:hlinkClick r:id="rId5"/>
              </a:rPr>
              <a:t>http://downloads.bbc.co.uk/learning/livelessons/BBCNews-Activity-1-Spot-the-Mistake.pdf</a:t>
            </a:r>
            <a:endParaRPr lang="en-GB" sz="1000" dirty="0"/>
          </a:p>
          <a:p>
            <a:endParaRPr lang="en-GB" sz="1000" dirty="0"/>
          </a:p>
        </p:txBody>
      </p:sp>
      <p:sp>
        <p:nvSpPr>
          <p:cNvPr id="29" name="TextBox 2">
            <a:extLst>
              <a:ext uri="{FF2B5EF4-FFF2-40B4-BE49-F238E27FC236}">
                <a16:creationId xmlns:a16="http://schemas.microsoft.com/office/drawing/2014/main" id="{2DD27AC3-1798-4355-80F4-3EA0F2C7576C}"/>
              </a:ext>
            </a:extLst>
          </p:cNvPr>
          <p:cNvSpPr txBox="1"/>
          <p:nvPr/>
        </p:nvSpPr>
        <p:spPr>
          <a:xfrm>
            <a:off x="289771" y="301480"/>
            <a:ext cx="1147806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385724"/>
                </a:solidFill>
                <a:latin typeface="Lato"/>
                <a:ea typeface="Lato"/>
                <a:cs typeface="Lato"/>
                <a:sym typeface="Lato"/>
              </a:defRPr>
            </a:pPr>
            <a:r>
              <a:rPr lang="en-GB" dirty="0"/>
              <a:t>BBC live lesson activity one – Trust or don’t trust</a:t>
            </a:r>
            <a:endParaRPr dirty="0"/>
          </a:p>
          <a:p>
            <a:pPr>
              <a:defRPr sz="2800" b="1">
                <a:solidFill>
                  <a:srgbClr val="95519E"/>
                </a:solidFill>
                <a:latin typeface="Lato"/>
                <a:ea typeface="Lato"/>
                <a:cs typeface="Lato"/>
                <a:sym typeface="Lato"/>
              </a:defRPr>
            </a:pPr>
            <a:endParaRPr lang="en-GB" dirty="0"/>
          </a:p>
          <a:p>
            <a:pPr>
              <a:defRPr sz="2800" b="1">
                <a:solidFill>
                  <a:srgbClr val="95519E"/>
                </a:solidFill>
                <a:latin typeface="Lato"/>
                <a:ea typeface="Lato"/>
                <a:cs typeface="Lato"/>
                <a:sym typeface="Lato"/>
              </a:defRPr>
            </a:pPr>
            <a:endParaRPr lang="en-GB" sz="2400" dirty="0">
              <a:latin typeface="League Spartan"/>
            </a:endParaRPr>
          </a:p>
        </p:txBody>
      </p:sp>
      <p:pic>
        <p:nvPicPr>
          <p:cNvPr id="30" name="Graphic 29" descr="Pencil">
            <a:extLst>
              <a:ext uri="{FF2B5EF4-FFF2-40B4-BE49-F238E27FC236}">
                <a16:creationId xmlns:a16="http://schemas.microsoft.com/office/drawing/2014/main" id="{708B6456-3228-453C-8720-5F554F3D90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771" y="2964963"/>
            <a:ext cx="1346183" cy="1346183"/>
          </a:xfrm>
          <a:prstGeom prst="rect">
            <a:avLst/>
          </a:prstGeom>
        </p:spPr>
      </p:pic>
      <p:sp>
        <p:nvSpPr>
          <p:cNvPr id="31" name="Arrow: Pentagon 30">
            <a:extLst>
              <a:ext uri="{FF2B5EF4-FFF2-40B4-BE49-F238E27FC236}">
                <a16:creationId xmlns:a16="http://schemas.microsoft.com/office/drawing/2014/main" id="{7455531E-074D-4E3E-9106-8D5454211F39}"/>
              </a:ext>
            </a:extLst>
          </p:cNvPr>
          <p:cNvSpPr/>
          <p:nvPr/>
        </p:nvSpPr>
        <p:spPr>
          <a:xfrm>
            <a:off x="1936427" y="2585789"/>
            <a:ext cx="3705616" cy="2308322"/>
          </a:xfrm>
          <a:prstGeom prst="homePlate">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4800" b="1" i="0" u="none" strike="noStrike" cap="none" spc="0" normalizeH="0" baseline="0" dirty="0">
                <a:ln>
                  <a:noFill/>
                </a:ln>
                <a:solidFill>
                  <a:srgbClr val="FFFFFF"/>
                </a:solidFill>
                <a:effectLst/>
                <a:uFillTx/>
                <a:latin typeface="Amelia BT" panose="04040804050F02020703" pitchFamily="82" charset="0"/>
                <a:sym typeface="Calibri"/>
              </a:rPr>
              <a:t>Activity one</a:t>
            </a:r>
          </a:p>
          <a:p>
            <a:pPr marL="0" marR="0" indent="0" algn="ctr" defTabSz="914400" rtl="0" fontAlgn="auto" latinLnBrk="0" hangingPunct="0">
              <a:lnSpc>
                <a:spcPct val="100000"/>
              </a:lnSpc>
              <a:spcBef>
                <a:spcPts val="0"/>
              </a:spcBef>
              <a:spcAft>
                <a:spcPts val="0"/>
              </a:spcAft>
              <a:buClrTx/>
              <a:buSzTx/>
              <a:buFontTx/>
              <a:buNone/>
              <a:tabLst/>
            </a:pPr>
            <a:endParaRPr kumimoji="0" lang="en-GB" sz="4800" b="1" i="0" u="none" strike="noStrike" cap="none" spc="0" normalizeH="0" baseline="0" dirty="0">
              <a:ln>
                <a:noFill/>
              </a:ln>
              <a:solidFill>
                <a:srgbClr val="FFFFFF"/>
              </a:solidFill>
              <a:effectLst/>
              <a:uFillTx/>
              <a:latin typeface="+mj-lt"/>
              <a:ea typeface="+mj-ea"/>
              <a:cs typeface="+mj-cs"/>
              <a:sym typeface="Calibri"/>
            </a:endParaRPr>
          </a:p>
        </p:txBody>
      </p:sp>
      <p:pic>
        <p:nvPicPr>
          <p:cNvPr id="12" name="Picture 11">
            <a:extLst>
              <a:ext uri="{FF2B5EF4-FFF2-40B4-BE49-F238E27FC236}">
                <a16:creationId xmlns:a16="http://schemas.microsoft.com/office/drawing/2014/main" id="{A3FE35D9-B14D-43C0-BDCC-C502656501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7566" y="5981971"/>
            <a:ext cx="1245637" cy="680183"/>
          </a:xfrm>
          <a:prstGeom prst="rect">
            <a:avLst/>
          </a:prstGeom>
        </p:spPr>
      </p:pic>
    </p:spTree>
    <p:extLst>
      <p:ext uri="{BB962C8B-B14F-4D97-AF65-F5344CB8AC3E}">
        <p14:creationId xmlns:p14="http://schemas.microsoft.com/office/powerpoint/2010/main" val="207713882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95519E"/>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TotalTime>
  <Words>963</Words>
  <Application>Microsoft Office PowerPoint</Application>
  <PresentationFormat>Widescreen</PresentationFormat>
  <Paragraphs>86</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Amelia BT</vt:lpstr>
      <vt:lpstr>Arial</vt:lpstr>
      <vt:lpstr>Calibri</vt:lpstr>
      <vt:lpstr>Calibri Light</vt:lpstr>
      <vt:lpstr>Gill Sans MT</vt:lpstr>
      <vt:lpstr>Lato</vt:lpstr>
      <vt:lpstr>League Spartan</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 Garcha</dc:creator>
  <cp:lastModifiedBy>Jas Garcha</cp:lastModifiedBy>
  <cp:revision>32</cp:revision>
  <dcterms:modified xsi:type="dcterms:W3CDTF">2020-06-15T06:52:48Z</dcterms:modified>
</cp:coreProperties>
</file>