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4" r:id="rId1"/>
  </p:sldMasterIdLst>
  <p:notesMasterIdLst>
    <p:notesMasterId r:id="rId15"/>
  </p:notesMasterIdLst>
  <p:sldIdLst>
    <p:sldId id="299" r:id="rId2"/>
    <p:sldId id="305" r:id="rId3"/>
    <p:sldId id="287" r:id="rId4"/>
    <p:sldId id="292" r:id="rId5"/>
    <p:sldId id="320" r:id="rId6"/>
    <p:sldId id="293" r:id="rId7"/>
    <p:sldId id="321" r:id="rId8"/>
    <p:sldId id="301" r:id="rId9"/>
    <p:sldId id="312" r:id="rId10"/>
    <p:sldId id="318" r:id="rId11"/>
    <p:sldId id="316" r:id="rId12"/>
    <p:sldId id="314" r:id="rId13"/>
    <p:sldId id="31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94732" autoAdjust="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2B3C1-DD9E-4185-AF7A-A3E58F2EE0CB}" type="datetimeFigureOut">
              <a:rPr lang="en-US" smtClean="0"/>
              <a:pPr/>
              <a:t>1/11/2018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3436C4-DA5D-437B-9F78-601201B62A6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381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GB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Some universities look for a broad and varied academic curriculum 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Too narrow a range of subjects and/or a focus on more vocational </a:t>
            </a:r>
          </a:p>
          <a:p>
            <a:pPr marL="0" indent="0">
              <a:buNone/>
            </a:pPr>
            <a:r>
              <a:rPr lang="en-GB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       courses could limit your options later on.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436C4-DA5D-437B-9F78-601201B62A69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4749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 will aim to provide students with their first choices - last year over 90% student received their first four preferences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436C4-DA5D-437B-9F78-601201B62A69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85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330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259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9220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35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3623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9749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6495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551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dirty="0" smtClean="0"/>
          </a:p>
          <a:p>
            <a:r>
              <a:rPr lang="en-GB" sz="2800" dirty="0" smtClean="0"/>
              <a:t>Achievement Pathways</a:t>
            </a:r>
          </a:p>
          <a:p>
            <a:r>
              <a:rPr lang="en-GB" sz="2000" dirty="0" smtClean="0"/>
              <a:t>Options for success</a:t>
            </a:r>
          </a:p>
          <a:p>
            <a:pPr algn="l"/>
            <a:endParaRPr lang="en-GB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6" name="Picture 5" descr="TDAHeaderImage0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715000" y="0"/>
            <a:ext cx="3429000" cy="1143000"/>
          </a:xfrm>
          <a:prstGeom prst="rect">
            <a:avLst/>
          </a:prstGeom>
        </p:spPr>
      </p:pic>
      <p:pic>
        <p:nvPicPr>
          <p:cNvPr id="7" name="Picture 6" descr="TDA_CMYK_Positive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5848350"/>
            <a:ext cx="31337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45510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2746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571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010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m4a"/><Relationship Id="rId7" Type="http://schemas.openxmlformats.org/officeDocument/2006/relationships/image" Target="../media/image5.png"/><Relationship Id="rId2" Type="http://schemas.microsoft.com/office/2007/relationships/media" Target="../media/media10.m4a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1.m4a"/><Relationship Id="rId2" Type="http://schemas.microsoft.com/office/2007/relationships/media" Target="../media/media11.m4a"/><Relationship Id="rId1" Type="http://schemas.openxmlformats.org/officeDocument/2006/relationships/tags" Target="../tags/tag6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6.jpe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7.emf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2" Type="http://schemas.microsoft.com/office/2007/relationships/media" Target="../media/media8.m4a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Achievement pathways 2018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62000" y="4572000"/>
            <a:ext cx="7543800" cy="1309255"/>
          </a:xfrm>
        </p:spPr>
        <p:txBody>
          <a:bodyPr>
            <a:no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Mrs Ruth Fehrenbach</a:t>
            </a:r>
          </a:p>
          <a:p>
            <a:endParaRPr lang="en-GB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Assistant Vice Principal - Curriculum and Transition</a:t>
            </a:r>
            <a:endParaRPr lang="en-GB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52400"/>
            <a:ext cx="2514600" cy="1796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94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71"/>
    </mc:Choice>
    <mc:Fallback xmlns="">
      <p:transition spd="slow" advTm="64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4176"/>
            <a:ext cx="8076419" cy="150876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GB" sz="3600" b="1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Sixth Form and university – keeping your options open</a:t>
            </a:r>
            <a:endParaRPr lang="en-GB" sz="3600" dirty="0">
              <a:solidFill>
                <a:schemeClr val="bg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2003044"/>
            <a:ext cx="4457700" cy="4854956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GB" sz="9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This may feel a little early, however, your subject choices may impact what you can do next.</a:t>
            </a:r>
          </a:p>
          <a:p>
            <a:pPr marL="531813" indent="-531813">
              <a:lnSpc>
                <a:spcPct val="120000"/>
              </a:lnSpc>
              <a:buFont typeface="+mj-lt"/>
              <a:buAutoNum type="arabicPeriod"/>
            </a:pPr>
            <a:r>
              <a:rPr lang="en-GB" sz="9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do I need for sixth form?</a:t>
            </a:r>
          </a:p>
          <a:p>
            <a:pPr marL="531813" indent="-531813">
              <a:lnSpc>
                <a:spcPct val="120000"/>
              </a:lnSpc>
              <a:buFont typeface="+mj-lt"/>
              <a:buAutoNum type="arabicPeriod"/>
            </a:pPr>
            <a:r>
              <a:rPr lang="en-GB" sz="9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GB" sz="9200" b="1" dirty="0">
                <a:latin typeface="Arial" panose="020B0604020202020204" pitchFamily="34" charset="0"/>
                <a:cs typeface="Arial" panose="020B0604020202020204" pitchFamily="34" charset="0"/>
              </a:rPr>
              <a:t>are the best subjects for the </a:t>
            </a:r>
            <a:r>
              <a:rPr lang="en-GB" sz="9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careers I </a:t>
            </a:r>
            <a:r>
              <a:rPr lang="en-GB" sz="9200" b="1" dirty="0">
                <a:latin typeface="Arial" panose="020B0604020202020204" pitchFamily="34" charset="0"/>
                <a:cs typeface="Arial" panose="020B0604020202020204" pitchFamily="34" charset="0"/>
              </a:rPr>
              <a:t>am interested in?</a:t>
            </a:r>
          </a:p>
          <a:p>
            <a:pPr marL="531813" indent="-531813">
              <a:lnSpc>
                <a:spcPct val="120000"/>
              </a:lnSpc>
              <a:buFont typeface="+mj-lt"/>
              <a:buAutoNum type="arabicPeriod"/>
            </a:pPr>
            <a:r>
              <a:rPr lang="en-GB" sz="9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GB" sz="9200" b="1" dirty="0">
                <a:latin typeface="Arial" panose="020B0604020202020204" pitchFamily="34" charset="0"/>
                <a:cs typeface="Arial" panose="020B0604020202020204" pitchFamily="34" charset="0"/>
              </a:rPr>
              <a:t>will my subject choice be viewed by universities</a:t>
            </a:r>
            <a:r>
              <a:rPr lang="en-GB" sz="9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endParaRPr lang="en-GB" sz="9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876800" y="2286000"/>
            <a:ext cx="4191000" cy="4572000"/>
            <a:chOff x="4876800" y="2286000"/>
            <a:chExt cx="4191000" cy="4572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9200" y="2286000"/>
              <a:ext cx="3631322" cy="1404111"/>
            </a:xfrm>
            <a:prstGeom prst="rect">
              <a:avLst/>
            </a:prstGeom>
          </p:spPr>
        </p:pic>
        <p:sp>
          <p:nvSpPr>
            <p:cNvPr id="6" name="Content Placeholder 2"/>
            <p:cNvSpPr txBox="1">
              <a:spLocks/>
            </p:cNvSpPr>
            <p:nvPr/>
          </p:nvSpPr>
          <p:spPr>
            <a:xfrm>
              <a:off x="4876800" y="3922066"/>
              <a:ext cx="4191000" cy="293593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25000" lnSpcReduction="20000"/>
            </a:bodyPr>
            <a:lstStyle>
              <a:lvl1pPr marL="182880" indent="-18288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tx1"/>
                </a:buClr>
                <a:buFont typeface="Wingdings" pitchFamily="2" charset="2"/>
                <a:buChar char="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11480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Char char="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40080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Char char="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68680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Char char="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97280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Char char="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846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Char char="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18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Char char="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29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Char char="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062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Char char="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Font typeface="Wingdings" pitchFamily="2" charset="2"/>
                <a:buNone/>
              </a:pPr>
              <a:r>
                <a:rPr lang="en-GB" sz="9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Facilitating Subjects – you must have two from:</a:t>
              </a:r>
            </a:p>
            <a:p>
              <a:pPr marL="0" indent="0">
                <a:buFont typeface="Wingdings" pitchFamily="2" charset="2"/>
                <a:buNone/>
              </a:pPr>
              <a:r>
                <a:rPr lang="en-GB" sz="9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Maths		English Lit. 	</a:t>
              </a:r>
            </a:p>
            <a:p>
              <a:pPr marL="0" indent="0">
                <a:buFont typeface="Wingdings" pitchFamily="2" charset="2"/>
                <a:buNone/>
              </a:pPr>
              <a:r>
                <a:rPr lang="en-GB" sz="9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Biology	History</a:t>
              </a:r>
            </a:p>
            <a:p>
              <a:pPr marL="0" indent="0">
                <a:buFont typeface="Wingdings" pitchFamily="2" charset="2"/>
                <a:buNone/>
              </a:pPr>
              <a:r>
                <a:rPr lang="en-GB" sz="9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Chemistry	Geography</a:t>
              </a:r>
            </a:p>
            <a:p>
              <a:pPr marL="0" indent="0">
                <a:buFont typeface="Wingdings" pitchFamily="2" charset="2"/>
                <a:buNone/>
              </a:pPr>
              <a:r>
                <a:rPr lang="en-GB" sz="9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Physics	Languages </a:t>
              </a:r>
            </a:p>
            <a:p>
              <a:pPr marL="0" indent="0">
                <a:buFont typeface="Wingdings" pitchFamily="2" charset="2"/>
                <a:buNone/>
              </a:pPr>
              <a:r>
                <a:rPr lang="en-GB" sz="8000" dirty="0" smtClean="0">
                  <a:solidFill>
                    <a:schemeClr val="bg1"/>
                  </a:solidFill>
                </a:rPr>
                <a:t>		</a:t>
              </a:r>
            </a:p>
            <a:p>
              <a:pPr marL="0" indent="0">
                <a:buFont typeface="Wingdings" pitchFamily="2" charset="2"/>
                <a:buNone/>
              </a:pPr>
              <a:endParaRPr lang="en-GB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116460" y="2487480"/>
            <a:ext cx="4569148" cy="4356064"/>
            <a:chOff x="4116460" y="2487480"/>
            <a:chExt cx="4569148" cy="4356064"/>
          </a:xfrm>
        </p:grpSpPr>
        <p:sp>
          <p:nvSpPr>
            <p:cNvPr id="9" name="Down Arrow 3"/>
            <p:cNvSpPr/>
            <p:nvPr/>
          </p:nvSpPr>
          <p:spPr>
            <a:xfrm rot="19846679">
              <a:off x="6896057" y="2487480"/>
              <a:ext cx="1789551" cy="4179380"/>
            </a:xfrm>
            <a:custGeom>
              <a:avLst/>
              <a:gdLst>
                <a:gd name="connsiteX0" fmla="*/ 0 w 2088232"/>
                <a:gd name="connsiteY0" fmla="*/ 3171749 h 4215865"/>
                <a:gd name="connsiteX1" fmla="*/ 507994 w 2088232"/>
                <a:gd name="connsiteY1" fmla="*/ 3171749 h 4215865"/>
                <a:gd name="connsiteX2" fmla="*/ 507994 w 2088232"/>
                <a:gd name="connsiteY2" fmla="*/ 0 h 4215865"/>
                <a:gd name="connsiteX3" fmla="*/ 1580238 w 2088232"/>
                <a:gd name="connsiteY3" fmla="*/ 0 h 4215865"/>
                <a:gd name="connsiteX4" fmla="*/ 1580238 w 2088232"/>
                <a:gd name="connsiteY4" fmla="*/ 3171749 h 4215865"/>
                <a:gd name="connsiteX5" fmla="*/ 2088232 w 2088232"/>
                <a:gd name="connsiteY5" fmla="*/ 3171749 h 4215865"/>
                <a:gd name="connsiteX6" fmla="*/ 1044116 w 2088232"/>
                <a:gd name="connsiteY6" fmla="*/ 4215865 h 4215865"/>
                <a:gd name="connsiteX7" fmla="*/ 0 w 2088232"/>
                <a:gd name="connsiteY7" fmla="*/ 3171749 h 4215865"/>
                <a:gd name="connsiteX0" fmla="*/ 0 w 2088232"/>
                <a:gd name="connsiteY0" fmla="*/ 3621915 h 4666031"/>
                <a:gd name="connsiteX1" fmla="*/ 507994 w 2088232"/>
                <a:gd name="connsiteY1" fmla="*/ 3621915 h 4666031"/>
                <a:gd name="connsiteX2" fmla="*/ 507994 w 2088232"/>
                <a:gd name="connsiteY2" fmla="*/ 450166 h 4666031"/>
                <a:gd name="connsiteX3" fmla="*/ 1256681 w 2088232"/>
                <a:gd name="connsiteY3" fmla="*/ 0 h 4666031"/>
                <a:gd name="connsiteX4" fmla="*/ 1580238 w 2088232"/>
                <a:gd name="connsiteY4" fmla="*/ 3621915 h 4666031"/>
                <a:gd name="connsiteX5" fmla="*/ 2088232 w 2088232"/>
                <a:gd name="connsiteY5" fmla="*/ 3621915 h 4666031"/>
                <a:gd name="connsiteX6" fmla="*/ 1044116 w 2088232"/>
                <a:gd name="connsiteY6" fmla="*/ 4666031 h 4666031"/>
                <a:gd name="connsiteX7" fmla="*/ 0 w 2088232"/>
                <a:gd name="connsiteY7" fmla="*/ 3621915 h 4666031"/>
                <a:gd name="connsiteX0" fmla="*/ 0 w 2088232"/>
                <a:gd name="connsiteY0" fmla="*/ 3621915 h 4666031"/>
                <a:gd name="connsiteX1" fmla="*/ 507994 w 2088232"/>
                <a:gd name="connsiteY1" fmla="*/ 3621915 h 4666031"/>
                <a:gd name="connsiteX2" fmla="*/ 704942 w 2088232"/>
                <a:gd name="connsiteY2" fmla="*/ 28135 h 4666031"/>
                <a:gd name="connsiteX3" fmla="*/ 1256681 w 2088232"/>
                <a:gd name="connsiteY3" fmla="*/ 0 h 4666031"/>
                <a:gd name="connsiteX4" fmla="*/ 1580238 w 2088232"/>
                <a:gd name="connsiteY4" fmla="*/ 3621915 h 4666031"/>
                <a:gd name="connsiteX5" fmla="*/ 2088232 w 2088232"/>
                <a:gd name="connsiteY5" fmla="*/ 3621915 h 4666031"/>
                <a:gd name="connsiteX6" fmla="*/ 1044116 w 2088232"/>
                <a:gd name="connsiteY6" fmla="*/ 4666031 h 4666031"/>
                <a:gd name="connsiteX7" fmla="*/ 0 w 2088232"/>
                <a:gd name="connsiteY7" fmla="*/ 3621915 h 4666031"/>
                <a:gd name="connsiteX0" fmla="*/ 0 w 2088232"/>
                <a:gd name="connsiteY0" fmla="*/ 3621915 h 4666031"/>
                <a:gd name="connsiteX1" fmla="*/ 507994 w 2088232"/>
                <a:gd name="connsiteY1" fmla="*/ 3621915 h 4666031"/>
                <a:gd name="connsiteX2" fmla="*/ 648671 w 2088232"/>
                <a:gd name="connsiteY2" fmla="*/ 0 h 4666031"/>
                <a:gd name="connsiteX3" fmla="*/ 1256681 w 2088232"/>
                <a:gd name="connsiteY3" fmla="*/ 0 h 4666031"/>
                <a:gd name="connsiteX4" fmla="*/ 1580238 w 2088232"/>
                <a:gd name="connsiteY4" fmla="*/ 3621915 h 4666031"/>
                <a:gd name="connsiteX5" fmla="*/ 2088232 w 2088232"/>
                <a:gd name="connsiteY5" fmla="*/ 3621915 h 4666031"/>
                <a:gd name="connsiteX6" fmla="*/ 1044116 w 2088232"/>
                <a:gd name="connsiteY6" fmla="*/ 4666031 h 4666031"/>
                <a:gd name="connsiteX7" fmla="*/ 0 w 2088232"/>
                <a:gd name="connsiteY7" fmla="*/ 3621915 h 4666031"/>
                <a:gd name="connsiteX0" fmla="*/ 0 w 2313315"/>
                <a:gd name="connsiteY0" fmla="*/ 3621915 h 4666031"/>
                <a:gd name="connsiteX1" fmla="*/ 733077 w 2313315"/>
                <a:gd name="connsiteY1" fmla="*/ 3621915 h 4666031"/>
                <a:gd name="connsiteX2" fmla="*/ 873754 w 2313315"/>
                <a:gd name="connsiteY2" fmla="*/ 0 h 4666031"/>
                <a:gd name="connsiteX3" fmla="*/ 1481764 w 2313315"/>
                <a:gd name="connsiteY3" fmla="*/ 0 h 4666031"/>
                <a:gd name="connsiteX4" fmla="*/ 1805321 w 2313315"/>
                <a:gd name="connsiteY4" fmla="*/ 3621915 h 4666031"/>
                <a:gd name="connsiteX5" fmla="*/ 2313315 w 2313315"/>
                <a:gd name="connsiteY5" fmla="*/ 3621915 h 4666031"/>
                <a:gd name="connsiteX6" fmla="*/ 1269199 w 2313315"/>
                <a:gd name="connsiteY6" fmla="*/ 4666031 h 4666031"/>
                <a:gd name="connsiteX7" fmla="*/ 0 w 2313315"/>
                <a:gd name="connsiteY7" fmla="*/ 3621915 h 4666031"/>
                <a:gd name="connsiteX0" fmla="*/ 0 w 2608737"/>
                <a:gd name="connsiteY0" fmla="*/ 3621915 h 4666031"/>
                <a:gd name="connsiteX1" fmla="*/ 733077 w 2608737"/>
                <a:gd name="connsiteY1" fmla="*/ 3621915 h 4666031"/>
                <a:gd name="connsiteX2" fmla="*/ 873754 w 2608737"/>
                <a:gd name="connsiteY2" fmla="*/ 0 h 4666031"/>
                <a:gd name="connsiteX3" fmla="*/ 1481764 w 2608737"/>
                <a:gd name="connsiteY3" fmla="*/ 0 h 4666031"/>
                <a:gd name="connsiteX4" fmla="*/ 1805321 w 2608737"/>
                <a:gd name="connsiteY4" fmla="*/ 3621915 h 4666031"/>
                <a:gd name="connsiteX5" fmla="*/ 2608737 w 2608737"/>
                <a:gd name="connsiteY5" fmla="*/ 3621915 h 4666031"/>
                <a:gd name="connsiteX6" fmla="*/ 1269199 w 2608737"/>
                <a:gd name="connsiteY6" fmla="*/ 4666031 h 4666031"/>
                <a:gd name="connsiteX7" fmla="*/ 0 w 2608737"/>
                <a:gd name="connsiteY7" fmla="*/ 3621915 h 4666031"/>
                <a:gd name="connsiteX0" fmla="*/ 0 w 2721278"/>
                <a:gd name="connsiteY0" fmla="*/ 3593780 h 4666031"/>
                <a:gd name="connsiteX1" fmla="*/ 845618 w 2721278"/>
                <a:gd name="connsiteY1" fmla="*/ 3621915 h 4666031"/>
                <a:gd name="connsiteX2" fmla="*/ 986295 w 2721278"/>
                <a:gd name="connsiteY2" fmla="*/ 0 h 4666031"/>
                <a:gd name="connsiteX3" fmla="*/ 1594305 w 2721278"/>
                <a:gd name="connsiteY3" fmla="*/ 0 h 4666031"/>
                <a:gd name="connsiteX4" fmla="*/ 1917862 w 2721278"/>
                <a:gd name="connsiteY4" fmla="*/ 3621915 h 4666031"/>
                <a:gd name="connsiteX5" fmla="*/ 2721278 w 2721278"/>
                <a:gd name="connsiteY5" fmla="*/ 3621915 h 4666031"/>
                <a:gd name="connsiteX6" fmla="*/ 1381740 w 2721278"/>
                <a:gd name="connsiteY6" fmla="*/ 4666031 h 4666031"/>
                <a:gd name="connsiteX7" fmla="*/ 0 w 2721278"/>
                <a:gd name="connsiteY7" fmla="*/ 3593780 h 4666031"/>
                <a:gd name="connsiteX0" fmla="*/ 0 w 2721278"/>
                <a:gd name="connsiteY0" fmla="*/ 3607848 h 4680099"/>
                <a:gd name="connsiteX1" fmla="*/ 845618 w 2721278"/>
                <a:gd name="connsiteY1" fmla="*/ 3635983 h 4680099"/>
                <a:gd name="connsiteX2" fmla="*/ 1042566 w 2721278"/>
                <a:gd name="connsiteY2" fmla="*/ 0 h 4680099"/>
                <a:gd name="connsiteX3" fmla="*/ 1594305 w 2721278"/>
                <a:gd name="connsiteY3" fmla="*/ 14068 h 4680099"/>
                <a:gd name="connsiteX4" fmla="*/ 1917862 w 2721278"/>
                <a:gd name="connsiteY4" fmla="*/ 3635983 h 4680099"/>
                <a:gd name="connsiteX5" fmla="*/ 2721278 w 2721278"/>
                <a:gd name="connsiteY5" fmla="*/ 3635983 h 4680099"/>
                <a:gd name="connsiteX6" fmla="*/ 1381740 w 2721278"/>
                <a:gd name="connsiteY6" fmla="*/ 4680099 h 4680099"/>
                <a:gd name="connsiteX7" fmla="*/ 0 w 2721278"/>
                <a:gd name="connsiteY7" fmla="*/ 3607848 h 4680099"/>
                <a:gd name="connsiteX0" fmla="*/ 0 w 2721278"/>
                <a:gd name="connsiteY0" fmla="*/ 3593780 h 4666031"/>
                <a:gd name="connsiteX1" fmla="*/ 845618 w 2721278"/>
                <a:gd name="connsiteY1" fmla="*/ 3621915 h 4666031"/>
                <a:gd name="connsiteX2" fmla="*/ 1112904 w 2721278"/>
                <a:gd name="connsiteY2" fmla="*/ 14067 h 4666031"/>
                <a:gd name="connsiteX3" fmla="*/ 1594305 w 2721278"/>
                <a:gd name="connsiteY3" fmla="*/ 0 h 4666031"/>
                <a:gd name="connsiteX4" fmla="*/ 1917862 w 2721278"/>
                <a:gd name="connsiteY4" fmla="*/ 3621915 h 4666031"/>
                <a:gd name="connsiteX5" fmla="*/ 2721278 w 2721278"/>
                <a:gd name="connsiteY5" fmla="*/ 3621915 h 4666031"/>
                <a:gd name="connsiteX6" fmla="*/ 1381740 w 2721278"/>
                <a:gd name="connsiteY6" fmla="*/ 4666031 h 4666031"/>
                <a:gd name="connsiteX7" fmla="*/ 0 w 2721278"/>
                <a:gd name="connsiteY7" fmla="*/ 3593780 h 4666031"/>
                <a:gd name="connsiteX0" fmla="*/ 0 w 2721278"/>
                <a:gd name="connsiteY0" fmla="*/ 3593780 h 5228738"/>
                <a:gd name="connsiteX1" fmla="*/ 845618 w 2721278"/>
                <a:gd name="connsiteY1" fmla="*/ 3621915 h 5228738"/>
                <a:gd name="connsiteX2" fmla="*/ 1112904 w 2721278"/>
                <a:gd name="connsiteY2" fmla="*/ 14067 h 5228738"/>
                <a:gd name="connsiteX3" fmla="*/ 1594305 w 2721278"/>
                <a:gd name="connsiteY3" fmla="*/ 0 h 5228738"/>
                <a:gd name="connsiteX4" fmla="*/ 1917862 w 2721278"/>
                <a:gd name="connsiteY4" fmla="*/ 3621915 h 5228738"/>
                <a:gd name="connsiteX5" fmla="*/ 2721278 w 2721278"/>
                <a:gd name="connsiteY5" fmla="*/ 3621915 h 5228738"/>
                <a:gd name="connsiteX6" fmla="*/ 1381740 w 2721278"/>
                <a:gd name="connsiteY6" fmla="*/ 5228738 h 5228738"/>
                <a:gd name="connsiteX7" fmla="*/ 0 w 2721278"/>
                <a:gd name="connsiteY7" fmla="*/ 3593780 h 5228738"/>
                <a:gd name="connsiteX0" fmla="*/ 0 w 2721278"/>
                <a:gd name="connsiteY0" fmla="*/ 3579713 h 5214671"/>
                <a:gd name="connsiteX1" fmla="*/ 845618 w 2721278"/>
                <a:gd name="connsiteY1" fmla="*/ 3607848 h 5214671"/>
                <a:gd name="connsiteX2" fmla="*/ 1112904 w 2721278"/>
                <a:gd name="connsiteY2" fmla="*/ 0 h 5214671"/>
                <a:gd name="connsiteX3" fmla="*/ 1601621 w 2721278"/>
                <a:gd name="connsiteY3" fmla="*/ 7878 h 5214671"/>
                <a:gd name="connsiteX4" fmla="*/ 1917862 w 2721278"/>
                <a:gd name="connsiteY4" fmla="*/ 3607848 h 5214671"/>
                <a:gd name="connsiteX5" fmla="*/ 2721278 w 2721278"/>
                <a:gd name="connsiteY5" fmla="*/ 3607848 h 5214671"/>
                <a:gd name="connsiteX6" fmla="*/ 1381740 w 2721278"/>
                <a:gd name="connsiteY6" fmla="*/ 5214671 h 5214671"/>
                <a:gd name="connsiteX7" fmla="*/ 0 w 2721278"/>
                <a:gd name="connsiteY7" fmla="*/ 3579713 h 5214671"/>
                <a:gd name="connsiteX0" fmla="*/ 0 w 2721278"/>
                <a:gd name="connsiteY0" fmla="*/ 3571835 h 5206793"/>
                <a:gd name="connsiteX1" fmla="*/ 845618 w 2721278"/>
                <a:gd name="connsiteY1" fmla="*/ 3599970 h 5206793"/>
                <a:gd name="connsiteX2" fmla="*/ 1134850 w 2721278"/>
                <a:gd name="connsiteY2" fmla="*/ 6753 h 5206793"/>
                <a:gd name="connsiteX3" fmla="*/ 1601621 w 2721278"/>
                <a:gd name="connsiteY3" fmla="*/ 0 h 5206793"/>
                <a:gd name="connsiteX4" fmla="*/ 1917862 w 2721278"/>
                <a:gd name="connsiteY4" fmla="*/ 3599970 h 5206793"/>
                <a:gd name="connsiteX5" fmla="*/ 2721278 w 2721278"/>
                <a:gd name="connsiteY5" fmla="*/ 3599970 h 5206793"/>
                <a:gd name="connsiteX6" fmla="*/ 1381740 w 2721278"/>
                <a:gd name="connsiteY6" fmla="*/ 5206793 h 5206793"/>
                <a:gd name="connsiteX7" fmla="*/ 0 w 2721278"/>
                <a:gd name="connsiteY7" fmla="*/ 3571835 h 5206793"/>
                <a:gd name="connsiteX0" fmla="*/ 0 w 2721278"/>
                <a:gd name="connsiteY0" fmla="*/ 4384644 h 6019602"/>
                <a:gd name="connsiteX1" fmla="*/ 845618 w 2721278"/>
                <a:gd name="connsiteY1" fmla="*/ 4412779 h 6019602"/>
                <a:gd name="connsiteX2" fmla="*/ 658886 w 2721278"/>
                <a:gd name="connsiteY2" fmla="*/ 0 h 6019602"/>
                <a:gd name="connsiteX3" fmla="*/ 1601621 w 2721278"/>
                <a:gd name="connsiteY3" fmla="*/ 812809 h 6019602"/>
                <a:gd name="connsiteX4" fmla="*/ 1917862 w 2721278"/>
                <a:gd name="connsiteY4" fmla="*/ 4412779 h 6019602"/>
                <a:gd name="connsiteX5" fmla="*/ 2721278 w 2721278"/>
                <a:gd name="connsiteY5" fmla="*/ 4412779 h 6019602"/>
                <a:gd name="connsiteX6" fmla="*/ 1381740 w 2721278"/>
                <a:gd name="connsiteY6" fmla="*/ 6019602 h 6019602"/>
                <a:gd name="connsiteX7" fmla="*/ 0 w 2721278"/>
                <a:gd name="connsiteY7" fmla="*/ 4384644 h 6019602"/>
                <a:gd name="connsiteX0" fmla="*/ 0 w 2721278"/>
                <a:gd name="connsiteY0" fmla="*/ 4384644 h 6019602"/>
                <a:gd name="connsiteX1" fmla="*/ 845618 w 2721278"/>
                <a:gd name="connsiteY1" fmla="*/ 4412779 h 6019602"/>
                <a:gd name="connsiteX2" fmla="*/ 658886 w 2721278"/>
                <a:gd name="connsiteY2" fmla="*/ 0 h 6019602"/>
                <a:gd name="connsiteX3" fmla="*/ 676542 w 2721278"/>
                <a:gd name="connsiteY3" fmla="*/ 17617 h 6019602"/>
                <a:gd name="connsiteX4" fmla="*/ 1917862 w 2721278"/>
                <a:gd name="connsiteY4" fmla="*/ 4412779 h 6019602"/>
                <a:gd name="connsiteX5" fmla="*/ 2721278 w 2721278"/>
                <a:gd name="connsiteY5" fmla="*/ 4412779 h 6019602"/>
                <a:gd name="connsiteX6" fmla="*/ 1381740 w 2721278"/>
                <a:gd name="connsiteY6" fmla="*/ 6019602 h 6019602"/>
                <a:gd name="connsiteX7" fmla="*/ 0 w 2721278"/>
                <a:gd name="connsiteY7" fmla="*/ 4384644 h 6019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21278" h="6019602">
                  <a:moveTo>
                    <a:pt x="0" y="4384644"/>
                  </a:moveTo>
                  <a:lnTo>
                    <a:pt x="845618" y="4412779"/>
                  </a:lnTo>
                  <a:lnTo>
                    <a:pt x="658886" y="0"/>
                  </a:lnTo>
                  <a:lnTo>
                    <a:pt x="676542" y="17617"/>
                  </a:lnTo>
                  <a:lnTo>
                    <a:pt x="1917862" y="4412779"/>
                  </a:lnTo>
                  <a:lnTo>
                    <a:pt x="2721278" y="4412779"/>
                  </a:lnTo>
                  <a:lnTo>
                    <a:pt x="1381740" y="6019602"/>
                  </a:lnTo>
                  <a:lnTo>
                    <a:pt x="0" y="4384644"/>
                  </a:lnTo>
                  <a:close/>
                </a:path>
              </a:pathLst>
            </a:custGeom>
            <a:gradFill rotWithShape="1">
              <a:gsLst>
                <a:gs pos="0">
                  <a:srgbClr val="EE8350"/>
                </a:gs>
                <a:gs pos="100000">
                  <a:srgbClr val="BC4F0E"/>
                </a:gs>
              </a:gsLst>
              <a:lin ang="5400000" scaled="0"/>
            </a:gradFill>
            <a:ln>
              <a:noFill/>
            </a:ln>
            <a:effectLst>
              <a:outerShdw blurRad="76200" dir="13500000" sy="23000" kx="1200000" algn="br" rotWithShape="0">
                <a:srgbClr val="7030A0">
                  <a:alpha val="20000"/>
                </a:srgbClr>
              </a:outerShdw>
            </a:effectLst>
            <a:scene3d>
              <a:camera prst="orthographicFront">
                <a:rot lat="1200000" lon="0" rev="0"/>
              </a:camera>
              <a:lightRig rig="harsh" dir="t"/>
            </a:scene3d>
            <a:sp3d prstMaterial="metal">
              <a:bevelT w="114300" h="63500"/>
            </a:sp3d>
          </p:spPr>
          <p:txBody>
            <a:bodyPr t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2020</a:t>
              </a:r>
              <a:endPara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0" name="Down Arrow 3"/>
            <p:cNvSpPr/>
            <p:nvPr/>
          </p:nvSpPr>
          <p:spPr>
            <a:xfrm rot="1541584">
              <a:off x="4116460" y="2611812"/>
              <a:ext cx="1889370" cy="3952224"/>
            </a:xfrm>
            <a:custGeom>
              <a:avLst/>
              <a:gdLst>
                <a:gd name="connsiteX0" fmla="*/ 0 w 2088232"/>
                <a:gd name="connsiteY0" fmla="*/ 3171749 h 4215865"/>
                <a:gd name="connsiteX1" fmla="*/ 507994 w 2088232"/>
                <a:gd name="connsiteY1" fmla="*/ 3171749 h 4215865"/>
                <a:gd name="connsiteX2" fmla="*/ 507994 w 2088232"/>
                <a:gd name="connsiteY2" fmla="*/ 0 h 4215865"/>
                <a:gd name="connsiteX3" fmla="*/ 1580238 w 2088232"/>
                <a:gd name="connsiteY3" fmla="*/ 0 h 4215865"/>
                <a:gd name="connsiteX4" fmla="*/ 1580238 w 2088232"/>
                <a:gd name="connsiteY4" fmla="*/ 3171749 h 4215865"/>
                <a:gd name="connsiteX5" fmla="*/ 2088232 w 2088232"/>
                <a:gd name="connsiteY5" fmla="*/ 3171749 h 4215865"/>
                <a:gd name="connsiteX6" fmla="*/ 1044116 w 2088232"/>
                <a:gd name="connsiteY6" fmla="*/ 4215865 h 4215865"/>
                <a:gd name="connsiteX7" fmla="*/ 0 w 2088232"/>
                <a:gd name="connsiteY7" fmla="*/ 3171749 h 4215865"/>
                <a:gd name="connsiteX0" fmla="*/ 0 w 2088232"/>
                <a:gd name="connsiteY0" fmla="*/ 3621915 h 4666031"/>
                <a:gd name="connsiteX1" fmla="*/ 507994 w 2088232"/>
                <a:gd name="connsiteY1" fmla="*/ 3621915 h 4666031"/>
                <a:gd name="connsiteX2" fmla="*/ 507994 w 2088232"/>
                <a:gd name="connsiteY2" fmla="*/ 450166 h 4666031"/>
                <a:gd name="connsiteX3" fmla="*/ 1256681 w 2088232"/>
                <a:gd name="connsiteY3" fmla="*/ 0 h 4666031"/>
                <a:gd name="connsiteX4" fmla="*/ 1580238 w 2088232"/>
                <a:gd name="connsiteY4" fmla="*/ 3621915 h 4666031"/>
                <a:gd name="connsiteX5" fmla="*/ 2088232 w 2088232"/>
                <a:gd name="connsiteY5" fmla="*/ 3621915 h 4666031"/>
                <a:gd name="connsiteX6" fmla="*/ 1044116 w 2088232"/>
                <a:gd name="connsiteY6" fmla="*/ 4666031 h 4666031"/>
                <a:gd name="connsiteX7" fmla="*/ 0 w 2088232"/>
                <a:gd name="connsiteY7" fmla="*/ 3621915 h 4666031"/>
                <a:gd name="connsiteX0" fmla="*/ 0 w 2088232"/>
                <a:gd name="connsiteY0" fmla="*/ 3621915 h 4666031"/>
                <a:gd name="connsiteX1" fmla="*/ 507994 w 2088232"/>
                <a:gd name="connsiteY1" fmla="*/ 3621915 h 4666031"/>
                <a:gd name="connsiteX2" fmla="*/ 704942 w 2088232"/>
                <a:gd name="connsiteY2" fmla="*/ 28135 h 4666031"/>
                <a:gd name="connsiteX3" fmla="*/ 1256681 w 2088232"/>
                <a:gd name="connsiteY3" fmla="*/ 0 h 4666031"/>
                <a:gd name="connsiteX4" fmla="*/ 1580238 w 2088232"/>
                <a:gd name="connsiteY4" fmla="*/ 3621915 h 4666031"/>
                <a:gd name="connsiteX5" fmla="*/ 2088232 w 2088232"/>
                <a:gd name="connsiteY5" fmla="*/ 3621915 h 4666031"/>
                <a:gd name="connsiteX6" fmla="*/ 1044116 w 2088232"/>
                <a:gd name="connsiteY6" fmla="*/ 4666031 h 4666031"/>
                <a:gd name="connsiteX7" fmla="*/ 0 w 2088232"/>
                <a:gd name="connsiteY7" fmla="*/ 3621915 h 4666031"/>
                <a:gd name="connsiteX0" fmla="*/ 0 w 2088232"/>
                <a:gd name="connsiteY0" fmla="*/ 3621915 h 4666031"/>
                <a:gd name="connsiteX1" fmla="*/ 507994 w 2088232"/>
                <a:gd name="connsiteY1" fmla="*/ 3621915 h 4666031"/>
                <a:gd name="connsiteX2" fmla="*/ 648671 w 2088232"/>
                <a:gd name="connsiteY2" fmla="*/ 0 h 4666031"/>
                <a:gd name="connsiteX3" fmla="*/ 1256681 w 2088232"/>
                <a:gd name="connsiteY3" fmla="*/ 0 h 4666031"/>
                <a:gd name="connsiteX4" fmla="*/ 1580238 w 2088232"/>
                <a:gd name="connsiteY4" fmla="*/ 3621915 h 4666031"/>
                <a:gd name="connsiteX5" fmla="*/ 2088232 w 2088232"/>
                <a:gd name="connsiteY5" fmla="*/ 3621915 h 4666031"/>
                <a:gd name="connsiteX6" fmla="*/ 1044116 w 2088232"/>
                <a:gd name="connsiteY6" fmla="*/ 4666031 h 4666031"/>
                <a:gd name="connsiteX7" fmla="*/ 0 w 2088232"/>
                <a:gd name="connsiteY7" fmla="*/ 3621915 h 4666031"/>
                <a:gd name="connsiteX0" fmla="*/ 0 w 2313315"/>
                <a:gd name="connsiteY0" fmla="*/ 3621915 h 4666031"/>
                <a:gd name="connsiteX1" fmla="*/ 733077 w 2313315"/>
                <a:gd name="connsiteY1" fmla="*/ 3621915 h 4666031"/>
                <a:gd name="connsiteX2" fmla="*/ 873754 w 2313315"/>
                <a:gd name="connsiteY2" fmla="*/ 0 h 4666031"/>
                <a:gd name="connsiteX3" fmla="*/ 1481764 w 2313315"/>
                <a:gd name="connsiteY3" fmla="*/ 0 h 4666031"/>
                <a:gd name="connsiteX4" fmla="*/ 1805321 w 2313315"/>
                <a:gd name="connsiteY4" fmla="*/ 3621915 h 4666031"/>
                <a:gd name="connsiteX5" fmla="*/ 2313315 w 2313315"/>
                <a:gd name="connsiteY5" fmla="*/ 3621915 h 4666031"/>
                <a:gd name="connsiteX6" fmla="*/ 1269199 w 2313315"/>
                <a:gd name="connsiteY6" fmla="*/ 4666031 h 4666031"/>
                <a:gd name="connsiteX7" fmla="*/ 0 w 2313315"/>
                <a:gd name="connsiteY7" fmla="*/ 3621915 h 4666031"/>
                <a:gd name="connsiteX0" fmla="*/ 0 w 2608737"/>
                <a:gd name="connsiteY0" fmla="*/ 3621915 h 4666031"/>
                <a:gd name="connsiteX1" fmla="*/ 733077 w 2608737"/>
                <a:gd name="connsiteY1" fmla="*/ 3621915 h 4666031"/>
                <a:gd name="connsiteX2" fmla="*/ 873754 w 2608737"/>
                <a:gd name="connsiteY2" fmla="*/ 0 h 4666031"/>
                <a:gd name="connsiteX3" fmla="*/ 1481764 w 2608737"/>
                <a:gd name="connsiteY3" fmla="*/ 0 h 4666031"/>
                <a:gd name="connsiteX4" fmla="*/ 1805321 w 2608737"/>
                <a:gd name="connsiteY4" fmla="*/ 3621915 h 4666031"/>
                <a:gd name="connsiteX5" fmla="*/ 2608737 w 2608737"/>
                <a:gd name="connsiteY5" fmla="*/ 3621915 h 4666031"/>
                <a:gd name="connsiteX6" fmla="*/ 1269199 w 2608737"/>
                <a:gd name="connsiteY6" fmla="*/ 4666031 h 4666031"/>
                <a:gd name="connsiteX7" fmla="*/ 0 w 2608737"/>
                <a:gd name="connsiteY7" fmla="*/ 3621915 h 4666031"/>
                <a:gd name="connsiteX0" fmla="*/ 0 w 2721278"/>
                <a:gd name="connsiteY0" fmla="*/ 3593780 h 4666031"/>
                <a:gd name="connsiteX1" fmla="*/ 845618 w 2721278"/>
                <a:gd name="connsiteY1" fmla="*/ 3621915 h 4666031"/>
                <a:gd name="connsiteX2" fmla="*/ 986295 w 2721278"/>
                <a:gd name="connsiteY2" fmla="*/ 0 h 4666031"/>
                <a:gd name="connsiteX3" fmla="*/ 1594305 w 2721278"/>
                <a:gd name="connsiteY3" fmla="*/ 0 h 4666031"/>
                <a:gd name="connsiteX4" fmla="*/ 1917862 w 2721278"/>
                <a:gd name="connsiteY4" fmla="*/ 3621915 h 4666031"/>
                <a:gd name="connsiteX5" fmla="*/ 2721278 w 2721278"/>
                <a:gd name="connsiteY5" fmla="*/ 3621915 h 4666031"/>
                <a:gd name="connsiteX6" fmla="*/ 1381740 w 2721278"/>
                <a:gd name="connsiteY6" fmla="*/ 4666031 h 4666031"/>
                <a:gd name="connsiteX7" fmla="*/ 0 w 2721278"/>
                <a:gd name="connsiteY7" fmla="*/ 3593780 h 4666031"/>
                <a:gd name="connsiteX0" fmla="*/ 0 w 2721278"/>
                <a:gd name="connsiteY0" fmla="*/ 3607848 h 4680099"/>
                <a:gd name="connsiteX1" fmla="*/ 845618 w 2721278"/>
                <a:gd name="connsiteY1" fmla="*/ 3635983 h 4680099"/>
                <a:gd name="connsiteX2" fmla="*/ 1042566 w 2721278"/>
                <a:gd name="connsiteY2" fmla="*/ 0 h 4680099"/>
                <a:gd name="connsiteX3" fmla="*/ 1594305 w 2721278"/>
                <a:gd name="connsiteY3" fmla="*/ 14068 h 4680099"/>
                <a:gd name="connsiteX4" fmla="*/ 1917862 w 2721278"/>
                <a:gd name="connsiteY4" fmla="*/ 3635983 h 4680099"/>
                <a:gd name="connsiteX5" fmla="*/ 2721278 w 2721278"/>
                <a:gd name="connsiteY5" fmla="*/ 3635983 h 4680099"/>
                <a:gd name="connsiteX6" fmla="*/ 1381740 w 2721278"/>
                <a:gd name="connsiteY6" fmla="*/ 4680099 h 4680099"/>
                <a:gd name="connsiteX7" fmla="*/ 0 w 2721278"/>
                <a:gd name="connsiteY7" fmla="*/ 3607848 h 4680099"/>
                <a:gd name="connsiteX0" fmla="*/ 0 w 2721278"/>
                <a:gd name="connsiteY0" fmla="*/ 3593780 h 4666031"/>
                <a:gd name="connsiteX1" fmla="*/ 845618 w 2721278"/>
                <a:gd name="connsiteY1" fmla="*/ 3621915 h 4666031"/>
                <a:gd name="connsiteX2" fmla="*/ 1112904 w 2721278"/>
                <a:gd name="connsiteY2" fmla="*/ 14067 h 4666031"/>
                <a:gd name="connsiteX3" fmla="*/ 1594305 w 2721278"/>
                <a:gd name="connsiteY3" fmla="*/ 0 h 4666031"/>
                <a:gd name="connsiteX4" fmla="*/ 1917862 w 2721278"/>
                <a:gd name="connsiteY4" fmla="*/ 3621915 h 4666031"/>
                <a:gd name="connsiteX5" fmla="*/ 2721278 w 2721278"/>
                <a:gd name="connsiteY5" fmla="*/ 3621915 h 4666031"/>
                <a:gd name="connsiteX6" fmla="*/ 1381740 w 2721278"/>
                <a:gd name="connsiteY6" fmla="*/ 4666031 h 4666031"/>
                <a:gd name="connsiteX7" fmla="*/ 0 w 2721278"/>
                <a:gd name="connsiteY7" fmla="*/ 3593780 h 4666031"/>
                <a:gd name="connsiteX0" fmla="*/ 0 w 2721278"/>
                <a:gd name="connsiteY0" fmla="*/ 3593780 h 5228738"/>
                <a:gd name="connsiteX1" fmla="*/ 845618 w 2721278"/>
                <a:gd name="connsiteY1" fmla="*/ 3621915 h 5228738"/>
                <a:gd name="connsiteX2" fmla="*/ 1112904 w 2721278"/>
                <a:gd name="connsiteY2" fmla="*/ 14067 h 5228738"/>
                <a:gd name="connsiteX3" fmla="*/ 1594305 w 2721278"/>
                <a:gd name="connsiteY3" fmla="*/ 0 h 5228738"/>
                <a:gd name="connsiteX4" fmla="*/ 1917862 w 2721278"/>
                <a:gd name="connsiteY4" fmla="*/ 3621915 h 5228738"/>
                <a:gd name="connsiteX5" fmla="*/ 2721278 w 2721278"/>
                <a:gd name="connsiteY5" fmla="*/ 3621915 h 5228738"/>
                <a:gd name="connsiteX6" fmla="*/ 1381740 w 2721278"/>
                <a:gd name="connsiteY6" fmla="*/ 5228738 h 5228738"/>
                <a:gd name="connsiteX7" fmla="*/ 0 w 2721278"/>
                <a:gd name="connsiteY7" fmla="*/ 3593780 h 5228738"/>
                <a:gd name="connsiteX0" fmla="*/ 0 w 2721278"/>
                <a:gd name="connsiteY0" fmla="*/ 3579713 h 5214671"/>
                <a:gd name="connsiteX1" fmla="*/ 845618 w 2721278"/>
                <a:gd name="connsiteY1" fmla="*/ 3607848 h 5214671"/>
                <a:gd name="connsiteX2" fmla="*/ 1112904 w 2721278"/>
                <a:gd name="connsiteY2" fmla="*/ 0 h 5214671"/>
                <a:gd name="connsiteX3" fmla="*/ 1601621 w 2721278"/>
                <a:gd name="connsiteY3" fmla="*/ 7878 h 5214671"/>
                <a:gd name="connsiteX4" fmla="*/ 1917862 w 2721278"/>
                <a:gd name="connsiteY4" fmla="*/ 3607848 h 5214671"/>
                <a:gd name="connsiteX5" fmla="*/ 2721278 w 2721278"/>
                <a:gd name="connsiteY5" fmla="*/ 3607848 h 5214671"/>
                <a:gd name="connsiteX6" fmla="*/ 1381740 w 2721278"/>
                <a:gd name="connsiteY6" fmla="*/ 5214671 h 5214671"/>
                <a:gd name="connsiteX7" fmla="*/ 0 w 2721278"/>
                <a:gd name="connsiteY7" fmla="*/ 3579713 h 5214671"/>
                <a:gd name="connsiteX0" fmla="*/ 0 w 2721278"/>
                <a:gd name="connsiteY0" fmla="*/ 3571835 h 5206793"/>
                <a:gd name="connsiteX1" fmla="*/ 845618 w 2721278"/>
                <a:gd name="connsiteY1" fmla="*/ 3599970 h 5206793"/>
                <a:gd name="connsiteX2" fmla="*/ 1134850 w 2721278"/>
                <a:gd name="connsiteY2" fmla="*/ 6753 h 5206793"/>
                <a:gd name="connsiteX3" fmla="*/ 1601621 w 2721278"/>
                <a:gd name="connsiteY3" fmla="*/ 0 h 5206793"/>
                <a:gd name="connsiteX4" fmla="*/ 1917862 w 2721278"/>
                <a:gd name="connsiteY4" fmla="*/ 3599970 h 5206793"/>
                <a:gd name="connsiteX5" fmla="*/ 2721278 w 2721278"/>
                <a:gd name="connsiteY5" fmla="*/ 3599970 h 5206793"/>
                <a:gd name="connsiteX6" fmla="*/ 1381740 w 2721278"/>
                <a:gd name="connsiteY6" fmla="*/ 5206793 h 5206793"/>
                <a:gd name="connsiteX7" fmla="*/ 0 w 2721278"/>
                <a:gd name="connsiteY7" fmla="*/ 3571835 h 5206793"/>
                <a:gd name="connsiteX0" fmla="*/ 0 w 2721278"/>
                <a:gd name="connsiteY0" fmla="*/ 4363041 h 5997999"/>
                <a:gd name="connsiteX1" fmla="*/ 845618 w 2721278"/>
                <a:gd name="connsiteY1" fmla="*/ 4391176 h 5997999"/>
                <a:gd name="connsiteX2" fmla="*/ 1134850 w 2721278"/>
                <a:gd name="connsiteY2" fmla="*/ 797959 h 5997999"/>
                <a:gd name="connsiteX3" fmla="*/ 2063384 w 2721278"/>
                <a:gd name="connsiteY3" fmla="*/ 0 h 5997999"/>
                <a:gd name="connsiteX4" fmla="*/ 1917862 w 2721278"/>
                <a:gd name="connsiteY4" fmla="*/ 4391176 h 5997999"/>
                <a:gd name="connsiteX5" fmla="*/ 2721278 w 2721278"/>
                <a:gd name="connsiteY5" fmla="*/ 4391176 h 5997999"/>
                <a:gd name="connsiteX6" fmla="*/ 1381740 w 2721278"/>
                <a:gd name="connsiteY6" fmla="*/ 5997999 h 5997999"/>
                <a:gd name="connsiteX7" fmla="*/ 0 w 2721278"/>
                <a:gd name="connsiteY7" fmla="*/ 4363041 h 5997999"/>
                <a:gd name="connsiteX0" fmla="*/ 0 w 2721278"/>
                <a:gd name="connsiteY0" fmla="*/ 4374985 h 6009943"/>
                <a:gd name="connsiteX1" fmla="*/ 845618 w 2721278"/>
                <a:gd name="connsiteY1" fmla="*/ 4403120 h 6009943"/>
                <a:gd name="connsiteX2" fmla="*/ 2059263 w 2721278"/>
                <a:gd name="connsiteY2" fmla="*/ 0 h 6009943"/>
                <a:gd name="connsiteX3" fmla="*/ 2063384 w 2721278"/>
                <a:gd name="connsiteY3" fmla="*/ 11944 h 6009943"/>
                <a:gd name="connsiteX4" fmla="*/ 1917862 w 2721278"/>
                <a:gd name="connsiteY4" fmla="*/ 4403120 h 6009943"/>
                <a:gd name="connsiteX5" fmla="*/ 2721278 w 2721278"/>
                <a:gd name="connsiteY5" fmla="*/ 4403120 h 6009943"/>
                <a:gd name="connsiteX6" fmla="*/ 1381740 w 2721278"/>
                <a:gd name="connsiteY6" fmla="*/ 6009943 h 6009943"/>
                <a:gd name="connsiteX7" fmla="*/ 0 w 2721278"/>
                <a:gd name="connsiteY7" fmla="*/ 4374985 h 6009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21278" h="6009943">
                  <a:moveTo>
                    <a:pt x="0" y="4374985"/>
                  </a:moveTo>
                  <a:lnTo>
                    <a:pt x="845618" y="4403120"/>
                  </a:lnTo>
                  <a:lnTo>
                    <a:pt x="2059263" y="0"/>
                  </a:lnTo>
                  <a:lnTo>
                    <a:pt x="2063384" y="11944"/>
                  </a:lnTo>
                  <a:lnTo>
                    <a:pt x="1917862" y="4403120"/>
                  </a:lnTo>
                  <a:lnTo>
                    <a:pt x="2721278" y="4403120"/>
                  </a:lnTo>
                  <a:lnTo>
                    <a:pt x="1381740" y="6009943"/>
                  </a:lnTo>
                  <a:lnTo>
                    <a:pt x="0" y="4374985"/>
                  </a:lnTo>
                  <a:close/>
                </a:path>
              </a:pathLst>
            </a:custGeom>
            <a:gradFill rotWithShape="1">
              <a:gsLst>
                <a:gs pos="0">
                  <a:srgbClr val="287DE4"/>
                </a:gs>
                <a:gs pos="100000">
                  <a:srgbClr val="002060"/>
                </a:gs>
              </a:gsLst>
              <a:lin ang="5400000" scaled="0"/>
            </a:gradFill>
            <a:ln>
              <a:noFill/>
            </a:ln>
            <a:effectLst>
              <a:outerShdw blurRad="76200" dir="18900000" sy="23000" kx="-1200000" algn="bl" rotWithShape="0">
                <a:srgbClr val="FF0000">
                  <a:alpha val="20000"/>
                </a:srgbClr>
              </a:outerShdw>
            </a:effectLst>
            <a:scene3d>
              <a:camera prst="orthographicFront">
                <a:rot lat="1200000" lon="0" rev="0"/>
              </a:camera>
              <a:lightRig rig="harsh" dir="t"/>
            </a:scene3d>
            <a:sp3d prstMaterial="metal">
              <a:bevelT w="114300" h="635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66FF33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Elective</a:t>
              </a:r>
              <a:endPara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1" name="Down Arrow 3"/>
            <p:cNvSpPr/>
            <p:nvPr/>
          </p:nvSpPr>
          <p:spPr>
            <a:xfrm rot="21493179">
              <a:off x="5498404" y="3039480"/>
              <a:ext cx="1889370" cy="3804064"/>
            </a:xfrm>
            <a:custGeom>
              <a:avLst/>
              <a:gdLst>
                <a:gd name="connsiteX0" fmla="*/ 0 w 2088232"/>
                <a:gd name="connsiteY0" fmla="*/ 3171749 h 4215865"/>
                <a:gd name="connsiteX1" fmla="*/ 507994 w 2088232"/>
                <a:gd name="connsiteY1" fmla="*/ 3171749 h 4215865"/>
                <a:gd name="connsiteX2" fmla="*/ 507994 w 2088232"/>
                <a:gd name="connsiteY2" fmla="*/ 0 h 4215865"/>
                <a:gd name="connsiteX3" fmla="*/ 1580238 w 2088232"/>
                <a:gd name="connsiteY3" fmla="*/ 0 h 4215865"/>
                <a:gd name="connsiteX4" fmla="*/ 1580238 w 2088232"/>
                <a:gd name="connsiteY4" fmla="*/ 3171749 h 4215865"/>
                <a:gd name="connsiteX5" fmla="*/ 2088232 w 2088232"/>
                <a:gd name="connsiteY5" fmla="*/ 3171749 h 4215865"/>
                <a:gd name="connsiteX6" fmla="*/ 1044116 w 2088232"/>
                <a:gd name="connsiteY6" fmla="*/ 4215865 h 4215865"/>
                <a:gd name="connsiteX7" fmla="*/ 0 w 2088232"/>
                <a:gd name="connsiteY7" fmla="*/ 3171749 h 4215865"/>
                <a:gd name="connsiteX0" fmla="*/ 0 w 2088232"/>
                <a:gd name="connsiteY0" fmla="*/ 3621915 h 4666031"/>
                <a:gd name="connsiteX1" fmla="*/ 507994 w 2088232"/>
                <a:gd name="connsiteY1" fmla="*/ 3621915 h 4666031"/>
                <a:gd name="connsiteX2" fmla="*/ 507994 w 2088232"/>
                <a:gd name="connsiteY2" fmla="*/ 450166 h 4666031"/>
                <a:gd name="connsiteX3" fmla="*/ 1256681 w 2088232"/>
                <a:gd name="connsiteY3" fmla="*/ 0 h 4666031"/>
                <a:gd name="connsiteX4" fmla="*/ 1580238 w 2088232"/>
                <a:gd name="connsiteY4" fmla="*/ 3621915 h 4666031"/>
                <a:gd name="connsiteX5" fmla="*/ 2088232 w 2088232"/>
                <a:gd name="connsiteY5" fmla="*/ 3621915 h 4666031"/>
                <a:gd name="connsiteX6" fmla="*/ 1044116 w 2088232"/>
                <a:gd name="connsiteY6" fmla="*/ 4666031 h 4666031"/>
                <a:gd name="connsiteX7" fmla="*/ 0 w 2088232"/>
                <a:gd name="connsiteY7" fmla="*/ 3621915 h 4666031"/>
                <a:gd name="connsiteX0" fmla="*/ 0 w 2088232"/>
                <a:gd name="connsiteY0" fmla="*/ 3621915 h 4666031"/>
                <a:gd name="connsiteX1" fmla="*/ 507994 w 2088232"/>
                <a:gd name="connsiteY1" fmla="*/ 3621915 h 4666031"/>
                <a:gd name="connsiteX2" fmla="*/ 704942 w 2088232"/>
                <a:gd name="connsiteY2" fmla="*/ 28135 h 4666031"/>
                <a:gd name="connsiteX3" fmla="*/ 1256681 w 2088232"/>
                <a:gd name="connsiteY3" fmla="*/ 0 h 4666031"/>
                <a:gd name="connsiteX4" fmla="*/ 1580238 w 2088232"/>
                <a:gd name="connsiteY4" fmla="*/ 3621915 h 4666031"/>
                <a:gd name="connsiteX5" fmla="*/ 2088232 w 2088232"/>
                <a:gd name="connsiteY5" fmla="*/ 3621915 h 4666031"/>
                <a:gd name="connsiteX6" fmla="*/ 1044116 w 2088232"/>
                <a:gd name="connsiteY6" fmla="*/ 4666031 h 4666031"/>
                <a:gd name="connsiteX7" fmla="*/ 0 w 2088232"/>
                <a:gd name="connsiteY7" fmla="*/ 3621915 h 4666031"/>
                <a:gd name="connsiteX0" fmla="*/ 0 w 2088232"/>
                <a:gd name="connsiteY0" fmla="*/ 3621915 h 4666031"/>
                <a:gd name="connsiteX1" fmla="*/ 507994 w 2088232"/>
                <a:gd name="connsiteY1" fmla="*/ 3621915 h 4666031"/>
                <a:gd name="connsiteX2" fmla="*/ 648671 w 2088232"/>
                <a:gd name="connsiteY2" fmla="*/ 0 h 4666031"/>
                <a:gd name="connsiteX3" fmla="*/ 1256681 w 2088232"/>
                <a:gd name="connsiteY3" fmla="*/ 0 h 4666031"/>
                <a:gd name="connsiteX4" fmla="*/ 1580238 w 2088232"/>
                <a:gd name="connsiteY4" fmla="*/ 3621915 h 4666031"/>
                <a:gd name="connsiteX5" fmla="*/ 2088232 w 2088232"/>
                <a:gd name="connsiteY5" fmla="*/ 3621915 h 4666031"/>
                <a:gd name="connsiteX6" fmla="*/ 1044116 w 2088232"/>
                <a:gd name="connsiteY6" fmla="*/ 4666031 h 4666031"/>
                <a:gd name="connsiteX7" fmla="*/ 0 w 2088232"/>
                <a:gd name="connsiteY7" fmla="*/ 3621915 h 4666031"/>
                <a:gd name="connsiteX0" fmla="*/ 0 w 2313315"/>
                <a:gd name="connsiteY0" fmla="*/ 3621915 h 4666031"/>
                <a:gd name="connsiteX1" fmla="*/ 733077 w 2313315"/>
                <a:gd name="connsiteY1" fmla="*/ 3621915 h 4666031"/>
                <a:gd name="connsiteX2" fmla="*/ 873754 w 2313315"/>
                <a:gd name="connsiteY2" fmla="*/ 0 h 4666031"/>
                <a:gd name="connsiteX3" fmla="*/ 1481764 w 2313315"/>
                <a:gd name="connsiteY3" fmla="*/ 0 h 4666031"/>
                <a:gd name="connsiteX4" fmla="*/ 1805321 w 2313315"/>
                <a:gd name="connsiteY4" fmla="*/ 3621915 h 4666031"/>
                <a:gd name="connsiteX5" fmla="*/ 2313315 w 2313315"/>
                <a:gd name="connsiteY5" fmla="*/ 3621915 h 4666031"/>
                <a:gd name="connsiteX6" fmla="*/ 1269199 w 2313315"/>
                <a:gd name="connsiteY6" fmla="*/ 4666031 h 4666031"/>
                <a:gd name="connsiteX7" fmla="*/ 0 w 2313315"/>
                <a:gd name="connsiteY7" fmla="*/ 3621915 h 4666031"/>
                <a:gd name="connsiteX0" fmla="*/ 0 w 2608737"/>
                <a:gd name="connsiteY0" fmla="*/ 3621915 h 4666031"/>
                <a:gd name="connsiteX1" fmla="*/ 733077 w 2608737"/>
                <a:gd name="connsiteY1" fmla="*/ 3621915 h 4666031"/>
                <a:gd name="connsiteX2" fmla="*/ 873754 w 2608737"/>
                <a:gd name="connsiteY2" fmla="*/ 0 h 4666031"/>
                <a:gd name="connsiteX3" fmla="*/ 1481764 w 2608737"/>
                <a:gd name="connsiteY3" fmla="*/ 0 h 4666031"/>
                <a:gd name="connsiteX4" fmla="*/ 1805321 w 2608737"/>
                <a:gd name="connsiteY4" fmla="*/ 3621915 h 4666031"/>
                <a:gd name="connsiteX5" fmla="*/ 2608737 w 2608737"/>
                <a:gd name="connsiteY5" fmla="*/ 3621915 h 4666031"/>
                <a:gd name="connsiteX6" fmla="*/ 1269199 w 2608737"/>
                <a:gd name="connsiteY6" fmla="*/ 4666031 h 4666031"/>
                <a:gd name="connsiteX7" fmla="*/ 0 w 2608737"/>
                <a:gd name="connsiteY7" fmla="*/ 3621915 h 4666031"/>
                <a:gd name="connsiteX0" fmla="*/ 0 w 2721278"/>
                <a:gd name="connsiteY0" fmla="*/ 3593780 h 4666031"/>
                <a:gd name="connsiteX1" fmla="*/ 845618 w 2721278"/>
                <a:gd name="connsiteY1" fmla="*/ 3621915 h 4666031"/>
                <a:gd name="connsiteX2" fmla="*/ 986295 w 2721278"/>
                <a:gd name="connsiteY2" fmla="*/ 0 h 4666031"/>
                <a:gd name="connsiteX3" fmla="*/ 1594305 w 2721278"/>
                <a:gd name="connsiteY3" fmla="*/ 0 h 4666031"/>
                <a:gd name="connsiteX4" fmla="*/ 1917862 w 2721278"/>
                <a:gd name="connsiteY4" fmla="*/ 3621915 h 4666031"/>
                <a:gd name="connsiteX5" fmla="*/ 2721278 w 2721278"/>
                <a:gd name="connsiteY5" fmla="*/ 3621915 h 4666031"/>
                <a:gd name="connsiteX6" fmla="*/ 1381740 w 2721278"/>
                <a:gd name="connsiteY6" fmla="*/ 4666031 h 4666031"/>
                <a:gd name="connsiteX7" fmla="*/ 0 w 2721278"/>
                <a:gd name="connsiteY7" fmla="*/ 3593780 h 4666031"/>
                <a:gd name="connsiteX0" fmla="*/ 0 w 2721278"/>
                <a:gd name="connsiteY0" fmla="*/ 3607848 h 4680099"/>
                <a:gd name="connsiteX1" fmla="*/ 845618 w 2721278"/>
                <a:gd name="connsiteY1" fmla="*/ 3635983 h 4680099"/>
                <a:gd name="connsiteX2" fmla="*/ 1042566 w 2721278"/>
                <a:gd name="connsiteY2" fmla="*/ 0 h 4680099"/>
                <a:gd name="connsiteX3" fmla="*/ 1594305 w 2721278"/>
                <a:gd name="connsiteY3" fmla="*/ 14068 h 4680099"/>
                <a:gd name="connsiteX4" fmla="*/ 1917862 w 2721278"/>
                <a:gd name="connsiteY4" fmla="*/ 3635983 h 4680099"/>
                <a:gd name="connsiteX5" fmla="*/ 2721278 w 2721278"/>
                <a:gd name="connsiteY5" fmla="*/ 3635983 h 4680099"/>
                <a:gd name="connsiteX6" fmla="*/ 1381740 w 2721278"/>
                <a:gd name="connsiteY6" fmla="*/ 4680099 h 4680099"/>
                <a:gd name="connsiteX7" fmla="*/ 0 w 2721278"/>
                <a:gd name="connsiteY7" fmla="*/ 3607848 h 4680099"/>
                <a:gd name="connsiteX0" fmla="*/ 0 w 2721278"/>
                <a:gd name="connsiteY0" fmla="*/ 3593780 h 4666031"/>
                <a:gd name="connsiteX1" fmla="*/ 845618 w 2721278"/>
                <a:gd name="connsiteY1" fmla="*/ 3621915 h 4666031"/>
                <a:gd name="connsiteX2" fmla="*/ 1112904 w 2721278"/>
                <a:gd name="connsiteY2" fmla="*/ 14067 h 4666031"/>
                <a:gd name="connsiteX3" fmla="*/ 1594305 w 2721278"/>
                <a:gd name="connsiteY3" fmla="*/ 0 h 4666031"/>
                <a:gd name="connsiteX4" fmla="*/ 1917862 w 2721278"/>
                <a:gd name="connsiteY4" fmla="*/ 3621915 h 4666031"/>
                <a:gd name="connsiteX5" fmla="*/ 2721278 w 2721278"/>
                <a:gd name="connsiteY5" fmla="*/ 3621915 h 4666031"/>
                <a:gd name="connsiteX6" fmla="*/ 1381740 w 2721278"/>
                <a:gd name="connsiteY6" fmla="*/ 4666031 h 4666031"/>
                <a:gd name="connsiteX7" fmla="*/ 0 w 2721278"/>
                <a:gd name="connsiteY7" fmla="*/ 3593780 h 4666031"/>
                <a:gd name="connsiteX0" fmla="*/ 0 w 2721278"/>
                <a:gd name="connsiteY0" fmla="*/ 3593780 h 5228738"/>
                <a:gd name="connsiteX1" fmla="*/ 845618 w 2721278"/>
                <a:gd name="connsiteY1" fmla="*/ 3621915 h 5228738"/>
                <a:gd name="connsiteX2" fmla="*/ 1112904 w 2721278"/>
                <a:gd name="connsiteY2" fmla="*/ 14067 h 5228738"/>
                <a:gd name="connsiteX3" fmla="*/ 1594305 w 2721278"/>
                <a:gd name="connsiteY3" fmla="*/ 0 h 5228738"/>
                <a:gd name="connsiteX4" fmla="*/ 1917862 w 2721278"/>
                <a:gd name="connsiteY4" fmla="*/ 3621915 h 5228738"/>
                <a:gd name="connsiteX5" fmla="*/ 2721278 w 2721278"/>
                <a:gd name="connsiteY5" fmla="*/ 3621915 h 5228738"/>
                <a:gd name="connsiteX6" fmla="*/ 1381740 w 2721278"/>
                <a:gd name="connsiteY6" fmla="*/ 5228738 h 5228738"/>
                <a:gd name="connsiteX7" fmla="*/ 0 w 2721278"/>
                <a:gd name="connsiteY7" fmla="*/ 3593780 h 5228738"/>
                <a:gd name="connsiteX0" fmla="*/ 0 w 2721278"/>
                <a:gd name="connsiteY0" fmla="*/ 3579713 h 5214671"/>
                <a:gd name="connsiteX1" fmla="*/ 845618 w 2721278"/>
                <a:gd name="connsiteY1" fmla="*/ 3607848 h 5214671"/>
                <a:gd name="connsiteX2" fmla="*/ 1112904 w 2721278"/>
                <a:gd name="connsiteY2" fmla="*/ 0 h 5214671"/>
                <a:gd name="connsiteX3" fmla="*/ 1601621 w 2721278"/>
                <a:gd name="connsiteY3" fmla="*/ 7878 h 5214671"/>
                <a:gd name="connsiteX4" fmla="*/ 1917862 w 2721278"/>
                <a:gd name="connsiteY4" fmla="*/ 3607848 h 5214671"/>
                <a:gd name="connsiteX5" fmla="*/ 2721278 w 2721278"/>
                <a:gd name="connsiteY5" fmla="*/ 3607848 h 5214671"/>
                <a:gd name="connsiteX6" fmla="*/ 1381740 w 2721278"/>
                <a:gd name="connsiteY6" fmla="*/ 5214671 h 5214671"/>
                <a:gd name="connsiteX7" fmla="*/ 0 w 2721278"/>
                <a:gd name="connsiteY7" fmla="*/ 3579713 h 5214671"/>
                <a:gd name="connsiteX0" fmla="*/ 0 w 2721278"/>
                <a:gd name="connsiteY0" fmla="*/ 3571835 h 5206793"/>
                <a:gd name="connsiteX1" fmla="*/ 845618 w 2721278"/>
                <a:gd name="connsiteY1" fmla="*/ 3599970 h 5206793"/>
                <a:gd name="connsiteX2" fmla="*/ 1134850 w 2721278"/>
                <a:gd name="connsiteY2" fmla="*/ 6753 h 5206793"/>
                <a:gd name="connsiteX3" fmla="*/ 1601621 w 2721278"/>
                <a:gd name="connsiteY3" fmla="*/ 0 h 5206793"/>
                <a:gd name="connsiteX4" fmla="*/ 1917862 w 2721278"/>
                <a:gd name="connsiteY4" fmla="*/ 3599970 h 5206793"/>
                <a:gd name="connsiteX5" fmla="*/ 2721278 w 2721278"/>
                <a:gd name="connsiteY5" fmla="*/ 3599970 h 5206793"/>
                <a:gd name="connsiteX6" fmla="*/ 1381740 w 2721278"/>
                <a:gd name="connsiteY6" fmla="*/ 5206793 h 5206793"/>
                <a:gd name="connsiteX7" fmla="*/ 0 w 2721278"/>
                <a:gd name="connsiteY7" fmla="*/ 3571835 h 5206793"/>
                <a:gd name="connsiteX0" fmla="*/ 0 w 2721278"/>
                <a:gd name="connsiteY0" fmla="*/ 4124285 h 5759243"/>
                <a:gd name="connsiteX1" fmla="*/ 845618 w 2721278"/>
                <a:gd name="connsiteY1" fmla="*/ 4152420 h 5759243"/>
                <a:gd name="connsiteX2" fmla="*/ 1134850 w 2721278"/>
                <a:gd name="connsiteY2" fmla="*/ 559203 h 5759243"/>
                <a:gd name="connsiteX3" fmla="*/ 1360321 w 2721278"/>
                <a:gd name="connsiteY3" fmla="*/ 0 h 5759243"/>
                <a:gd name="connsiteX4" fmla="*/ 1917862 w 2721278"/>
                <a:gd name="connsiteY4" fmla="*/ 4152420 h 5759243"/>
                <a:gd name="connsiteX5" fmla="*/ 2721278 w 2721278"/>
                <a:gd name="connsiteY5" fmla="*/ 4152420 h 5759243"/>
                <a:gd name="connsiteX6" fmla="*/ 1381740 w 2721278"/>
                <a:gd name="connsiteY6" fmla="*/ 5759243 h 5759243"/>
                <a:gd name="connsiteX7" fmla="*/ 0 w 2721278"/>
                <a:gd name="connsiteY7" fmla="*/ 4124285 h 5759243"/>
                <a:gd name="connsiteX0" fmla="*/ 0 w 2721278"/>
                <a:gd name="connsiteY0" fmla="*/ 4130232 h 5765190"/>
                <a:gd name="connsiteX1" fmla="*/ 845618 w 2721278"/>
                <a:gd name="connsiteY1" fmla="*/ 4158367 h 5765190"/>
                <a:gd name="connsiteX2" fmla="*/ 1363450 w 2721278"/>
                <a:gd name="connsiteY2" fmla="*/ 0 h 5765190"/>
                <a:gd name="connsiteX3" fmla="*/ 1360321 w 2721278"/>
                <a:gd name="connsiteY3" fmla="*/ 5947 h 5765190"/>
                <a:gd name="connsiteX4" fmla="*/ 1917862 w 2721278"/>
                <a:gd name="connsiteY4" fmla="*/ 4158367 h 5765190"/>
                <a:gd name="connsiteX5" fmla="*/ 2721278 w 2721278"/>
                <a:gd name="connsiteY5" fmla="*/ 4158367 h 5765190"/>
                <a:gd name="connsiteX6" fmla="*/ 1381740 w 2721278"/>
                <a:gd name="connsiteY6" fmla="*/ 5765190 h 5765190"/>
                <a:gd name="connsiteX7" fmla="*/ 0 w 2721278"/>
                <a:gd name="connsiteY7" fmla="*/ 4130232 h 5765190"/>
                <a:gd name="connsiteX0" fmla="*/ 0 w 2721278"/>
                <a:gd name="connsiteY0" fmla="*/ 4149685 h 5784643"/>
                <a:gd name="connsiteX1" fmla="*/ 845618 w 2721278"/>
                <a:gd name="connsiteY1" fmla="*/ 4177820 h 5784643"/>
                <a:gd name="connsiteX2" fmla="*/ 1363450 w 2721278"/>
                <a:gd name="connsiteY2" fmla="*/ 19453 h 5784643"/>
                <a:gd name="connsiteX3" fmla="*/ 1366671 w 2721278"/>
                <a:gd name="connsiteY3" fmla="*/ 0 h 5784643"/>
                <a:gd name="connsiteX4" fmla="*/ 1917862 w 2721278"/>
                <a:gd name="connsiteY4" fmla="*/ 4177820 h 5784643"/>
                <a:gd name="connsiteX5" fmla="*/ 2721278 w 2721278"/>
                <a:gd name="connsiteY5" fmla="*/ 4177820 h 5784643"/>
                <a:gd name="connsiteX6" fmla="*/ 1381740 w 2721278"/>
                <a:gd name="connsiteY6" fmla="*/ 5784643 h 5784643"/>
                <a:gd name="connsiteX7" fmla="*/ 0 w 2721278"/>
                <a:gd name="connsiteY7" fmla="*/ 4149685 h 5784643"/>
                <a:gd name="connsiteX0" fmla="*/ 0 w 2721278"/>
                <a:gd name="connsiteY0" fmla="*/ 4149685 h 5784643"/>
                <a:gd name="connsiteX1" fmla="*/ 845618 w 2721278"/>
                <a:gd name="connsiteY1" fmla="*/ 4177820 h 5784643"/>
                <a:gd name="connsiteX2" fmla="*/ 1369800 w 2721278"/>
                <a:gd name="connsiteY2" fmla="*/ 403 h 5784643"/>
                <a:gd name="connsiteX3" fmla="*/ 1366671 w 2721278"/>
                <a:gd name="connsiteY3" fmla="*/ 0 h 5784643"/>
                <a:gd name="connsiteX4" fmla="*/ 1917862 w 2721278"/>
                <a:gd name="connsiteY4" fmla="*/ 4177820 h 5784643"/>
                <a:gd name="connsiteX5" fmla="*/ 2721278 w 2721278"/>
                <a:gd name="connsiteY5" fmla="*/ 4177820 h 5784643"/>
                <a:gd name="connsiteX6" fmla="*/ 1381740 w 2721278"/>
                <a:gd name="connsiteY6" fmla="*/ 5784643 h 5784643"/>
                <a:gd name="connsiteX7" fmla="*/ 0 w 2721278"/>
                <a:gd name="connsiteY7" fmla="*/ 4149685 h 5784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21278" h="5784643">
                  <a:moveTo>
                    <a:pt x="0" y="4149685"/>
                  </a:moveTo>
                  <a:lnTo>
                    <a:pt x="845618" y="4177820"/>
                  </a:lnTo>
                  <a:lnTo>
                    <a:pt x="1369800" y="403"/>
                  </a:lnTo>
                  <a:lnTo>
                    <a:pt x="1366671" y="0"/>
                  </a:lnTo>
                  <a:lnTo>
                    <a:pt x="1917862" y="4177820"/>
                  </a:lnTo>
                  <a:lnTo>
                    <a:pt x="2721278" y="4177820"/>
                  </a:lnTo>
                  <a:lnTo>
                    <a:pt x="1381740" y="5784643"/>
                  </a:lnTo>
                  <a:lnTo>
                    <a:pt x="0" y="4149685"/>
                  </a:lnTo>
                  <a:close/>
                </a:path>
              </a:pathLst>
            </a:custGeom>
            <a:gradFill rotWithShape="1">
              <a:gsLst>
                <a:gs pos="0">
                  <a:srgbClr val="00CC99"/>
                </a:gs>
                <a:gs pos="100000">
                  <a:srgbClr val="008080"/>
                </a:gs>
              </a:gsLst>
              <a:lin ang="5400000" scaled="0"/>
            </a:gradFill>
            <a:ln>
              <a:noFill/>
            </a:ln>
            <a:effectLst>
              <a:outerShdw blurRad="114300" dist="38100" dir="5400000" sx="90000" sy="-19000" rotWithShape="0">
                <a:srgbClr val="003300">
                  <a:alpha val="15000"/>
                </a:srgbClr>
              </a:outerShdw>
            </a:effectLst>
            <a:scene3d>
              <a:camera prst="orthographicFront">
                <a:rot lat="1200000" lon="0" rev="0"/>
              </a:camera>
              <a:lightRig rig="harsh" dir="t"/>
            </a:scene3d>
            <a:sp3d prstMaterial="metal">
              <a:bevelT w="114300" h="635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7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Guided</a:t>
              </a:r>
              <a:endPara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12" name="Title 4"/>
          <p:cNvSpPr txBox="1">
            <a:spLocks/>
          </p:cNvSpPr>
          <p:nvPr/>
        </p:nvSpPr>
        <p:spPr>
          <a:xfrm>
            <a:off x="4384344" y="1943398"/>
            <a:ext cx="4012322" cy="14094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7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j-ea"/>
                <a:cs typeface="+mj-cs"/>
              </a:rPr>
              <a:t>Our pathways</a:t>
            </a:r>
            <a:endParaRPr kumimoji="0" lang="en-GB" sz="6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48200" y="1837824"/>
            <a:ext cx="4495800" cy="50142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3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some jobs, but not all, you need specific qualifications e.g.  Doctor.</a:t>
            </a:r>
          </a:p>
          <a:p>
            <a:endParaRPr lang="en-GB" sz="12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3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really want to be a pharmacist, optometrist, midwife, psychologist or architect, you need to know that some university courses require certain a-levels e.g. maths and/or a science.</a:t>
            </a:r>
          </a:p>
          <a:p>
            <a:endParaRPr lang="en-GB" sz="12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3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GCSE grades need to be really strong to access the relevant sixth form subjects.</a:t>
            </a:r>
            <a:endParaRPr lang="en-GB" sz="23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ound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486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495"/>
    </mc:Choice>
    <mc:Fallback xmlns="">
      <p:transition spd="slow" advTm="244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2" grpId="0"/>
      <p:bldP spid="12" grpId="1"/>
      <p:bldP spid="14" grpId="0" animBg="1"/>
      <p:bldP spid="1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What support is available in this process?</a:t>
            </a:r>
            <a:br>
              <a:rPr lang="en-GB" b="1" dirty="0">
                <a:solidFill>
                  <a:schemeClr val="bg1"/>
                </a:solidFill>
              </a:rPr>
            </a:b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828800"/>
            <a:ext cx="8763000" cy="4953000"/>
          </a:xfrm>
        </p:spPr>
        <p:txBody>
          <a:bodyPr>
            <a:normAutofit/>
          </a:bodyPr>
          <a:lstStyle/>
          <a:p>
            <a:r>
              <a:rPr lang="en-GB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Prior to the evening</a:t>
            </a:r>
          </a:p>
          <a:p>
            <a:pPr marL="0" indent="0">
              <a:buNone/>
            </a:pPr>
            <a:r>
              <a:rPr lang="en-GB" sz="2400" b="1" dirty="0" smtClean="0">
                <a:solidFill>
                  <a:schemeClr val="bg1"/>
                </a:solidFill>
              </a:rPr>
              <a:t>Presentations from each subject and careers reflection in PD </a:t>
            </a:r>
          </a:p>
          <a:p>
            <a:r>
              <a:rPr lang="en-GB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Tonight </a:t>
            </a:r>
          </a:p>
          <a:p>
            <a:pPr marL="0" indent="0">
              <a:buNone/>
            </a:pPr>
            <a:r>
              <a:rPr lang="en-GB" sz="2400" b="1" dirty="0">
                <a:solidFill>
                  <a:schemeClr val="bg1"/>
                </a:solidFill>
              </a:rPr>
              <a:t>Please visit </a:t>
            </a:r>
            <a:r>
              <a:rPr lang="en-GB" sz="2400" b="1" dirty="0" smtClean="0">
                <a:solidFill>
                  <a:schemeClr val="bg1"/>
                </a:solidFill>
              </a:rPr>
              <a:t>the subject displays </a:t>
            </a:r>
            <a:r>
              <a:rPr lang="en-GB" sz="2400" b="1" dirty="0">
                <a:solidFill>
                  <a:schemeClr val="bg1"/>
                </a:solidFill>
              </a:rPr>
              <a:t>and discuss </a:t>
            </a:r>
            <a:r>
              <a:rPr lang="en-GB" sz="2400" b="1" dirty="0" smtClean="0">
                <a:solidFill>
                  <a:schemeClr val="bg1"/>
                </a:solidFill>
              </a:rPr>
              <a:t>courses </a:t>
            </a:r>
            <a:r>
              <a:rPr lang="en-GB" sz="2400" b="1" dirty="0">
                <a:solidFill>
                  <a:schemeClr val="bg1"/>
                </a:solidFill>
              </a:rPr>
              <a:t>in </a:t>
            </a:r>
            <a:r>
              <a:rPr lang="en-GB" sz="2400" b="1" dirty="0" smtClean="0">
                <a:solidFill>
                  <a:schemeClr val="bg1"/>
                </a:solidFill>
              </a:rPr>
              <a:t>more detail</a:t>
            </a:r>
            <a:endParaRPr lang="en-GB" sz="2400" b="1" dirty="0">
              <a:solidFill>
                <a:schemeClr val="bg1"/>
              </a:solidFill>
            </a:endParaRPr>
          </a:p>
          <a:p>
            <a:r>
              <a:rPr lang="en-GB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term</a:t>
            </a:r>
          </a:p>
          <a:p>
            <a:pPr marL="0" indent="0">
              <a:buNone/>
            </a:pPr>
            <a:r>
              <a:rPr lang="en-GB" sz="2400" b="1" dirty="0">
                <a:solidFill>
                  <a:schemeClr val="bg1"/>
                </a:solidFill>
              </a:rPr>
              <a:t>Academic tutoring  - tutors will be </a:t>
            </a:r>
            <a:endParaRPr lang="en-GB" sz="24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400" b="1" dirty="0" smtClean="0">
                <a:solidFill>
                  <a:schemeClr val="bg1"/>
                </a:solidFill>
              </a:rPr>
              <a:t>discussing </a:t>
            </a:r>
            <a:r>
              <a:rPr lang="en-GB" sz="2400" b="1" dirty="0">
                <a:solidFill>
                  <a:schemeClr val="bg1"/>
                </a:solidFill>
              </a:rPr>
              <a:t>options </a:t>
            </a:r>
            <a:r>
              <a:rPr lang="en-GB" sz="2400" b="1" dirty="0" smtClean="0">
                <a:solidFill>
                  <a:schemeClr val="bg1"/>
                </a:solidFill>
              </a:rPr>
              <a:t>with  </a:t>
            </a:r>
            <a:r>
              <a:rPr lang="en-GB" sz="2400" b="1" dirty="0">
                <a:solidFill>
                  <a:schemeClr val="bg1"/>
                </a:solidFill>
              </a:rPr>
              <a:t>their </a:t>
            </a:r>
            <a:endParaRPr lang="en-GB" sz="24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400" b="1" dirty="0">
                <a:solidFill>
                  <a:schemeClr val="bg1"/>
                </a:solidFill>
              </a:rPr>
              <a:t>t</a:t>
            </a:r>
            <a:r>
              <a:rPr lang="en-GB" sz="2400" b="1" dirty="0" smtClean="0">
                <a:solidFill>
                  <a:schemeClr val="bg1"/>
                </a:solidFill>
              </a:rPr>
              <a:t>utees over </a:t>
            </a:r>
            <a:r>
              <a:rPr lang="en-GB" sz="2400" b="1" dirty="0">
                <a:solidFill>
                  <a:schemeClr val="bg1"/>
                </a:solidFill>
              </a:rPr>
              <a:t>the next </a:t>
            </a:r>
            <a:r>
              <a:rPr lang="en-GB" sz="2400" b="1" dirty="0" smtClean="0">
                <a:solidFill>
                  <a:schemeClr val="bg1"/>
                </a:solidFill>
              </a:rPr>
              <a:t>four weeks.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638964"/>
            <a:ext cx="420401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ound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889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292"/>
    </mc:Choice>
    <mc:Fallback xmlns="">
      <p:transition spd="slow" advTm="272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610600" cy="1508760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Completing the form</a:t>
            </a:r>
            <a:r>
              <a:rPr lang="en-GB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ask for 6 preferences to give us flexibility</a:t>
            </a:r>
            <a:br>
              <a:rPr lang="en-GB" sz="24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preferences are to be selected from your offer list</a:t>
            </a:r>
            <a:endParaRPr lang="en-GB" sz="2400" b="1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11680"/>
            <a:ext cx="8152619" cy="4693920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638299" y="6305490"/>
            <a:ext cx="6019801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</a:rPr>
              <a:t>Deadline Friday 2</a:t>
            </a:r>
            <a:r>
              <a:rPr lang="en-GB" sz="2000" b="1" baseline="30000" dirty="0" smtClean="0">
                <a:solidFill>
                  <a:schemeClr val="bg1"/>
                </a:solidFill>
              </a:rPr>
              <a:t>nd</a:t>
            </a:r>
            <a:r>
              <a:rPr lang="en-GB" sz="2000" b="1" dirty="0" smtClean="0">
                <a:solidFill>
                  <a:schemeClr val="bg1"/>
                </a:solidFill>
              </a:rPr>
              <a:t> February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23889" t="28865" r="26111" b="13817"/>
          <a:stretch/>
        </p:blipFill>
        <p:spPr>
          <a:xfrm>
            <a:off x="1028700" y="1901130"/>
            <a:ext cx="6858000" cy="42672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219200" y="5029200"/>
            <a:ext cx="914400" cy="1524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Sound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88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919"/>
    </mc:Choice>
    <mc:Fallback xmlns="">
      <p:transition spd="slow" advTm="209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listening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87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07"/>
    </mc:Choice>
    <mc:Fallback xmlns="">
      <p:transition spd="slow" advTm="47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 to our Achievement Pathways Evening </a:t>
            </a:r>
            <a:r>
              <a:rPr lang="en-GB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GB" sz="3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Today’s </a:t>
            </a:r>
            <a:r>
              <a:rPr lang="en-GB" sz="3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</a:t>
            </a:r>
          </a:p>
          <a:p>
            <a:pPr marL="0" indent="0">
              <a:buNone/>
            </a:pPr>
            <a:endParaRPr lang="en-GB" sz="3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>
                <a:solidFill>
                  <a:schemeClr val="bg1"/>
                </a:solidFill>
              </a:rPr>
              <a:t>What is the Achievement Pathways process</a:t>
            </a:r>
            <a:r>
              <a:rPr lang="en-GB" sz="2800" b="1" dirty="0" smtClean="0">
                <a:solidFill>
                  <a:schemeClr val="bg1"/>
                </a:solidFill>
              </a:rPr>
              <a:t>?</a:t>
            </a:r>
            <a:endParaRPr lang="en-GB" sz="2800" b="1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solidFill>
                  <a:schemeClr val="bg1"/>
                </a:solidFill>
              </a:rPr>
              <a:t> Which subjects will be studied by all and which are optional at KS4</a:t>
            </a:r>
            <a:r>
              <a:rPr lang="en-GB" sz="2800" b="1" dirty="0" smtClean="0">
                <a:solidFill>
                  <a:schemeClr val="bg1"/>
                </a:solidFill>
              </a:rPr>
              <a:t>?</a:t>
            </a:r>
            <a:endParaRPr lang="en-GB" sz="2800" b="1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solidFill>
                  <a:schemeClr val="bg1"/>
                </a:solidFill>
              </a:rPr>
              <a:t> </a:t>
            </a:r>
            <a:r>
              <a:rPr lang="en-GB" sz="2800" b="1" dirty="0" smtClean="0">
                <a:solidFill>
                  <a:schemeClr val="bg1"/>
                </a:solidFill>
              </a:rPr>
              <a:t>How </a:t>
            </a:r>
            <a:r>
              <a:rPr lang="en-GB" sz="2800" b="1" dirty="0">
                <a:solidFill>
                  <a:schemeClr val="bg1"/>
                </a:solidFill>
              </a:rPr>
              <a:t>much choice do we offer our students</a:t>
            </a:r>
            <a:r>
              <a:rPr lang="en-GB" sz="2800" b="1" dirty="0" smtClean="0">
                <a:solidFill>
                  <a:schemeClr val="bg1"/>
                </a:solidFill>
              </a:rPr>
              <a:t>?</a:t>
            </a:r>
            <a:endParaRPr lang="en-GB" sz="2800" b="1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solidFill>
                  <a:schemeClr val="bg1"/>
                </a:solidFill>
              </a:rPr>
              <a:t> What should you consider when making choices</a:t>
            </a:r>
            <a:r>
              <a:rPr lang="en-GB" sz="2800" b="1" dirty="0" smtClean="0">
                <a:solidFill>
                  <a:schemeClr val="bg1"/>
                </a:solidFill>
              </a:rPr>
              <a:t>?</a:t>
            </a:r>
            <a:endParaRPr lang="en-GB" sz="2800" b="1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solidFill>
                  <a:schemeClr val="bg1"/>
                </a:solidFill>
              </a:rPr>
              <a:t> What support is there in this decision-making process</a:t>
            </a:r>
            <a:r>
              <a:rPr lang="en-GB" sz="2800" b="1" dirty="0" smtClean="0">
                <a:solidFill>
                  <a:schemeClr val="bg1"/>
                </a:solidFill>
              </a:rPr>
              <a:t>?</a:t>
            </a:r>
            <a:endParaRPr lang="en-GB" sz="2800" b="1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solidFill>
                  <a:schemeClr val="bg1"/>
                </a:solidFill>
              </a:rPr>
              <a:t> What is the deadline for returns?</a:t>
            </a:r>
          </a:p>
          <a:p>
            <a:endParaRPr lang="en-GB" dirty="0"/>
          </a:p>
        </p:txBody>
      </p:sp>
      <p:pic>
        <p:nvPicPr>
          <p:cNvPr id="4" name="Sound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990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06"/>
    </mc:Choice>
    <mc:Fallback xmlns="">
      <p:transition spd="slow" advTm="218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152619" cy="1488136"/>
          </a:xfrm>
        </p:spPr>
        <p:txBody>
          <a:bodyPr>
            <a:normAutofit fontScale="90000"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Achievement Pathways?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7847819" cy="4572000"/>
          </a:xfrm>
        </p:spPr>
        <p:txBody>
          <a:bodyPr>
            <a:normAutofit fontScale="92500"/>
          </a:bodyPr>
          <a:lstStyle/>
          <a:p>
            <a:endParaRPr lang="en-GB" dirty="0" smtClean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The Achievement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Pathways process helps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students in the transition from KS3 to KS4.  </a:t>
            </a:r>
          </a:p>
          <a:p>
            <a:endParaRPr lang="en-US" sz="2800" b="1" dirty="0" smtClean="0">
              <a:solidFill>
                <a:schemeClr val="bg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Year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9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students are offered a  tailored range of optional subjects to choose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from.</a:t>
            </a:r>
          </a:p>
          <a:p>
            <a:endParaRPr lang="en-US" sz="2800" b="1" dirty="0" smtClean="0">
              <a:solidFill>
                <a:schemeClr val="bg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Students select courses to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study in Key Stage 4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(Years 10-11) which lead to the qualifications that they </a:t>
            </a:r>
            <a:r>
              <a:rPr lang="en-GB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will achieve at the end of </a:t>
            </a:r>
            <a:r>
              <a:rPr lang="en-GB" sz="28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GB" sz="28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 11.</a:t>
            </a:r>
          </a:p>
          <a:p>
            <a:endParaRPr lang="en-GB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2800" b="1" dirty="0" smtClean="0"/>
          </a:p>
          <a:p>
            <a:endParaRPr lang="en-GB" sz="2800" b="1" dirty="0"/>
          </a:p>
          <a:p>
            <a:endParaRPr lang="en-GB" dirty="0"/>
          </a:p>
        </p:txBody>
      </p:sp>
      <p:pic>
        <p:nvPicPr>
          <p:cNvPr id="5" name="Picture 2" descr="http://ts3.mm.bing.net/images/thumbnail.aspx?q=1515290372858&amp;id=c9cacbe9954528bd61c30a16e7cda80f&amp;url=http%3a%2f%2faddsupportcoach.com%2fwp-content%2fuploads%2f2010%2f07%2fPathways-to-Succes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99032" y="228600"/>
            <a:ext cx="1846384" cy="1600200"/>
          </a:xfrm>
          <a:prstGeom prst="rect">
            <a:avLst/>
          </a:prstGeom>
          <a:noFill/>
        </p:spPr>
      </p:pic>
      <p:pic>
        <p:nvPicPr>
          <p:cNvPr id="4" name="Sound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269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321"/>
    </mc:Choice>
    <mc:Fallback xmlns="">
      <p:transition spd="slow" advTm="253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will I study in years 10 and 11?</a:t>
            </a:r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33400" y="1981200"/>
            <a:ext cx="7924019" cy="4236720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Compulsory Subjects </a:t>
            </a:r>
            <a:r>
              <a:rPr lang="en-GB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- GCSE</a:t>
            </a:r>
          </a:p>
          <a:p>
            <a:endParaRPr lang="en-GB" sz="3600" dirty="0">
              <a:solidFill>
                <a:srgbClr val="000000"/>
              </a:solidFill>
              <a:latin typeface="Arial Black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85462"/>
              </p:ext>
            </p:extLst>
          </p:nvPr>
        </p:nvGraphicFramePr>
        <p:xfrm>
          <a:off x="1371600" y="3429000"/>
          <a:ext cx="59436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72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63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5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 smtClean="0">
                          <a:solidFill>
                            <a:srgbClr val="000000"/>
                          </a:solidFill>
                          <a:latin typeface="Arial"/>
                        </a:rPr>
                        <a:t>Mathematics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solidFill>
                            <a:schemeClr val="bg1"/>
                          </a:solidFill>
                        </a:rPr>
                        <a:t>1 GCSE</a:t>
                      </a:r>
                      <a:endParaRPr lang="en-GB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538"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solidFill>
                            <a:srgbClr val="000000"/>
                          </a:solidFill>
                          <a:latin typeface="Arial"/>
                        </a:rPr>
                        <a:t>English Language 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1 GCSE</a:t>
                      </a:r>
                      <a:endParaRPr lang="en-GB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5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 smtClean="0">
                          <a:solidFill>
                            <a:srgbClr val="000000"/>
                          </a:solidFill>
                          <a:latin typeface="Arial"/>
                        </a:rPr>
                        <a:t>English Literature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1 GCSE</a:t>
                      </a:r>
                      <a:endParaRPr lang="en-GB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538"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solidFill>
                            <a:srgbClr val="000000"/>
                          </a:solidFill>
                          <a:latin typeface="Arial"/>
                        </a:rPr>
                        <a:t>Double</a:t>
                      </a:r>
                      <a:r>
                        <a:rPr lang="en-GB" sz="2400" b="1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GB" sz="2400" b="1" dirty="0" smtClean="0">
                          <a:solidFill>
                            <a:srgbClr val="000000"/>
                          </a:solidFill>
                          <a:latin typeface="Arial"/>
                        </a:rPr>
                        <a:t>Science Award 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2 GCSEs</a:t>
                      </a:r>
                      <a:endParaRPr lang="en-GB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5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 smtClean="0">
                          <a:solidFill>
                            <a:srgbClr val="000000"/>
                          </a:solidFill>
                          <a:latin typeface="Arial"/>
                        </a:rPr>
                        <a:t>Core PE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-</a:t>
                      </a:r>
                      <a:endParaRPr lang="en-GB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5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smtClean="0">
                          <a:solidFill>
                            <a:srgbClr val="000000"/>
                          </a:solidFill>
                          <a:latin typeface="Arial"/>
                        </a:rPr>
                        <a:t>Personal</a:t>
                      </a:r>
                      <a:r>
                        <a:rPr lang="en-GB" sz="2400" b="1" baseline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GB" sz="2400" b="1" smtClean="0">
                          <a:solidFill>
                            <a:srgbClr val="000000"/>
                          </a:solidFill>
                          <a:latin typeface="Arial"/>
                        </a:rPr>
                        <a:t>Development</a:t>
                      </a:r>
                      <a:endParaRPr lang="en-GB" sz="2400" b="1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-</a:t>
                      </a:r>
                      <a:endParaRPr lang="en-GB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42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17"/>
    </mc:Choice>
    <mc:Fallback xmlns="">
      <p:transition spd="slow" advTm="166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905000"/>
            <a:ext cx="8763000" cy="4724400"/>
          </a:xfrm>
        </p:spPr>
        <p:txBody>
          <a:bodyPr>
            <a:normAutofit fontScale="40000" lnSpcReduction="20000"/>
          </a:bodyPr>
          <a:lstStyle/>
          <a:p>
            <a:pPr marL="0" lvl="0" indent="0" algn="ctr">
              <a:buClr>
                <a:srgbClr val="FFFFFF"/>
              </a:buClr>
              <a:buNone/>
            </a:pPr>
            <a:r>
              <a:rPr lang="en-GB" sz="7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Optional Subjects  </a:t>
            </a:r>
            <a:r>
              <a:rPr lang="en-GB" sz="7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sz="7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GCSEs or equivalent</a:t>
            </a:r>
          </a:p>
          <a:p>
            <a:pPr marL="0" lvl="0" indent="0" algn="ctr">
              <a:buClr>
                <a:srgbClr val="FFFFFF"/>
              </a:buClr>
              <a:buNone/>
            </a:pPr>
            <a:r>
              <a:rPr lang="en-GB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One choice has to be an English </a:t>
            </a:r>
            <a:r>
              <a:rPr lang="en-GB" sz="4200" b="1" dirty="0">
                <a:latin typeface="Arial" panose="020B0604020202020204" pitchFamily="34" charset="0"/>
                <a:cs typeface="Arial" panose="020B0604020202020204" pitchFamily="34" charset="0"/>
              </a:rPr>
              <a:t>Baccalaureate </a:t>
            </a:r>
            <a:r>
              <a:rPr lang="en-GB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(EBACC) subject</a:t>
            </a:r>
            <a:endParaRPr lang="en-GB" sz="4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FFFFFF"/>
              </a:buClr>
              <a:buNone/>
            </a:pPr>
            <a:r>
              <a:rPr lang="en-GB" sz="4000" u="sng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40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least) 1 EBACC Subject</a:t>
            </a:r>
            <a:r>
              <a:rPr lang="en-GB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</a:p>
          <a:p>
            <a:pPr marL="0" indent="0">
              <a:buClr>
                <a:srgbClr val="FFFFFF"/>
              </a:buClr>
              <a:buNone/>
            </a:pPr>
            <a:r>
              <a:rPr lang="en-GB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</a:t>
            </a:r>
          </a:p>
          <a:p>
            <a:pPr marL="0" lvl="0" indent="0">
              <a:buClr>
                <a:srgbClr val="FFFFFF"/>
              </a:buClr>
              <a:buNone/>
            </a:pPr>
            <a:r>
              <a:rPr lang="en-GB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Geography</a:t>
            </a:r>
          </a:p>
          <a:p>
            <a:pPr marL="0" lvl="0" indent="0">
              <a:buClr>
                <a:srgbClr val="FFFFFF"/>
              </a:buClr>
              <a:buNone/>
            </a:pPr>
            <a:r>
              <a:rPr lang="en-GB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Computer Science				</a:t>
            </a:r>
          </a:p>
          <a:p>
            <a:pPr marL="0" lvl="0" indent="0">
              <a:buClr>
                <a:srgbClr val="FFFFFF"/>
              </a:buClr>
              <a:buNone/>
            </a:pPr>
            <a:r>
              <a:rPr lang="en-GB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Spanish</a:t>
            </a:r>
          </a:p>
          <a:p>
            <a:pPr marL="0" lvl="0" indent="0">
              <a:buClr>
                <a:srgbClr val="FFFFFF"/>
              </a:buClr>
              <a:buNone/>
            </a:pPr>
            <a:r>
              <a:rPr lang="en-GB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French </a:t>
            </a:r>
          </a:p>
          <a:p>
            <a:pPr marL="0" lvl="0" indent="0">
              <a:buClr>
                <a:srgbClr val="FFFFFF"/>
              </a:buClr>
              <a:buNone/>
            </a:pPr>
            <a:r>
              <a:rPr lang="en-GB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Triple Science	</a:t>
            </a:r>
            <a:endParaRPr lang="en-GB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FFFFFF"/>
              </a:buClr>
            </a:pPr>
            <a:endParaRPr lang="en-GB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Clr>
                <a:srgbClr val="FFFFFF"/>
              </a:buClr>
              <a:buNone/>
            </a:pPr>
            <a:r>
              <a:rPr lang="en-GB" sz="40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PLUS  2  OTHER subjects</a:t>
            </a:r>
            <a:endParaRPr lang="en-US" sz="40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FFFFFF"/>
              </a:buClr>
              <a:buNone/>
            </a:pPr>
            <a:r>
              <a:rPr lang="en-US" sz="4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students may be asked to </a:t>
            </a:r>
            <a:r>
              <a:rPr lang="en-US" sz="43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</a:t>
            </a:r>
            <a:r>
              <a:rPr lang="en-US" sz="4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taking 2 EBACC subjects </a:t>
            </a:r>
            <a:r>
              <a:rPr lang="en-GB" sz="4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GB" sz="4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least one of them being a </a:t>
            </a:r>
            <a:r>
              <a:rPr lang="en-GB" sz="4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language which </a:t>
            </a:r>
            <a:r>
              <a:rPr lang="en-GB" sz="4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prepare them </a:t>
            </a:r>
            <a:r>
              <a:rPr lang="en-GB" sz="4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GB" sz="4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next </a:t>
            </a:r>
            <a:r>
              <a:rPr lang="en-GB" sz="4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</a:t>
            </a:r>
            <a:r>
              <a:rPr lang="en-GB" sz="4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towards </a:t>
            </a:r>
            <a:r>
              <a:rPr lang="en-GB" sz="4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future career path.</a:t>
            </a:r>
            <a:endParaRPr lang="en-GB" sz="4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470" y="3048000"/>
            <a:ext cx="206673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6"/>
          <p:cNvSpPr txBox="1">
            <a:spLocks/>
          </p:cNvSpPr>
          <p:nvPr/>
        </p:nvSpPr>
        <p:spPr>
          <a:xfrm>
            <a:off x="837419" y="4365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will I study in years 10 and 11?</a:t>
            </a:r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6985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33"/>
    </mc:Choice>
    <mc:Fallback xmlns="">
      <p:transition spd="slow" advTm="443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</a:t>
            </a:r>
            <a:r>
              <a:rPr lang="en-GB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Types  </a:t>
            </a:r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Qualification </a:t>
            </a: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228819" cy="4236720"/>
          </a:xfrm>
        </p:spPr>
        <p:txBody>
          <a:bodyPr>
            <a:noAutofit/>
          </a:bodyPr>
          <a:lstStyle/>
          <a:p>
            <a:r>
              <a:rPr lang="en-GB" sz="2400" b="1" dirty="0" smtClean="0">
                <a:solidFill>
                  <a:srgbClr val="000000"/>
                </a:solidFill>
                <a:latin typeface="Arial"/>
              </a:rPr>
              <a:t>BTEC </a:t>
            </a:r>
            <a:r>
              <a:rPr lang="en-GB" sz="2400" b="1" dirty="0">
                <a:solidFill>
                  <a:srgbClr val="000000"/>
                </a:solidFill>
                <a:latin typeface="Arial"/>
              </a:rPr>
              <a:t>First Award Level 2 = 1 GCSE </a:t>
            </a:r>
          </a:p>
          <a:p>
            <a:pPr marR="50680"/>
            <a:r>
              <a:rPr lang="en-GB" sz="2400" dirty="0" smtClean="0">
                <a:solidFill>
                  <a:srgbClr val="000000"/>
                </a:solidFill>
                <a:latin typeface="Arial"/>
              </a:rPr>
              <a:t>- coursework and exams </a:t>
            </a:r>
          </a:p>
          <a:p>
            <a:pPr marR="50680"/>
            <a:endParaRPr lang="en-GB" sz="2400" dirty="0">
              <a:solidFill>
                <a:srgbClr val="000000"/>
              </a:solidFill>
              <a:latin typeface="Arial"/>
            </a:endParaRPr>
          </a:p>
          <a:p>
            <a:r>
              <a:rPr lang="en-GB" sz="2400" b="1" dirty="0">
                <a:solidFill>
                  <a:srgbClr val="000000"/>
                </a:solidFill>
                <a:latin typeface="Arial"/>
              </a:rPr>
              <a:t>GCSE Full course </a:t>
            </a:r>
          </a:p>
          <a:p>
            <a:r>
              <a:rPr lang="en-GB" sz="2400" dirty="0" smtClean="0">
                <a:solidFill>
                  <a:srgbClr val="000000"/>
                </a:solidFill>
                <a:latin typeface="Arial"/>
              </a:rPr>
              <a:t>- </a:t>
            </a:r>
            <a:r>
              <a:rPr lang="en-GB" sz="2400" dirty="0">
                <a:solidFill>
                  <a:srgbClr val="000000"/>
                </a:solidFill>
                <a:latin typeface="Arial"/>
              </a:rPr>
              <a:t>ALL exams </a:t>
            </a:r>
          </a:p>
          <a:p>
            <a:pPr marR="38230"/>
            <a:r>
              <a:rPr lang="en-GB" sz="2400" dirty="0">
                <a:solidFill>
                  <a:srgbClr val="000000"/>
                </a:solidFill>
                <a:latin typeface="Arial"/>
              </a:rPr>
              <a:t>- Some with controlled assessments </a:t>
            </a:r>
          </a:p>
          <a:p>
            <a:r>
              <a:rPr lang="en-GB" sz="2400" dirty="0">
                <a:solidFill>
                  <a:srgbClr val="000000"/>
                </a:solidFill>
                <a:latin typeface="Arial"/>
              </a:rPr>
              <a:t>- </a:t>
            </a:r>
            <a:r>
              <a:rPr lang="en-GB" sz="2400" b="1" dirty="0">
                <a:solidFill>
                  <a:srgbClr val="000000"/>
                </a:solidFill>
                <a:latin typeface="Arial"/>
              </a:rPr>
              <a:t>ALL </a:t>
            </a:r>
            <a:r>
              <a:rPr lang="en-GB" sz="2400" dirty="0">
                <a:solidFill>
                  <a:srgbClr val="000000"/>
                </a:solidFill>
                <a:latin typeface="Arial"/>
              </a:rPr>
              <a:t>taken/submitted at the end of the course </a:t>
            </a:r>
            <a:endParaRPr lang="en-GB" sz="2400" dirty="0" smtClean="0">
              <a:solidFill>
                <a:srgbClr val="000000"/>
              </a:solidFill>
              <a:latin typeface="Arial"/>
            </a:endParaRPr>
          </a:p>
          <a:p>
            <a:endParaRPr lang="en-GB" sz="2400" dirty="0" smtClean="0">
              <a:solidFill>
                <a:srgbClr val="000000"/>
              </a:solidFill>
              <a:latin typeface="Arial"/>
            </a:endParaRPr>
          </a:p>
          <a:p>
            <a:r>
              <a:rPr lang="en-GB" sz="2400" b="1" dirty="0" smtClean="0">
                <a:solidFill>
                  <a:srgbClr val="000000"/>
                </a:solidFill>
                <a:latin typeface="Arial"/>
              </a:rPr>
              <a:t>Vocational Level 2 = 1 GCSE</a:t>
            </a:r>
            <a:endParaRPr lang="en-GB" sz="2400" dirty="0" smtClean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362200"/>
            <a:ext cx="3200400" cy="2397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ound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18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191"/>
    </mc:Choice>
    <mc:Fallback xmlns="">
      <p:transition spd="slow" advTm="181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optional subjects?</a:t>
            </a:r>
            <a:endParaRPr lang="en-GB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2030268"/>
              </p:ext>
            </p:extLst>
          </p:nvPr>
        </p:nvGraphicFramePr>
        <p:xfrm>
          <a:off x="381000" y="1936337"/>
          <a:ext cx="8229599" cy="4620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3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9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63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71231">
                <a:tc>
                  <a:txBody>
                    <a:bodyPr/>
                    <a:lstStyle/>
                    <a:p>
                      <a:r>
                        <a:rPr lang="en-GB" sz="20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EBACC subjects – at least one of these</a:t>
                      </a:r>
                      <a:endParaRPr lang="en-GB" sz="20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9598">
                <a:tc>
                  <a:txBody>
                    <a:bodyPr/>
                    <a:lstStyle/>
                    <a:p>
                      <a:r>
                        <a:rPr lang="en-GB" sz="2000" b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French </a:t>
                      </a:r>
                    </a:p>
                    <a:p>
                      <a:r>
                        <a:rPr lang="en-GB" sz="2000" b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Spanish</a:t>
                      </a:r>
                    </a:p>
                    <a:p>
                      <a:r>
                        <a:rPr lang="en-GB" sz="2000" b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History</a:t>
                      </a:r>
                    </a:p>
                    <a:p>
                      <a:r>
                        <a:rPr lang="en-GB" sz="2000" b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Geography</a:t>
                      </a:r>
                    </a:p>
                    <a:p>
                      <a:r>
                        <a:rPr lang="en-GB" sz="2000" b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Triple Science</a:t>
                      </a:r>
                    </a:p>
                    <a:p>
                      <a:r>
                        <a:rPr lang="en-GB" sz="2000" b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Computer Science</a:t>
                      </a:r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ICT Vocational</a:t>
                      </a:r>
                    </a:p>
                    <a:p>
                      <a:r>
                        <a:rPr lang="en-GB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Construction</a:t>
                      </a:r>
                    </a:p>
                    <a:p>
                      <a:r>
                        <a:rPr lang="en-GB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Food prep and Nutrition</a:t>
                      </a:r>
                    </a:p>
                    <a:p>
                      <a:r>
                        <a:rPr lang="en-GB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Engineering</a:t>
                      </a:r>
                    </a:p>
                    <a:p>
                      <a:r>
                        <a:rPr lang="en-GB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Resistant Material </a:t>
                      </a:r>
                    </a:p>
                    <a:p>
                      <a:r>
                        <a:rPr lang="en-GB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 and Design</a:t>
                      </a:r>
                    </a:p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Textiles</a:t>
                      </a:r>
                      <a:endParaRPr lang="en-GB" sz="20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Photography</a:t>
                      </a:r>
                    </a:p>
                    <a:p>
                      <a:r>
                        <a:rPr lang="en-GB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 and Social Care</a:t>
                      </a:r>
                    </a:p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</a:t>
                      </a:r>
                      <a:endParaRPr lang="en-GB" sz="20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Drama</a:t>
                      </a:r>
                    </a:p>
                    <a:p>
                      <a:r>
                        <a:rPr lang="en-GB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Music</a:t>
                      </a:r>
                    </a:p>
                    <a:p>
                      <a:r>
                        <a:rPr lang="en-GB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Dance </a:t>
                      </a:r>
                    </a:p>
                    <a:p>
                      <a:r>
                        <a:rPr lang="en-GB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Studies</a:t>
                      </a:r>
                    </a:p>
                    <a:p>
                      <a:r>
                        <a:rPr lang="en-GB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Business Studies</a:t>
                      </a:r>
                    </a:p>
                    <a:p>
                      <a:r>
                        <a:rPr lang="en-GB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Physical Education</a:t>
                      </a:r>
                    </a:p>
                    <a:p>
                      <a:r>
                        <a:rPr lang="en-GB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First Award in Sport</a:t>
                      </a:r>
                    </a:p>
                    <a:p>
                      <a:r>
                        <a:rPr lang="en-GB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 Services (P7)</a:t>
                      </a:r>
                    </a:p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Computer Science</a:t>
                      </a:r>
                    </a:p>
                    <a:p>
                      <a:endParaRPr lang="en-GB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034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2000" b="1" i="1" dirty="0" smtClean="0">
                          <a:solidFill>
                            <a:srgbClr val="7030A0"/>
                          </a:solidFill>
                        </a:rPr>
                        <a:t>*Not all subjects may</a:t>
                      </a:r>
                      <a:r>
                        <a:rPr lang="en-GB" sz="2000" b="1" i="1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GB" sz="2000" b="1" i="1" dirty="0" smtClean="0">
                          <a:solidFill>
                            <a:srgbClr val="7030A0"/>
                          </a:solidFill>
                        </a:rPr>
                        <a:t>run if numbers are low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2000" b="1" i="1" dirty="0" smtClean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779543"/>
                  </a:ext>
                </a:extLst>
              </a:tr>
            </a:tbl>
          </a:graphicData>
        </a:graphic>
      </p:graphicFrame>
      <p:pic>
        <p:nvPicPr>
          <p:cNvPr id="3" name="Sound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68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35"/>
    </mc:Choice>
    <mc:Fallback xmlns="">
      <p:transition spd="slow" advTm="102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076419" cy="1411936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Pathway Process</a:t>
            </a:r>
            <a:endParaRPr lang="en-GB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228819" cy="5334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2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will be offered subjects that they are making progress in at  Checkpoint 1 - on or above expectations</a:t>
            </a:r>
          </a:p>
          <a:p>
            <a:pPr marL="0" indent="0">
              <a:buNone/>
            </a:pPr>
            <a:endParaRPr lang="en-GB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 on our knowledge of student strengths we  guide students towards </a:t>
            </a:r>
            <a:r>
              <a:rPr lang="en-GB" sz="26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types </a:t>
            </a:r>
            <a:r>
              <a:rPr lang="en-GB" sz="26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GB" sz="26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qualifications</a:t>
            </a:r>
            <a:r>
              <a:rPr lang="en-GB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</a:t>
            </a:r>
            <a:r>
              <a:rPr lang="en-GB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feel best meet the needs of each student </a:t>
            </a:r>
          </a:p>
          <a:p>
            <a:endParaRPr lang="en-GB" sz="2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251" y="0"/>
            <a:ext cx="25336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ound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465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168"/>
    </mc:Choice>
    <mc:Fallback xmlns="">
      <p:transition spd="slow" advTm="381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79396006"/>
              </p:ext>
            </p:extLst>
          </p:nvPr>
        </p:nvGraphicFramePr>
        <p:xfrm>
          <a:off x="1" y="549535"/>
          <a:ext cx="9125918" cy="58512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74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2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17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1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GB" sz="18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GB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Academic	 </a:t>
                      </a:r>
                      <a:endParaRPr lang="en-GB" sz="24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2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  <a:effectLst/>
                        </a:rPr>
                        <a:t>Blended</a:t>
                      </a:r>
                      <a:endParaRPr lang="en-GB" sz="24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Vocational </a:t>
                      </a:r>
                      <a:endParaRPr lang="en-GB" sz="24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79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chemeClr val="bg1"/>
                          </a:solidFill>
                          <a:effectLst/>
                        </a:rPr>
                        <a:t>Qualifications on offer</a:t>
                      </a:r>
                      <a:endParaRPr lang="en-GB" sz="19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900" b="1" dirty="0">
                          <a:effectLst/>
                        </a:rPr>
                        <a:t>GCSEs </a:t>
                      </a:r>
                      <a:endParaRPr lang="en-GB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900" b="1" dirty="0">
                          <a:effectLst/>
                        </a:rPr>
                        <a:t>GCSE and BTEC</a:t>
                      </a:r>
                      <a:endParaRPr lang="en-GB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900" b="1" dirty="0">
                          <a:effectLst/>
                        </a:rPr>
                        <a:t>GCSE and BTEC</a:t>
                      </a:r>
                      <a:endParaRPr lang="en-GB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53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chemeClr val="bg1"/>
                          </a:solidFill>
                          <a:effectLst/>
                        </a:rPr>
                        <a:t>Compulsory element</a:t>
                      </a:r>
                      <a:endParaRPr lang="en-GB" sz="19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900" b="1" dirty="0" smtClean="0">
                          <a:effectLst/>
                        </a:rPr>
                        <a:t>One of the </a:t>
                      </a:r>
                      <a:r>
                        <a:rPr lang="en-US" sz="1900" b="1" dirty="0" err="1" smtClean="0">
                          <a:effectLst/>
                        </a:rPr>
                        <a:t>EBacc</a:t>
                      </a:r>
                      <a:r>
                        <a:rPr lang="en-US" sz="1900" b="1" dirty="0" smtClean="0">
                          <a:effectLst/>
                        </a:rPr>
                        <a:t> subjects:</a:t>
                      </a:r>
                      <a:endParaRPr lang="en-GB" sz="1900" b="1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900" b="1" dirty="0" smtClean="0">
                          <a:effectLst/>
                        </a:rPr>
                        <a:t> </a:t>
                      </a:r>
                      <a:endParaRPr lang="en-GB" sz="1900" b="1" dirty="0" smtClean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900" b="1" dirty="0" smtClean="0">
                          <a:effectLst/>
                        </a:rPr>
                        <a:t>History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900" b="1" dirty="0" smtClean="0">
                          <a:effectLst/>
                        </a:rPr>
                        <a:t>Geography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900" b="1" dirty="0" smtClean="0">
                          <a:effectLst/>
                        </a:rPr>
                        <a:t>French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900" b="1" dirty="0" smtClean="0">
                          <a:effectLst/>
                        </a:rPr>
                        <a:t>Spanish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900" b="1" dirty="0" smtClean="0">
                          <a:effectLst/>
                        </a:rPr>
                        <a:t>Computer Science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en-GB" sz="1900" b="1" dirty="0" smtClean="0">
                          <a:effectLst/>
                        </a:rPr>
                        <a:t>Triple Science </a:t>
                      </a:r>
                      <a:endParaRPr lang="en-GB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900" b="1" dirty="0" smtClean="0">
                          <a:effectLst/>
                        </a:rPr>
                        <a:t>One of the </a:t>
                      </a:r>
                      <a:r>
                        <a:rPr lang="en-US" sz="1900" b="1" dirty="0" err="1" smtClean="0">
                          <a:effectLst/>
                        </a:rPr>
                        <a:t>EBacc</a:t>
                      </a:r>
                      <a:r>
                        <a:rPr lang="en-US" sz="1900" b="1" dirty="0" smtClean="0">
                          <a:effectLst/>
                        </a:rPr>
                        <a:t> subjects: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900" b="1" dirty="0" smtClean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900" b="1" dirty="0" smtClean="0">
                          <a:effectLst/>
                        </a:rPr>
                        <a:t>History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900" b="1" dirty="0" smtClean="0">
                          <a:effectLst/>
                        </a:rPr>
                        <a:t>Geography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900" b="1" dirty="0" smtClean="0">
                          <a:effectLst/>
                        </a:rPr>
                        <a:t>French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900" b="1" dirty="0" smtClean="0">
                          <a:effectLst/>
                        </a:rPr>
                        <a:t>Spanish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900" b="1" dirty="0" smtClean="0">
                          <a:effectLst/>
                        </a:rPr>
                        <a:t>Computer Science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en-GB" sz="1900" b="1" dirty="0" smtClean="0">
                          <a:effectLst/>
                        </a:rPr>
                        <a:t>Triple Science</a:t>
                      </a:r>
                      <a:endParaRPr lang="en-GB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9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9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9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9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Personal and Social development</a:t>
                      </a:r>
                      <a:endParaRPr lang="en-GB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69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chemeClr val="bg1"/>
                          </a:solidFill>
                          <a:effectLst/>
                        </a:rPr>
                        <a:t>Offer</a:t>
                      </a:r>
                      <a:endParaRPr lang="en-GB" sz="19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900" b="1" dirty="0">
                          <a:effectLst/>
                        </a:rPr>
                        <a:t>2</a:t>
                      </a:r>
                      <a:r>
                        <a:rPr lang="en-US" sz="1900" b="1" dirty="0" smtClean="0">
                          <a:effectLst/>
                        </a:rPr>
                        <a:t> </a:t>
                      </a:r>
                      <a:r>
                        <a:rPr lang="en-US" sz="1900" b="1" dirty="0">
                          <a:effectLst/>
                        </a:rPr>
                        <a:t>optional subjects</a:t>
                      </a:r>
                      <a:endParaRPr lang="en-GB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900" b="1" dirty="0" smtClean="0">
                          <a:effectLst/>
                        </a:rPr>
                        <a:t>2 </a:t>
                      </a:r>
                      <a:r>
                        <a:rPr lang="en-US" sz="1900" b="1" dirty="0">
                          <a:effectLst/>
                        </a:rPr>
                        <a:t>optional</a:t>
                      </a:r>
                      <a:endParaRPr lang="en-GB" sz="1900" b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900" b="1" dirty="0">
                          <a:effectLst/>
                        </a:rPr>
                        <a:t>subjects </a:t>
                      </a:r>
                      <a:endParaRPr lang="en-GB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900" b="1" dirty="0">
                          <a:effectLst/>
                        </a:rPr>
                        <a:t>2</a:t>
                      </a:r>
                      <a:r>
                        <a:rPr lang="en-US" sz="1900" b="1" dirty="0" smtClean="0">
                          <a:effectLst/>
                        </a:rPr>
                        <a:t> </a:t>
                      </a:r>
                      <a:r>
                        <a:rPr lang="en-US" sz="1900" b="1" dirty="0">
                          <a:effectLst/>
                        </a:rPr>
                        <a:t>optional </a:t>
                      </a:r>
                      <a:r>
                        <a:rPr lang="en-US" sz="1900" b="1" dirty="0" smtClean="0">
                          <a:effectLst/>
                        </a:rPr>
                        <a:t>subjects</a:t>
                      </a:r>
                      <a:endParaRPr lang="en-GB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63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361"/>
    </mc:Choice>
    <mc:Fallback xmlns="">
      <p:transition spd="slow" advTm="203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0.8|2.7|2|3.1|3|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9.3|5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9|2|0.8|0.8|1|0.8|1|6.6|3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28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5.9|3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9.5|2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2394</TotalTime>
  <Words>684</Words>
  <Application>Microsoft Office PowerPoint</Application>
  <PresentationFormat>On-screen Show (4:3)</PresentationFormat>
  <Paragraphs>194</Paragraphs>
  <Slides>13</Slides>
  <Notes>2</Notes>
  <HiddenSlides>0</HiddenSlides>
  <MMClips>13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Arial Black</vt:lpstr>
      <vt:lpstr>Calibri</vt:lpstr>
      <vt:lpstr>Century Gothic</vt:lpstr>
      <vt:lpstr>Corbel</vt:lpstr>
      <vt:lpstr>Symbol</vt:lpstr>
      <vt:lpstr>Times New Roman</vt:lpstr>
      <vt:lpstr>Wingdings</vt:lpstr>
      <vt:lpstr>Banded</vt:lpstr>
      <vt:lpstr>Achievement pathways 2018</vt:lpstr>
      <vt:lpstr>Welcome to our Achievement Pathways Evening 2018 </vt:lpstr>
      <vt:lpstr> What is  Achievement Pathways?  </vt:lpstr>
      <vt:lpstr>What will I study in years 10 and 11?</vt:lpstr>
      <vt:lpstr>PowerPoint Presentation</vt:lpstr>
      <vt:lpstr>Different  Types  of Qualification  </vt:lpstr>
      <vt:lpstr>What are the optional subjects?</vt:lpstr>
      <vt:lpstr>The Pathway Process</vt:lpstr>
      <vt:lpstr>PowerPoint Presentation</vt:lpstr>
      <vt:lpstr>Sixth Form and university – keeping your options open</vt:lpstr>
      <vt:lpstr>What support is available in this process? </vt:lpstr>
      <vt:lpstr>Completing the form  We ask for 6 preferences to give us flexibility Your preferences are to be selected from your offer list</vt:lpstr>
      <vt:lpstr>Thank you for listening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Emma Taplin</dc:creator>
  <cp:lastModifiedBy>Vanessa Skinner</cp:lastModifiedBy>
  <cp:revision>243</cp:revision>
  <cp:lastPrinted>2018-01-11T09:34:13Z</cp:lastPrinted>
  <dcterms:created xsi:type="dcterms:W3CDTF">2006-08-16T00:00:00Z</dcterms:created>
  <dcterms:modified xsi:type="dcterms:W3CDTF">2018-01-11T09:42:59Z</dcterms:modified>
</cp:coreProperties>
</file>